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3" r:id="rId2"/>
  </p:sldMasterIdLst>
  <p:notesMasterIdLst>
    <p:notesMasterId r:id="rId57"/>
  </p:notesMasterIdLst>
  <p:handoutMasterIdLst>
    <p:handoutMasterId r:id="rId58"/>
  </p:handoutMasterIdLst>
  <p:sldIdLst>
    <p:sldId id="511" r:id="rId3"/>
    <p:sldId id="459" r:id="rId4"/>
    <p:sldId id="475" r:id="rId5"/>
    <p:sldId id="535" r:id="rId6"/>
    <p:sldId id="667" r:id="rId7"/>
    <p:sldId id="470" r:id="rId8"/>
    <p:sldId id="483" r:id="rId9"/>
    <p:sldId id="471" r:id="rId10"/>
    <p:sldId id="473" r:id="rId11"/>
    <p:sldId id="655" r:id="rId12"/>
    <p:sldId id="652" r:id="rId13"/>
    <p:sldId id="484" r:id="rId14"/>
    <p:sldId id="482" r:id="rId15"/>
    <p:sldId id="474" r:id="rId16"/>
    <p:sldId id="487" r:id="rId17"/>
    <p:sldId id="488" r:id="rId18"/>
    <p:sldId id="486" r:id="rId19"/>
    <p:sldId id="489" r:id="rId20"/>
    <p:sldId id="494" r:id="rId21"/>
    <p:sldId id="495" r:id="rId22"/>
    <p:sldId id="497" r:id="rId23"/>
    <p:sldId id="499" r:id="rId24"/>
    <p:sldId id="502" r:id="rId25"/>
    <p:sldId id="503" r:id="rId26"/>
    <p:sldId id="501" r:id="rId27"/>
    <p:sldId id="504" r:id="rId28"/>
    <p:sldId id="505" r:id="rId29"/>
    <p:sldId id="337" r:id="rId30"/>
    <p:sldId id="660" r:id="rId31"/>
    <p:sldId id="662" r:id="rId32"/>
    <p:sldId id="661" r:id="rId33"/>
    <p:sldId id="665" r:id="rId34"/>
    <p:sldId id="663" r:id="rId35"/>
    <p:sldId id="664" r:id="rId36"/>
    <p:sldId id="506" r:id="rId37"/>
    <p:sldId id="386" r:id="rId38"/>
    <p:sldId id="410" r:id="rId39"/>
    <p:sldId id="375" r:id="rId40"/>
    <p:sldId id="376" r:id="rId41"/>
    <p:sldId id="440" r:id="rId42"/>
    <p:sldId id="656" r:id="rId43"/>
    <p:sldId id="657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658" r:id="rId53"/>
    <p:sldId id="659" r:id="rId54"/>
    <p:sldId id="422" r:id="rId55"/>
    <p:sldId id="423" r:id="rId56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C" initials="" lastIdx="10" clrIdx="0"/>
  <p:cmAuthor id="7" name="MBI User" initials="MU" lastIdx="55" clrIdx="7"/>
  <p:cmAuthor id="1" name="Structure Lab" initials="SL" lastIdx="11" clrIdx="1"/>
  <p:cmAuthor id="8" name="Mike Sawaya" initials="mrs" lastIdx="2" clrIdx="8"/>
  <p:cmAuthor id="2" name="sawaya" initials="s" lastIdx="1" clrIdx="2"/>
  <p:cmAuthor id="3" name="Michael Sawaya" initials="MS" lastIdx="8" clrIdx="3"/>
  <p:cmAuthor id="4" name="Sawaya" initials="MRS" lastIdx="18" clrIdx="4"/>
  <p:cmAuthor id="5" name="sawaya" initials="MRS" lastIdx="1" clrIdx="5"/>
  <p:cmAuthor id="6" name="Michael Sawaya" initials="mrs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3366FF"/>
    <a:srgbClr val="9900CC"/>
    <a:srgbClr val="6666FF"/>
    <a:srgbClr val="52716A"/>
    <a:srgbClr val="FFEA9B"/>
    <a:srgbClr val="FFCCCC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1876" autoAdjust="0"/>
  </p:normalViewPr>
  <p:slideViewPr>
    <p:cSldViewPr snapToGrid="0">
      <p:cViewPr>
        <p:scale>
          <a:sx n="81" d="100"/>
          <a:sy n="81" d="100"/>
        </p:scale>
        <p:origin x="835" y="-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t" anchorCtr="0" compatLnSpc="1">
            <a:prstTxWarp prst="textNoShape">
              <a:avLst/>
            </a:prstTxWarp>
          </a:bodyPr>
          <a:lstStyle>
            <a:lvl1pPr algn="l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727" y="0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t" anchorCtr="0" compatLnSpc="1">
            <a:prstTxWarp prst="textNoShape">
              <a:avLst/>
            </a:prstTxWarp>
          </a:bodyPr>
          <a:lstStyle>
            <a:lvl1pPr algn="r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513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b" anchorCtr="0" compatLnSpc="1">
            <a:prstTxWarp prst="textNoShape">
              <a:avLst/>
            </a:prstTxWarp>
          </a:bodyPr>
          <a:lstStyle>
            <a:lvl1pPr algn="l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727" y="9118513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b" anchorCtr="0" compatLnSpc="1">
            <a:prstTxWarp prst="textNoShape">
              <a:avLst/>
            </a:prstTxWarp>
          </a:bodyPr>
          <a:lstStyle>
            <a:lvl1pPr algn="r" defTabSz="965650">
              <a:defRPr sz="1200" b="0">
                <a:latin typeface="Times New Roman" pitchFamily="18" charset="0"/>
              </a:defRPr>
            </a:lvl1pPr>
          </a:lstStyle>
          <a:p>
            <a:fld id="{5DD3321C-F3FB-4ABC-95E9-C33FAD9D8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57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887E-8FC1-440B-9424-09219BE2CB2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B830A-0DBE-425C-BA69-7A8C1BA36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F767B1-3503-4C0C-852D-466D4482F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1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AD77F-069F-40E4-B448-AF2CBAE4E1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9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202C-FAB3-40CE-A1AD-47E23EB10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2323C-925B-4F56-9F4F-931D8C5E7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4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8A025-D765-4A6D-A142-E3DB39407B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4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E3B01-5037-4369-9CB4-F7D2C391F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7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C101E-0E74-4975-8833-8A872946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C6B97-C3AE-4B16-AB43-EAF4A4162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EC44-EDC7-446F-ACA6-2BDD8B8E9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134D-D855-4B60-82F9-8C196D929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9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B990-A5F1-442A-A603-95AA26FDE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9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1351-6095-4B7A-8AB5-82E5DDAFB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6F40D-37D2-4FCB-88B3-0295C55A1A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08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2D0F5-1256-41FA-8267-ED059E318B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CB1C0-D8E1-42B8-A613-F7FBB6FDE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99C99-CB1A-48BD-8DB1-D66DD6C7A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73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786AC-223C-484A-B3F2-CAD53933F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4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65F9-FC84-415E-B4DC-5F5710108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9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99B4B-107C-45CE-9D7A-F90101B946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5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7ADEE1-24E1-4F9C-822D-776227751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08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23913A-4AC1-42A7-904A-707D3B1EB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6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A8E1-333F-4935-8DEC-72FADA29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1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52A34-F60A-41F0-BE89-D777646582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F91B-A2E4-4F8F-BAAF-975FB8EE4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1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C317-03C9-4471-B53B-890E1EFFD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0D4-EC38-4D94-871A-1ECEFBF15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0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E7AC-704C-4485-981F-B0C530D4B1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4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F06E-718B-48B6-81C7-09E154EA1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5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25049EE-23E8-429E-9AB3-E8EC8AD3156F}" type="slidenum">
              <a:rPr lang="en-US" b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7B5F75-91B4-4393-8EBF-9E039DAADB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s://chem.libretexts.org/Textbook_Maps/Introductory_Chemistry/Book%3A_The_Basics_of_GOB_Chemistry_(Ball_et_al.)/02%3A_Elements%2C_Atoms%2C_and_the_Periodic_Table/2.7%3A_The_Periodic_Tabl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11" y="284514"/>
            <a:ext cx="8382728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Our goal this week is to compute an electron density map of </a:t>
            </a:r>
            <a:r>
              <a:rPr lang="en-US" sz="3200" dirty="0" err="1">
                <a:latin typeface="Helvetica" panose="020B0604020202020204" pitchFamily="34" charset="0"/>
                <a:cs typeface="Helvetica" panose="020B0604020202020204" pitchFamily="34" charset="0"/>
              </a:rPr>
              <a:t>ProK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using this equation: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02356" y="1701467"/>
            <a:ext cx="887614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0" dirty="0">
                <a:cs typeface="Arial" charset="0"/>
              </a:rPr>
              <a:t>Fourier synthesis</a:t>
            </a:r>
          </a:p>
          <a:p>
            <a:pPr algn="ctr"/>
            <a:r>
              <a:rPr lang="en-US" altLang="en-US" sz="3600" dirty="0">
                <a:latin typeface="Symbol" pitchFamily="18" charset="2"/>
              </a:rPr>
              <a:t>r</a:t>
            </a:r>
            <a:r>
              <a:rPr lang="en-US" altLang="en-US" sz="3600" dirty="0"/>
              <a:t>(xyz)=</a:t>
            </a:r>
            <a:r>
              <a:rPr lang="en-US" altLang="en-US" sz="4400" dirty="0">
                <a:latin typeface="Symbol" pitchFamily="18" charset="2"/>
              </a:rPr>
              <a:t>S </a:t>
            </a:r>
            <a:r>
              <a:rPr lang="en-US" altLang="en-US" sz="3600" dirty="0">
                <a:solidFill>
                  <a:srgbClr val="3366FF"/>
                </a:solidFill>
              </a:rPr>
              <a:t>|</a:t>
            </a:r>
            <a:r>
              <a:rPr lang="en-US" altLang="en-US" sz="3600" dirty="0" err="1">
                <a:solidFill>
                  <a:srgbClr val="3366FF"/>
                </a:solidFill>
              </a:rPr>
              <a:t>F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best</a:t>
            </a:r>
            <a:r>
              <a:rPr lang="en-US" altLang="en-US" sz="3600" dirty="0" err="1">
                <a:solidFill>
                  <a:srgbClr val="3366FF"/>
                </a:solidFill>
              </a:rPr>
              <a:t>|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>
                <a:solidFill>
                  <a:srgbClr val="3366FF"/>
                </a:solidFill>
              </a:rPr>
              <a:t> </a:t>
            </a:r>
            <a:r>
              <a:rPr lang="en-US" altLang="en-US" sz="3600" dirty="0"/>
              <a:t>cos2</a:t>
            </a:r>
            <a:r>
              <a:rPr lang="en-US" altLang="en-US" sz="3600" dirty="0">
                <a:latin typeface="Symbol" pitchFamily="18" charset="2"/>
              </a:rPr>
              <a:t>p</a:t>
            </a:r>
            <a:r>
              <a:rPr lang="en-US" altLang="en-US" sz="3600" dirty="0"/>
              <a:t>(</a:t>
            </a:r>
            <a:r>
              <a:rPr lang="en-US" altLang="en-US" sz="3600" dirty="0" err="1"/>
              <a:t>hx+ky+lz</a:t>
            </a:r>
            <a:r>
              <a:rPr lang="en-US" altLang="en-US" sz="3600" dirty="0"/>
              <a:t> -</a:t>
            </a:r>
            <a:r>
              <a:rPr lang="en-US" altLang="en-US" sz="3600" dirty="0" err="1">
                <a:solidFill>
                  <a:srgbClr val="3366FF"/>
                </a:solidFill>
                <a:latin typeface="Symbol" pitchFamily="18" charset="2"/>
              </a:rPr>
              <a:t>a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/>
              <a:t>)</a:t>
            </a:r>
          </a:p>
          <a:p>
            <a:pPr algn="l"/>
            <a:r>
              <a:rPr lang="en-US" altLang="en-US" sz="3600" dirty="0"/>
              <a:t>             </a:t>
            </a:r>
            <a:r>
              <a:rPr lang="en-US" altLang="en-US" sz="2400" baseline="100000" dirty="0" err="1"/>
              <a:t>hkl</a:t>
            </a:r>
            <a:endParaRPr lang="en-US" altLang="en-US" sz="2400" baseline="10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CC546-ED16-4917-BB71-72C589F032E5}"/>
              </a:ext>
            </a:extLst>
          </p:cNvPr>
          <p:cNvSpPr txBox="1"/>
          <p:nvPr/>
        </p:nvSpPr>
        <p:spPr>
          <a:xfrm>
            <a:off x="726473" y="3307448"/>
            <a:ext cx="801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/>
              <a:t>We will obtain values of </a:t>
            </a:r>
            <a:r>
              <a:rPr lang="en-US" altLang="en-US" sz="1600" dirty="0">
                <a:solidFill>
                  <a:srgbClr val="3366FF"/>
                </a:solidFill>
              </a:rPr>
              <a:t>|</a:t>
            </a:r>
            <a:r>
              <a:rPr lang="en-US" altLang="en-US" sz="1600" dirty="0" err="1">
                <a:solidFill>
                  <a:srgbClr val="3366FF"/>
                </a:solidFill>
              </a:rPr>
              <a:t>F</a:t>
            </a:r>
            <a:r>
              <a:rPr lang="en-US" altLang="en-US" sz="1600" baseline="-25000" dirty="0" err="1">
                <a:solidFill>
                  <a:srgbClr val="3366FF"/>
                </a:solidFill>
              </a:rPr>
              <a:t>best</a:t>
            </a:r>
            <a:r>
              <a:rPr lang="en-US" altLang="en-US" sz="1600" dirty="0" err="1">
                <a:solidFill>
                  <a:srgbClr val="3366FF"/>
                </a:solidFill>
              </a:rPr>
              <a:t>|</a:t>
            </a:r>
            <a:r>
              <a:rPr lang="en-US" altLang="en-US" sz="1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1600" dirty="0">
                <a:solidFill>
                  <a:srgbClr val="3366FF"/>
                </a:solidFill>
              </a:rPr>
              <a:t> </a:t>
            </a:r>
            <a:r>
              <a:rPr lang="en-US" sz="1600" b="0" dirty="0"/>
              <a:t>and phases </a:t>
            </a:r>
            <a:r>
              <a:rPr lang="en-US" altLang="en-US" sz="1600" dirty="0" err="1">
                <a:solidFill>
                  <a:srgbClr val="3366FF"/>
                </a:solidFill>
                <a:latin typeface="Symbol" pitchFamily="18" charset="2"/>
              </a:rPr>
              <a:t>a</a:t>
            </a:r>
            <a:r>
              <a:rPr lang="en-US" altLang="en-US" sz="1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1600" baseline="-25000" dirty="0">
                <a:solidFill>
                  <a:srgbClr val="3366FF"/>
                </a:solidFill>
              </a:rPr>
              <a:t>  </a:t>
            </a:r>
            <a:r>
              <a:rPr lang="en-US" sz="1600" b="0" dirty="0"/>
              <a:t>from diffraction experiments on native </a:t>
            </a:r>
            <a:r>
              <a:rPr lang="en-US" sz="1600" b="0" dirty="0" err="1"/>
              <a:t>ProK</a:t>
            </a:r>
            <a:r>
              <a:rPr lang="en-US" sz="1600" b="0" dirty="0"/>
              <a:t> crystals and derivative </a:t>
            </a:r>
            <a:r>
              <a:rPr lang="en-US" sz="1600" b="0" dirty="0" err="1"/>
              <a:t>ProK</a:t>
            </a:r>
            <a:r>
              <a:rPr lang="en-US" sz="1600" b="0" dirty="0"/>
              <a:t> crystals soaked in mercury (PCMBS).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F6E0AA8-1FFA-42A3-9B7F-EEE7233F691E}"/>
              </a:ext>
            </a:extLst>
          </p:cNvPr>
          <p:cNvSpPr/>
          <p:nvPr/>
        </p:nvSpPr>
        <p:spPr>
          <a:xfrm>
            <a:off x="2378505" y="4389968"/>
            <a:ext cx="5938181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H K L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FP(</a:t>
            </a:r>
            <a:r>
              <a:rPr lang="en-US" sz="2000" dirty="0" err="1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hkl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FPH</a:t>
            </a:r>
            <a:r>
              <a:rPr lang="en-US" sz="2000" dirty="0">
                <a:solidFill>
                  <a:srgbClr val="00CC00"/>
                </a:solidFill>
                <a:latin typeface="Symbol" pitchFamily="18" charset="2"/>
                <a:cs typeface="Courier New" pitchFamily="49" charset="0"/>
              </a:rPr>
              <a:t>(</a:t>
            </a:r>
            <a:r>
              <a:rPr lang="en-US" sz="2000" dirty="0" err="1">
                <a:solidFill>
                  <a:srgbClr val="00C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dirty="0">
                <a:solidFill>
                  <a:srgbClr val="00CC00"/>
                </a:solidFill>
                <a:latin typeface="Symbol" pitchFamily="18" charset="2"/>
                <a:cs typeface="Courier New" pitchFamily="49" charset="0"/>
              </a:rPr>
              <a:t>)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FPH(-h-k-l)</a:t>
            </a: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1 1 1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681.4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769.2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631.2</a:t>
            </a:r>
            <a:endParaRPr lang="en-US" sz="2000" b="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1 1 2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752.8 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733.6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813.9</a:t>
            </a:r>
            <a:endParaRPr lang="en-US" sz="2000" b="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1 1 3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332.1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444.5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296.1 </a:t>
            </a: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1 1 4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526.9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575.8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527.4</a:t>
            </a:r>
            <a:endParaRPr lang="en-US" sz="2000" b="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1 1 5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719.2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827.8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759.6</a:t>
            </a:r>
            <a:endParaRPr lang="en-US" sz="2000" b="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lnSpc>
                <a:spcPts val="2000"/>
              </a:lnSpc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1 1 6  </a:t>
            </a:r>
            <a:r>
              <a:rPr lang="en-US" sz="2000" dirty="0">
                <a:solidFill>
                  <a:srgbClr val="6666FF"/>
                </a:solidFill>
                <a:latin typeface="Courier New" pitchFamily="49" charset="0"/>
                <a:cs typeface="Courier New" pitchFamily="49" charset="0"/>
              </a:rPr>
              <a:t>358.4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solidFill>
                  <a:srgbClr val="00CC00"/>
                </a:solidFill>
                <a:latin typeface="Courier New" pitchFamily="49" charset="0"/>
                <a:cs typeface="Courier New" pitchFamily="49" charset="0"/>
              </a:rPr>
              <a:t>349.8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375.6</a:t>
            </a:r>
            <a:endParaRPr lang="en-US" sz="2000" b="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08CDF42-56E3-4ACB-8218-53D360680FAD}"/>
              </a:ext>
            </a:extLst>
          </p:cNvPr>
          <p:cNvSpPr/>
          <p:nvPr/>
        </p:nvSpPr>
        <p:spPr bwMode="auto">
          <a:xfrm>
            <a:off x="2378504" y="5184885"/>
            <a:ext cx="4555695" cy="1230839"/>
          </a:xfrm>
          <a:prstGeom prst="rect">
            <a:avLst/>
          </a:prstGeom>
          <a:gradFill>
            <a:gsLst>
              <a:gs pos="0">
                <a:srgbClr val="FFFFFF">
                  <a:alpha val="7000"/>
                </a:srgbClr>
              </a:gs>
              <a:gs pos="49000">
                <a:srgbClr val="FFFFFF">
                  <a:alpha val="94000"/>
                </a:srgbClr>
              </a:gs>
              <a:gs pos="100000">
                <a:srgbClr val="FFFFFF"/>
              </a:gs>
            </a:gsLst>
            <a:lin ang="5400000" scaled="0"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3EC5B-65B4-4027-B491-379066796C84}"/>
              </a:ext>
            </a:extLst>
          </p:cNvPr>
          <p:cNvSpPr txBox="1"/>
          <p:nvPr/>
        </p:nvSpPr>
        <p:spPr>
          <a:xfrm>
            <a:off x="3227641" y="4004801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66FF"/>
                </a:solidFill>
              </a:rPr>
              <a:t>native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878784-29FA-4B13-BF87-64609FB907D7}"/>
              </a:ext>
            </a:extLst>
          </p:cNvPr>
          <p:cNvSpPr txBox="1"/>
          <p:nvPr/>
        </p:nvSpPr>
        <p:spPr>
          <a:xfrm>
            <a:off x="5002030" y="3982581"/>
            <a:ext cx="1380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derivative</a:t>
            </a:r>
          </a:p>
        </p:txBody>
      </p:sp>
    </p:spTree>
    <p:extLst>
      <p:ext uri="{BB962C8B-B14F-4D97-AF65-F5344CB8AC3E}">
        <p14:creationId xmlns:p14="http://schemas.microsoft.com/office/powerpoint/2010/main" val="29899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To evaluate which native-derivative pair has the strongest phasing signal, we calculate isomorphous &amp; anomalous difference Patterson maps.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8883" y="2015792"/>
            <a:ext cx="91630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cs typeface="Arial" charset="0"/>
              </a:rPr>
              <a:t>Isomorphous difference Patterson map synthesis</a:t>
            </a:r>
          </a:p>
          <a:p>
            <a:pPr lvl="0"/>
            <a:r>
              <a:rPr lang="en-US" sz="3200" b="0" dirty="0"/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uvw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)=</a:t>
            </a:r>
            <a:r>
              <a:rPr lang="en-US" sz="3200" b="0" dirty="0">
                <a:solidFill>
                  <a:srgbClr val="000000"/>
                </a:solidFill>
                <a:latin typeface="Symbol" pitchFamily="18" charset="2"/>
              </a:rPr>
              <a:t>S </a:t>
            </a:r>
            <a:r>
              <a:rPr lang="en-US" sz="3200" b="0" dirty="0">
                <a:solidFill>
                  <a:srgbClr val="3366FF"/>
                </a:solidFill>
                <a:latin typeface="Symbol" pitchFamily="18" charset="2"/>
              </a:rPr>
              <a:t>(</a:t>
            </a:r>
            <a:r>
              <a:rPr lang="en-US" sz="3200" b="0" dirty="0">
                <a:solidFill>
                  <a:srgbClr val="3366FF"/>
                </a:solidFill>
                <a:latin typeface="Arial" charset="0"/>
              </a:rPr>
              <a:t>|F</a:t>
            </a:r>
            <a:r>
              <a:rPr lang="en-US" sz="3200" b="0" baseline="-10000" dirty="0">
                <a:solidFill>
                  <a:srgbClr val="3366FF"/>
                </a:solidFill>
                <a:latin typeface="Arial" charset="0"/>
              </a:rPr>
              <a:t>P(</a:t>
            </a:r>
            <a:r>
              <a:rPr lang="en-US" sz="3200" b="0" baseline="-25000" dirty="0" err="1">
                <a:solidFill>
                  <a:srgbClr val="3366FF"/>
                </a:solidFill>
                <a:latin typeface="Arial" charset="0"/>
              </a:rPr>
              <a:t>h,k,l</a:t>
            </a:r>
            <a:r>
              <a:rPr lang="en-US" sz="3200" b="0" baseline="-25000" dirty="0">
                <a:solidFill>
                  <a:srgbClr val="3366FF"/>
                </a:solidFill>
                <a:latin typeface="Arial" charset="0"/>
              </a:rPr>
              <a:t>)</a:t>
            </a:r>
            <a:r>
              <a:rPr lang="en-US" sz="3200" b="0" dirty="0">
                <a:solidFill>
                  <a:srgbClr val="3366FF"/>
                </a:solidFill>
                <a:latin typeface="Arial" charset="0"/>
              </a:rPr>
              <a:t>|</a:t>
            </a:r>
            <a:r>
              <a:rPr lang="en-US" sz="3200" b="0" dirty="0">
                <a:latin typeface="Arial" charset="0"/>
              </a:rPr>
              <a:t>-</a:t>
            </a:r>
            <a:r>
              <a:rPr lang="en-US" sz="3200" b="0" dirty="0">
                <a:solidFill>
                  <a:srgbClr val="00B050"/>
                </a:solidFill>
                <a:latin typeface="Arial" charset="0"/>
              </a:rPr>
              <a:t>|F</a:t>
            </a:r>
            <a:r>
              <a:rPr lang="en-US" sz="3200" b="0" baseline="-10000" dirty="0">
                <a:solidFill>
                  <a:srgbClr val="00B050"/>
                </a:solidFill>
                <a:latin typeface="Arial" charset="0"/>
              </a:rPr>
              <a:t>PH(</a:t>
            </a:r>
            <a:r>
              <a:rPr lang="en-US" sz="3200" b="0" baseline="-25000" dirty="0" err="1">
                <a:solidFill>
                  <a:srgbClr val="00B050"/>
                </a:solidFill>
                <a:latin typeface="Arial" charset="0"/>
              </a:rPr>
              <a:t>h,k,l</a:t>
            </a:r>
            <a:r>
              <a:rPr lang="en-US" sz="3200" b="0" baseline="-25000" dirty="0">
                <a:solidFill>
                  <a:srgbClr val="00B050"/>
                </a:solidFill>
                <a:latin typeface="Arial" charset="0"/>
              </a:rPr>
              <a:t>)</a:t>
            </a:r>
            <a:r>
              <a:rPr lang="en-US" sz="3200" b="0" dirty="0">
                <a:solidFill>
                  <a:srgbClr val="00B050"/>
                </a:solidFill>
                <a:latin typeface="Arial" charset="0"/>
              </a:rPr>
              <a:t>|</a:t>
            </a:r>
            <a:r>
              <a:rPr lang="en-US" sz="3200" b="0" dirty="0">
                <a:latin typeface="Arial" charset="0"/>
              </a:rPr>
              <a:t>)</a:t>
            </a:r>
            <a:r>
              <a:rPr lang="en-US" sz="3200" b="0" baseline="30000" dirty="0">
                <a:latin typeface="Arial" charset="0"/>
              </a:rPr>
              <a:t>2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 cos2</a:t>
            </a:r>
            <a:r>
              <a:rPr lang="en-US" sz="3200" b="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hx+ky+lz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/>
            <a:r>
              <a:rPr lang="en-US" altLang="en-US" sz="3600" dirty="0"/>
              <a:t>             </a:t>
            </a:r>
            <a:endParaRPr lang="en-US" altLang="en-US" sz="2400" baseline="10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A5C66-4126-444F-914E-2620E7EFBF81}"/>
              </a:ext>
            </a:extLst>
          </p:cNvPr>
          <p:cNvSpPr txBox="1"/>
          <p:nvPr/>
        </p:nvSpPr>
        <p:spPr>
          <a:xfrm>
            <a:off x="1432952" y="3372503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</a:rPr>
              <a:t>What are these values, where do they come from?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F4BF3-FACA-4208-B4CC-1ED00C34EBD2}"/>
              </a:ext>
            </a:extLst>
          </p:cNvPr>
          <p:cNvCxnSpPr>
            <a:cxnSpLocks/>
          </p:cNvCxnSpPr>
          <p:nvPr/>
        </p:nvCxnSpPr>
        <p:spPr>
          <a:xfrm flipV="1">
            <a:off x="4778834" y="3050129"/>
            <a:ext cx="0" cy="28878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0B743A-90F2-45EB-8CE2-3E5DFE0EC49B}"/>
              </a:ext>
            </a:extLst>
          </p:cNvPr>
          <p:cNvCxnSpPr>
            <a:cxnSpLocks/>
          </p:cNvCxnSpPr>
          <p:nvPr/>
        </p:nvCxnSpPr>
        <p:spPr>
          <a:xfrm flipV="1">
            <a:off x="2957357" y="3065206"/>
            <a:ext cx="0" cy="3510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546C47-6A02-442F-8D16-0C3F0EED2E2D}"/>
              </a:ext>
            </a:extLst>
          </p:cNvPr>
          <p:cNvSpPr/>
          <p:nvPr/>
        </p:nvSpPr>
        <p:spPr>
          <a:xfrm>
            <a:off x="1841815" y="3062232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aseline="100000" dirty="0" err="1"/>
              <a:t>hkl</a:t>
            </a:r>
            <a:endParaRPr lang="en-US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5F6E0EB-88A9-4DCA-A91C-82DF9CB7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2" y="3940381"/>
            <a:ext cx="90364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cs typeface="Arial" charset="0"/>
              </a:rPr>
              <a:t>Anomalous difference Patterson map synthesis</a:t>
            </a:r>
          </a:p>
          <a:p>
            <a:pPr lvl="0"/>
            <a:r>
              <a:rPr lang="en-US" sz="3200" b="0" dirty="0"/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uvw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)=</a:t>
            </a:r>
            <a:r>
              <a:rPr lang="en-US" sz="3200" b="0" dirty="0">
                <a:solidFill>
                  <a:srgbClr val="000000"/>
                </a:solidFill>
                <a:latin typeface="Symbol" pitchFamily="18" charset="2"/>
              </a:rPr>
              <a:t>S </a:t>
            </a:r>
            <a:r>
              <a:rPr lang="en-US" sz="3200" b="0" dirty="0">
                <a:solidFill>
                  <a:srgbClr val="00B050"/>
                </a:solidFill>
                <a:latin typeface="Symbol" pitchFamily="18" charset="2"/>
              </a:rPr>
              <a:t>(</a:t>
            </a:r>
            <a:r>
              <a:rPr lang="en-US" sz="3200" b="0" dirty="0">
                <a:solidFill>
                  <a:srgbClr val="00B050"/>
                </a:solidFill>
                <a:latin typeface="Arial" charset="0"/>
              </a:rPr>
              <a:t>|F</a:t>
            </a:r>
            <a:r>
              <a:rPr lang="en-US" sz="3200" b="0" baseline="-10000" dirty="0">
                <a:solidFill>
                  <a:srgbClr val="00B050"/>
                </a:solidFill>
                <a:latin typeface="Arial" charset="0"/>
              </a:rPr>
              <a:t>PH(</a:t>
            </a:r>
            <a:r>
              <a:rPr lang="en-US" sz="3200" b="0" baseline="-25000" dirty="0" err="1">
                <a:solidFill>
                  <a:srgbClr val="00B050"/>
                </a:solidFill>
                <a:latin typeface="Arial" charset="0"/>
              </a:rPr>
              <a:t>h,k,l</a:t>
            </a:r>
            <a:r>
              <a:rPr lang="en-US" sz="3200" b="0" baseline="-25000" dirty="0">
                <a:solidFill>
                  <a:srgbClr val="00B050"/>
                </a:solidFill>
                <a:latin typeface="Arial" charset="0"/>
              </a:rPr>
              <a:t>)</a:t>
            </a:r>
            <a:r>
              <a:rPr lang="en-US" sz="3200" b="0" dirty="0">
                <a:solidFill>
                  <a:srgbClr val="00B050"/>
                </a:solidFill>
                <a:latin typeface="Arial" charset="0"/>
              </a:rPr>
              <a:t>|</a:t>
            </a:r>
            <a:r>
              <a:rPr lang="en-US" sz="3200" b="0" dirty="0">
                <a:latin typeface="Arial" charset="0"/>
              </a:rPr>
              <a:t>-</a:t>
            </a:r>
            <a:r>
              <a:rPr lang="en-US" sz="3200" b="0" dirty="0">
                <a:solidFill>
                  <a:srgbClr val="006600"/>
                </a:solidFill>
                <a:latin typeface="Arial" charset="0"/>
              </a:rPr>
              <a:t>|F</a:t>
            </a:r>
            <a:r>
              <a:rPr lang="en-US" sz="3200" b="0" baseline="-10000" dirty="0">
                <a:solidFill>
                  <a:srgbClr val="006600"/>
                </a:solidFill>
                <a:latin typeface="Arial" charset="0"/>
              </a:rPr>
              <a:t>PH(</a:t>
            </a:r>
            <a:r>
              <a:rPr lang="en-US" sz="3200" b="0" baseline="-25000" dirty="0">
                <a:solidFill>
                  <a:srgbClr val="006600"/>
                </a:solidFill>
                <a:latin typeface="Arial" charset="0"/>
              </a:rPr>
              <a:t>-h,-k,-l)</a:t>
            </a:r>
            <a:r>
              <a:rPr lang="en-US" sz="3200" b="0" dirty="0">
                <a:solidFill>
                  <a:srgbClr val="006600"/>
                </a:solidFill>
                <a:latin typeface="Arial" charset="0"/>
              </a:rPr>
              <a:t>|</a:t>
            </a:r>
            <a:r>
              <a:rPr lang="en-US" sz="3200" b="0" dirty="0">
                <a:latin typeface="Arial" charset="0"/>
              </a:rPr>
              <a:t>)</a:t>
            </a:r>
            <a:r>
              <a:rPr lang="en-US" sz="3200" b="0" baseline="30000" dirty="0">
                <a:latin typeface="Arial" charset="0"/>
              </a:rPr>
              <a:t>2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 cos2</a:t>
            </a:r>
            <a:r>
              <a:rPr lang="en-US" sz="3200" b="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hx+ky+lz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altLang="en-US" sz="2400" baseline="10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81CF5-C5DB-4E01-8227-49CB9658CBB0}"/>
              </a:ext>
            </a:extLst>
          </p:cNvPr>
          <p:cNvSpPr txBox="1"/>
          <p:nvPr/>
        </p:nvSpPr>
        <p:spPr>
          <a:xfrm>
            <a:off x="1432952" y="5282176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2"/>
                </a:solidFill>
              </a:rPr>
              <a:t>What are these values, where do they come from?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5C2121-EF02-4DC7-9D0E-86B8651A2441}"/>
              </a:ext>
            </a:extLst>
          </p:cNvPr>
          <p:cNvCxnSpPr>
            <a:cxnSpLocks/>
          </p:cNvCxnSpPr>
          <p:nvPr/>
        </p:nvCxnSpPr>
        <p:spPr>
          <a:xfrm flipV="1">
            <a:off x="4569284" y="4974716"/>
            <a:ext cx="0" cy="28878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091635-2B7A-4602-9169-3064819AB0FB}"/>
              </a:ext>
            </a:extLst>
          </p:cNvPr>
          <p:cNvCxnSpPr>
            <a:cxnSpLocks/>
          </p:cNvCxnSpPr>
          <p:nvPr/>
        </p:nvCxnSpPr>
        <p:spPr>
          <a:xfrm flipV="1">
            <a:off x="2747807" y="4989793"/>
            <a:ext cx="0" cy="3510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5AA6B-EFD9-4F90-9689-8C46A359DD63}"/>
              </a:ext>
            </a:extLst>
          </p:cNvPr>
          <p:cNvSpPr/>
          <p:nvPr/>
        </p:nvSpPr>
        <p:spPr>
          <a:xfrm>
            <a:off x="1632265" y="4986819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aseline="100000" dirty="0" err="1"/>
              <a:t>hkl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4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The native-derivative pair which gives the highest peaks is expected to have the best phasing power 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98158" y="1774566"/>
            <a:ext cx="28567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sz="2000" b="0" dirty="0"/>
              <a:t>Isomorphous difference Patterson map</a:t>
            </a:r>
            <a:endParaRPr lang="en-US" sz="20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FAF61D1-56A8-4C8E-99FE-38AED9B11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174" y="1774566"/>
            <a:ext cx="35423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sz="2000" b="0" dirty="0"/>
              <a:t>Anomalous difference Patterson map</a:t>
            </a:r>
            <a:endParaRPr lang="en-US" sz="20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50E4D-B60A-4249-B8AB-D74E49B73AE9}"/>
              </a:ext>
            </a:extLst>
          </p:cNvPr>
          <p:cNvSpPr txBox="1"/>
          <p:nvPr/>
        </p:nvSpPr>
        <p:spPr>
          <a:xfrm>
            <a:off x="921301" y="5290598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(|</a:t>
            </a:r>
            <a:r>
              <a:rPr lang="en-US" sz="2000" dirty="0" err="1">
                <a:solidFill>
                  <a:srgbClr val="3366FF"/>
                </a:solidFill>
              </a:rPr>
              <a:t>F</a:t>
            </a:r>
            <a:r>
              <a:rPr lang="en-US" sz="2000" baseline="-25000" dirty="0" err="1">
                <a:solidFill>
                  <a:srgbClr val="3366FF"/>
                </a:solidFill>
              </a:rPr>
              <a:t>Native</a:t>
            </a:r>
            <a:r>
              <a:rPr lang="en-US" sz="2000" baseline="-25000" dirty="0">
                <a:solidFill>
                  <a:srgbClr val="3366FF"/>
                </a:solidFill>
              </a:rPr>
              <a:t>(</a:t>
            </a:r>
            <a:r>
              <a:rPr lang="en-US" sz="2000" baseline="-25000" dirty="0" err="1">
                <a:solidFill>
                  <a:srgbClr val="3366FF"/>
                </a:solidFill>
              </a:rPr>
              <a:t>EricP</a:t>
            </a:r>
            <a:r>
              <a:rPr lang="en-US" sz="2000" baseline="-25000" dirty="0">
                <a:solidFill>
                  <a:srgbClr val="3366FF"/>
                </a:solidFill>
              </a:rPr>
              <a:t>)</a:t>
            </a:r>
            <a:r>
              <a:rPr lang="en-US" sz="2000" dirty="0"/>
              <a:t>|-|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baseline="-25000" dirty="0">
                <a:solidFill>
                  <a:srgbClr val="00B050"/>
                </a:solidFill>
              </a:rPr>
              <a:t>PCMBS(</a:t>
            </a:r>
            <a:r>
              <a:rPr lang="en-US" sz="2000" baseline="-25000" dirty="0" err="1">
                <a:solidFill>
                  <a:srgbClr val="00B050"/>
                </a:solidFill>
              </a:rPr>
              <a:t>EricP</a:t>
            </a:r>
            <a:r>
              <a:rPr lang="en-US" sz="2000" baseline="-25000" dirty="0">
                <a:solidFill>
                  <a:srgbClr val="00B050"/>
                </a:solidFill>
              </a:rPr>
              <a:t>)</a:t>
            </a:r>
            <a:r>
              <a:rPr lang="en-US" sz="2000" dirty="0"/>
              <a:t>|)</a:t>
            </a:r>
            <a:r>
              <a:rPr lang="en-US" sz="2000" baseline="30000" dirty="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2046DA-BF65-4528-B3CC-8E66317C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13" t="7192" r="50000" b="61005"/>
          <a:stretch/>
        </p:blipFill>
        <p:spPr>
          <a:xfrm>
            <a:off x="967264" y="2652830"/>
            <a:ext cx="2518503" cy="2231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69E2D7-DBA2-4160-A446-D7C7D9319A49}"/>
              </a:ext>
            </a:extLst>
          </p:cNvPr>
          <p:cNvSpPr txBox="1"/>
          <p:nvPr/>
        </p:nvSpPr>
        <p:spPr>
          <a:xfrm>
            <a:off x="5207695" y="5319173"/>
            <a:ext cx="319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baseline="-25000" dirty="0">
                <a:solidFill>
                  <a:srgbClr val="00B050"/>
                </a:solidFill>
              </a:rPr>
              <a:t>PCMBS( h k l)</a:t>
            </a:r>
            <a:r>
              <a:rPr lang="en-US" sz="2000" dirty="0">
                <a:solidFill>
                  <a:srgbClr val="00B050"/>
                </a:solidFill>
              </a:rPr>
              <a:t> -</a:t>
            </a:r>
            <a:r>
              <a:rPr lang="en-US" sz="2000" dirty="0">
                <a:solidFill>
                  <a:srgbClr val="006600"/>
                </a:solidFill>
              </a:rPr>
              <a:t>F</a:t>
            </a:r>
            <a:r>
              <a:rPr lang="en-US" sz="2000" baseline="-25000" dirty="0">
                <a:solidFill>
                  <a:srgbClr val="006600"/>
                </a:solidFill>
              </a:rPr>
              <a:t>PCMBS(-h-k-l)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3CDCD-E557-4B15-903A-9085D2000448}"/>
              </a:ext>
            </a:extLst>
          </p:cNvPr>
          <p:cNvSpPr txBox="1"/>
          <p:nvPr/>
        </p:nvSpPr>
        <p:spPr>
          <a:xfrm>
            <a:off x="6385101" y="506417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W=¼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50242C-0CF6-4463-9B9F-3A85BC7812A5}"/>
              </a:ext>
            </a:extLst>
          </p:cNvPr>
          <p:cNvSpPr/>
          <p:nvPr/>
        </p:nvSpPr>
        <p:spPr>
          <a:xfrm>
            <a:off x="6437198" y="5724297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err="1">
                <a:solidFill>
                  <a:srgbClr val="00B050"/>
                </a:solidFill>
              </a:rPr>
              <a:t>EricP</a:t>
            </a:r>
            <a:endParaRPr lang="en-US" sz="20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D23E73-AE68-48A6-8AA2-A4C45701B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4" t="28316" r="54075" b="36472"/>
          <a:stretch/>
        </p:blipFill>
        <p:spPr>
          <a:xfrm>
            <a:off x="5432192" y="2789503"/>
            <a:ext cx="2454362" cy="2271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FD0A18-7649-45FD-AE1D-9300C50B6D5D}"/>
              </a:ext>
            </a:extLst>
          </p:cNvPr>
          <p:cNvSpPr txBox="1"/>
          <p:nvPr/>
        </p:nvSpPr>
        <p:spPr>
          <a:xfrm>
            <a:off x="1924002" y="494984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W=¼ </a:t>
            </a:r>
          </a:p>
        </p:txBody>
      </p:sp>
    </p:spTree>
    <p:extLst>
      <p:ext uri="{BB962C8B-B14F-4D97-AF65-F5344CB8AC3E}">
        <p14:creationId xmlns:p14="http://schemas.microsoft.com/office/powerpoint/2010/main" val="279277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22CCD0-6A03-495F-96AD-607FB1BA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253"/>
            <a:ext cx="9144000" cy="456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68654-EE85-4E40-999C-29DA0035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/>
            <a:r>
              <a:rPr lang="en-US" sz="3000" dirty="0"/>
              <a:t>Each student is assigned to compute 1 anomalous &amp; 1 isomorphous difference Patterson map</a:t>
            </a:r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B6EA90B9-71AB-48F1-9C3B-BF9B46E95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168223" y="1524827"/>
            <a:ext cx="914400" cy="914400"/>
          </a:xfrm>
          <a:prstGeom prst="rect">
            <a:avLst/>
          </a:prstGeom>
        </p:spPr>
      </p:pic>
      <p:pic>
        <p:nvPicPr>
          <p:cNvPr id="8" name="Graphic 7" descr="Right pointing backhand index">
            <a:extLst>
              <a:ext uri="{FF2B5EF4-FFF2-40B4-BE49-F238E27FC236}">
                <a16:creationId xmlns:a16="http://schemas.microsoft.com/office/drawing/2014/main" id="{FE5330A1-B89C-4A27-9679-CE744142A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904797" y="1492524"/>
            <a:ext cx="914400" cy="914400"/>
          </a:xfrm>
          <a:prstGeom prst="rect">
            <a:avLst/>
          </a:prstGeom>
        </p:spPr>
      </p:pic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2BA4DA77-0F8C-4329-B210-DC07DCCA2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518577" y="15248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9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GUI for isomorphous difference Patterson map.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1420136" y="1710857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947514" y="420271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3651523" y="4377375"/>
            <a:ext cx="5158989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extent for </a:t>
            </a:r>
            <a:r>
              <a:rPr lang="en-US" sz="1800" b="0" dirty="0" err="1"/>
              <a:t>u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u</a:t>
            </a:r>
            <a:r>
              <a:rPr lang="en-US" sz="1800" b="0" baseline="-25000" dirty="0" err="1"/>
              <a:t>max</a:t>
            </a:r>
            <a:r>
              <a:rPr lang="en-US" sz="1800" b="0" dirty="0"/>
              <a:t>, </a:t>
            </a:r>
            <a:r>
              <a:rPr lang="en-US" sz="1800" b="0" dirty="0" err="1"/>
              <a:t>v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v</a:t>
            </a:r>
            <a:r>
              <a:rPr lang="en-US" sz="1800" b="0" baseline="-25000" dirty="0" err="1"/>
              <a:t>max</a:t>
            </a:r>
            <a:r>
              <a:rPr lang="en-US" sz="1800" b="0" dirty="0"/>
              <a:t>, </a:t>
            </a:r>
            <a:r>
              <a:rPr lang="en-US" sz="1800" b="0" dirty="0" err="1"/>
              <a:t>w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w</a:t>
            </a:r>
            <a:r>
              <a:rPr lang="en-US" sz="1800" b="0" baseline="-25000" dirty="0" err="1"/>
              <a:t>max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5916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get a list of difference Patterson peaks in the unit cell.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72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Find the highest peak on the w=0.25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93BB6-F408-4BC5-AD93-33700BB57729}"/>
              </a:ext>
            </a:extLst>
          </p:cNvPr>
          <p:cNvSpPr/>
          <p:nvPr/>
        </p:nvSpPr>
        <p:spPr>
          <a:xfrm>
            <a:off x="4054207" y="3826921"/>
            <a:ext cx="2060154" cy="1942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01D37334-33FE-4ABC-ABE8-A4C1F9AB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5758954" y="355438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E0694-3634-417D-9EF9-0A5752238203}"/>
              </a:ext>
            </a:extLst>
          </p:cNvPr>
          <p:cNvSpPr txBox="1"/>
          <p:nvPr/>
        </p:nvSpPr>
        <p:spPr>
          <a:xfrm>
            <a:off x="6608082" y="3826920"/>
            <a:ext cx="122491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U=0.25</a:t>
            </a:r>
          </a:p>
        </p:txBody>
      </p:sp>
    </p:spTree>
    <p:extLst>
      <p:ext uri="{BB962C8B-B14F-4D97-AF65-F5344CB8AC3E}">
        <p14:creationId xmlns:p14="http://schemas.microsoft.com/office/powerpoint/2010/main" val="2621810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Find the highest peak on the w=0.25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93BB6-F408-4BC5-AD93-33700BB57729}"/>
              </a:ext>
            </a:extLst>
          </p:cNvPr>
          <p:cNvSpPr/>
          <p:nvPr/>
        </p:nvSpPr>
        <p:spPr>
          <a:xfrm>
            <a:off x="2423710" y="3826921"/>
            <a:ext cx="3690651" cy="1942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01D37334-33FE-4ABC-ABE8-A4C1F9AB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5758954" y="355438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E0694-3634-417D-9EF9-0A5752238203}"/>
              </a:ext>
            </a:extLst>
          </p:cNvPr>
          <p:cNvSpPr txBox="1"/>
          <p:nvPr/>
        </p:nvSpPr>
        <p:spPr>
          <a:xfrm>
            <a:off x="6608082" y="3826920"/>
            <a:ext cx="122491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U=0.25</a:t>
            </a:r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B49C92E7-FBEC-4B11-9526-57512D0B3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1620211" y="355438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A74EC8-537A-46AB-989A-83AD4A5B825D}"/>
              </a:ext>
            </a:extLst>
          </p:cNvPr>
          <p:cNvSpPr txBox="1"/>
          <p:nvPr/>
        </p:nvSpPr>
        <p:spPr>
          <a:xfrm>
            <a:off x="166717" y="3554386"/>
            <a:ext cx="1529784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Note peak height and enter it in spreadsheet</a:t>
            </a:r>
          </a:p>
        </p:txBody>
      </p:sp>
    </p:spTree>
    <p:extLst>
      <p:ext uri="{BB962C8B-B14F-4D97-AF65-F5344CB8AC3E}">
        <p14:creationId xmlns:p14="http://schemas.microsoft.com/office/powerpoint/2010/main" val="212105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difference Patterson maps with the program </a:t>
            </a:r>
            <a:r>
              <a:rPr lang="en-US" dirty="0" err="1"/>
              <a:t>mapslicer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1912A-25DD-4B9E-A6B0-4426B099E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0" y="2113231"/>
            <a:ext cx="3560900" cy="3092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5DEB0-957E-45BA-8FA6-D5390D26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" y="2073925"/>
            <a:ext cx="4802015" cy="3131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2F4C07-4AC2-493D-A3E2-8B7800BED35D}"/>
              </a:ext>
            </a:extLst>
          </p:cNvPr>
          <p:cNvSpPr txBox="1"/>
          <p:nvPr/>
        </p:nvSpPr>
        <p:spPr>
          <a:xfrm>
            <a:off x="776689" y="5337673"/>
            <a:ext cx="791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/>
              <a:t>Visually verify the peaks are strong and sharp and located on Harker sections</a:t>
            </a:r>
          </a:p>
        </p:txBody>
      </p:sp>
    </p:spTree>
    <p:extLst>
      <p:ext uri="{BB962C8B-B14F-4D97-AF65-F5344CB8AC3E}">
        <p14:creationId xmlns:p14="http://schemas.microsoft.com/office/powerpoint/2010/main" val="2738132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C41E-000A-4771-8D66-7E17275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95" y="1717848"/>
            <a:ext cx="8758409" cy="1950769"/>
          </a:xfrm>
        </p:spPr>
        <p:txBody>
          <a:bodyPr/>
          <a:lstStyle/>
          <a:p>
            <a:pPr algn="l"/>
            <a:r>
              <a:rPr lang="en-US" sz="4000" dirty="0"/>
              <a:t>Now, use direct methods to determine coordinates of heavy atom.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And then calculate phases for </a:t>
            </a:r>
            <a:r>
              <a:rPr lang="en-US" sz="4000" b="1" dirty="0"/>
              <a:t>F</a:t>
            </a:r>
            <a:r>
              <a:rPr lang="en-US" sz="4000" b="1" baseline="-25000" dirty="0"/>
              <a:t>P</a:t>
            </a:r>
            <a:r>
              <a:rPr lang="en-US" sz="4000" dirty="0"/>
              <a:t> using SIRAS method.</a:t>
            </a:r>
          </a:p>
        </p:txBody>
      </p:sp>
    </p:spTree>
    <p:extLst>
      <p:ext uri="{BB962C8B-B14F-4D97-AF65-F5344CB8AC3E}">
        <p14:creationId xmlns:p14="http://schemas.microsoft.com/office/powerpoint/2010/main" val="2201121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ShelxC</a:t>
            </a:r>
            <a:r>
              <a:rPr lang="en-US" dirty="0"/>
              <a:t> estimates isomorphism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A966B-4D28-4A8D-9A66-FBAA7AB4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741EE-6D31-4653-9D28-E82246506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2974A-AB39-4E41-AF66-17F9A7F1A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5"/>
          <a:stretch/>
        </p:blipFill>
        <p:spPr>
          <a:xfrm>
            <a:off x="1395258" y="1293984"/>
            <a:ext cx="6353484" cy="4362098"/>
          </a:xfrm>
          <a:prstGeom prst="rect">
            <a:avLst/>
          </a:prstGeom>
        </p:spPr>
      </p:pic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323E908C-6DBF-4881-A968-698D3B769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237232" flipV="1">
            <a:off x="3831600" y="3283977"/>
            <a:ext cx="685800" cy="685800"/>
          </a:xfrm>
          <a:prstGeom prst="rect">
            <a:avLst/>
          </a:prstGeom>
        </p:spPr>
      </p:pic>
      <p:pic>
        <p:nvPicPr>
          <p:cNvPr id="11" name="Graphic 10" descr="Right pointing backhand index">
            <a:extLst>
              <a:ext uri="{FF2B5EF4-FFF2-40B4-BE49-F238E27FC236}">
                <a16:creationId xmlns:a16="http://schemas.microsoft.com/office/drawing/2014/main" id="{09814BAE-DEBE-4055-9B9B-9122B1BF2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276849" flipV="1">
            <a:off x="3761859" y="2048620"/>
            <a:ext cx="685800" cy="685800"/>
          </a:xfrm>
          <a:prstGeom prst="rect">
            <a:avLst/>
          </a:prstGeom>
        </p:spPr>
      </p:pic>
      <p:pic>
        <p:nvPicPr>
          <p:cNvPr id="14" name="Graphic 13" descr="Right pointing backhand index">
            <a:extLst>
              <a:ext uri="{FF2B5EF4-FFF2-40B4-BE49-F238E27FC236}">
                <a16:creationId xmlns:a16="http://schemas.microsoft.com/office/drawing/2014/main" id="{27BD509A-1FF0-4A4A-8FE7-2B3CCA581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573853" flipV="1">
            <a:off x="4895268" y="2229295"/>
            <a:ext cx="685800" cy="685800"/>
          </a:xfrm>
          <a:prstGeom prst="rect">
            <a:avLst/>
          </a:prstGeom>
        </p:spPr>
      </p:pic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692116A4-4BA2-493D-8A1E-8E605233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844309" flipV="1">
            <a:off x="4883993" y="265632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429">
            <a:extLst>
              <a:ext uri="{FF2B5EF4-FFF2-40B4-BE49-F238E27FC236}">
                <a16:creationId xmlns:a16="http://schemas.microsoft.com/office/drawing/2014/main" id="{6B193AC4-646E-4DDF-84E6-10155223715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87056" y="4556610"/>
            <a:ext cx="73" cy="2810272"/>
          </a:xfrm>
          <a:prstGeom prst="line">
            <a:avLst/>
          </a:prstGeom>
          <a:noFill/>
          <a:ln w="19050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2624"/>
            <a:ext cx="8915400" cy="751852"/>
          </a:xfrm>
        </p:spPr>
        <p:txBody>
          <a:bodyPr/>
          <a:lstStyle/>
          <a:p>
            <a:pPr algn="l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Hg has strong anomalous scattering signal even in-house (</a:t>
            </a:r>
            <a:r>
              <a:rPr lang="el-GR" sz="3600" dirty="0">
                <a:latin typeface="Helvetica" panose="020B0604020202020204" pitchFamily="34" charset="0"/>
                <a:cs typeface="Helvetica" panose="020B0604020202020204" pitchFamily="34" charset="0"/>
              </a:rPr>
              <a:t>λ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=1.54 Å)  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5288F8-892A-4796-A358-8A3CB059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017" t="55719" r="33220" b="33650"/>
          <a:stretch/>
        </p:blipFill>
        <p:spPr>
          <a:xfrm>
            <a:off x="1308740" y="1882384"/>
            <a:ext cx="1248399" cy="1250727"/>
          </a:xfrm>
          <a:prstGeom prst="rect">
            <a:avLst/>
          </a:prstGeom>
        </p:spPr>
      </p:pic>
      <p:sp>
        <p:nvSpPr>
          <p:cNvPr id="24" name="Line 122">
            <a:extLst>
              <a:ext uri="{FF2B5EF4-FFF2-40B4-BE49-F238E27FC236}">
                <a16:creationId xmlns:a16="http://schemas.microsoft.com/office/drawing/2014/main" id="{825D3AE3-27E1-43EB-942D-F5DB0929BE36}"/>
              </a:ext>
            </a:extLst>
          </p:cNvPr>
          <p:cNvSpPr>
            <a:spLocks noChangeShapeType="1"/>
          </p:cNvSpPr>
          <p:nvPr/>
        </p:nvSpPr>
        <p:spPr bwMode="auto">
          <a:xfrm rot="20170712">
            <a:off x="4186692" y="5533182"/>
            <a:ext cx="1866584" cy="42266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39">
            <a:extLst>
              <a:ext uri="{FF2B5EF4-FFF2-40B4-BE49-F238E27FC236}">
                <a16:creationId xmlns:a16="http://schemas.microsoft.com/office/drawing/2014/main" id="{278DDD51-66A2-4936-B235-3471501F0799}"/>
              </a:ext>
            </a:extLst>
          </p:cNvPr>
          <p:cNvSpPr>
            <a:spLocks noChangeShapeType="1"/>
          </p:cNvSpPr>
          <p:nvPr/>
        </p:nvSpPr>
        <p:spPr bwMode="auto">
          <a:xfrm rot="19560000">
            <a:off x="6052456" y="5891662"/>
            <a:ext cx="182880" cy="133352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430">
            <a:extLst>
              <a:ext uri="{FF2B5EF4-FFF2-40B4-BE49-F238E27FC236}">
                <a16:creationId xmlns:a16="http://schemas.microsoft.com/office/drawing/2014/main" id="{5D420127-EBF6-4351-8057-F88333006B14}"/>
              </a:ext>
            </a:extLst>
          </p:cNvPr>
          <p:cNvSpPr>
            <a:spLocks noChangeShapeType="1"/>
          </p:cNvSpPr>
          <p:nvPr/>
        </p:nvSpPr>
        <p:spPr bwMode="auto">
          <a:xfrm rot="7200000" flipH="1" flipV="1">
            <a:off x="4736044" y="5060010"/>
            <a:ext cx="1028700" cy="1803400"/>
          </a:xfrm>
          <a:prstGeom prst="line">
            <a:avLst/>
          </a:prstGeom>
          <a:noFill/>
          <a:ln w="38100" cmpd="sng">
            <a:solidFill>
              <a:srgbClr val="9933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9" name="Line 145">
            <a:extLst>
              <a:ext uri="{FF2B5EF4-FFF2-40B4-BE49-F238E27FC236}">
                <a16:creationId xmlns:a16="http://schemas.microsoft.com/office/drawing/2014/main" id="{55F56C6C-7B90-4E83-AB23-113EEF54F1B3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5854212" y="5738962"/>
            <a:ext cx="365760" cy="12572"/>
          </a:xfrm>
          <a:prstGeom prst="line">
            <a:avLst/>
          </a:prstGeom>
          <a:noFill/>
          <a:ln w="76200">
            <a:solidFill>
              <a:srgbClr val="9900CC"/>
            </a:solidFill>
            <a:prstDash val="solid"/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428">
            <a:extLst>
              <a:ext uri="{FF2B5EF4-FFF2-40B4-BE49-F238E27FC236}">
                <a16:creationId xmlns:a16="http://schemas.microsoft.com/office/drawing/2014/main" id="{584D3CC7-98ED-45DA-8844-920FCDBB0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395" y="5242169"/>
            <a:ext cx="20927" cy="1250727"/>
          </a:xfrm>
          <a:prstGeom prst="line">
            <a:avLst/>
          </a:prstGeom>
          <a:noFill/>
          <a:ln w="19050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" name="Text Box 410">
            <a:extLst>
              <a:ext uri="{FF2B5EF4-FFF2-40B4-BE49-F238E27FC236}">
                <a16:creationId xmlns:a16="http://schemas.microsoft.com/office/drawing/2014/main" id="{AE2B8E53-B865-4EBB-A9DC-C4B1D4D50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970" y="4914330"/>
            <a:ext cx="1500330" cy="70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f</a:t>
            </a:r>
            <a:r>
              <a:rPr kumimoji="0" lang="en-US" sz="4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Hg</a:t>
            </a:r>
            <a:r>
              <a:rPr kumimoji="0" lang="en-US" sz="2400" b="1" i="0" u="none" strike="noStrike" kern="1200" cap="none" spc="0" normalizeH="0" baseline="-4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(111)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F9B54E04-99C7-40A6-8CFD-1282CD8D7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080" y="2096200"/>
            <a:ext cx="485742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Wavelength     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993300"/>
                </a:solidFill>
                <a:effectLst/>
                <a:latin typeface="Arial Unicode MS"/>
              </a:rPr>
              <a:t>f</a:t>
            </a:r>
            <a:r>
              <a:rPr kumimoji="0" lang="en-US" altLang="en-US" sz="2400" b="0" i="0" u="none" strike="noStrike" cap="none" normalizeH="0" baseline="-25000" dirty="0" err="1">
                <a:ln>
                  <a:noFill/>
                </a:ln>
                <a:solidFill>
                  <a:srgbClr val="993300"/>
                </a:solidFill>
                <a:effectLst/>
                <a:latin typeface="Arial Unicode MS"/>
              </a:rPr>
              <a:t>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933"/>
                </a:solidFill>
                <a:effectLst/>
                <a:latin typeface="Arial Unicode MS"/>
              </a:rPr>
              <a:t> </a:t>
            </a:r>
            <a:r>
              <a:rPr kumimoji="0" lang="el-GR" altLang="en-US" sz="2400" b="0" i="0" u="none" strike="noStrike" cap="none" normalizeH="0" baseline="0" dirty="0">
                <a:ln>
                  <a:noFill/>
                </a:ln>
                <a:solidFill>
                  <a:srgbClr val="FF9933"/>
                </a:solidFill>
                <a:effectLst/>
                <a:latin typeface="Arial Unicode MS"/>
              </a:rPr>
              <a:t>Δ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933"/>
                </a:solidFill>
                <a:effectLst/>
                <a:latin typeface="Arial Unicode MS"/>
              </a:rPr>
              <a:t>f’       </a:t>
            </a:r>
            <a:r>
              <a:rPr kumimoji="0" lang="el-GR" altLang="en-US" sz="2400" b="0" i="0" u="none" strike="noStrike" cap="none" normalizeH="0" baseline="0" dirty="0">
                <a:ln>
                  <a:noFill/>
                </a:ln>
                <a:solidFill>
                  <a:srgbClr val="9900CC"/>
                </a:solidFill>
                <a:effectLst/>
                <a:latin typeface="Arial Unicode MS"/>
              </a:rPr>
              <a:t>Δ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900CC"/>
                </a:solidFill>
                <a:effectLst/>
                <a:latin typeface="Arial Unicode MS"/>
              </a:rPr>
              <a:t>f”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1.54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HGGothicE" panose="020B0400000000000000" pitchFamily="49" charset="-128"/>
              </a:rPr>
              <a:t>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GGothicE" panose="020B0400000000000000" pitchFamily="49" charset="-128"/>
                <a:ea typeface="HGGothicE" panose="020B0400000000000000" pitchFamily="49" charset="-128"/>
              </a:rPr>
              <a:t>  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Arial Unicode MS"/>
              </a:rPr>
              <a:t>80.0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9933"/>
                </a:solidFill>
                <a:effectLst/>
                <a:latin typeface="Arial Unicode MS"/>
              </a:rPr>
              <a:t>-4.7 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9900CC"/>
                </a:solidFill>
                <a:effectLst/>
                <a:latin typeface="Arial Unicode MS"/>
              </a:rPr>
              <a:t>7.7 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rgbClr val="99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id="{9610A97E-05C8-4019-B368-508CCB2A8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388" y="3221323"/>
            <a:ext cx="692943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eaLnBrk="1" hangingPunct="1"/>
            <a:r>
              <a:rPr lang="en-US" sz="4000" b="0" dirty="0" err="1">
                <a:solidFill>
                  <a:srgbClr val="FF0000"/>
                </a:solidFill>
              </a:rPr>
              <a:t>f</a:t>
            </a:r>
            <a:r>
              <a:rPr lang="en-US" sz="4000" b="0" baseline="-25000" dirty="0" err="1">
                <a:solidFill>
                  <a:srgbClr val="FF0000"/>
                </a:solidFill>
              </a:rPr>
              <a:t>H</a:t>
            </a:r>
            <a:r>
              <a:rPr lang="en-US" sz="4000" b="0" baseline="-25000" dirty="0">
                <a:solidFill>
                  <a:srgbClr val="FF0000"/>
                </a:solidFill>
              </a:rPr>
              <a:t> </a:t>
            </a:r>
            <a:r>
              <a:rPr lang="en-US" sz="4000" b="0" baseline="-25000" dirty="0"/>
              <a:t> </a:t>
            </a:r>
            <a:r>
              <a:rPr lang="en-US" sz="4000" b="0" dirty="0"/>
              <a:t> =  </a:t>
            </a:r>
            <a:r>
              <a:rPr lang="en-US" sz="4000" b="0" dirty="0" err="1">
                <a:solidFill>
                  <a:srgbClr val="993300"/>
                </a:solidFill>
              </a:rPr>
              <a:t>f</a:t>
            </a:r>
            <a:r>
              <a:rPr lang="en-US" sz="4000" b="0" baseline="-25000" dirty="0" err="1">
                <a:solidFill>
                  <a:srgbClr val="993300"/>
                </a:solidFill>
              </a:rPr>
              <a:t>o</a:t>
            </a:r>
            <a:r>
              <a:rPr lang="en-US" sz="4000" b="0" baseline="-25000" dirty="0">
                <a:solidFill>
                  <a:srgbClr val="993300"/>
                </a:solidFill>
              </a:rPr>
              <a:t>    </a:t>
            </a:r>
            <a:r>
              <a:rPr lang="en-US" sz="4000" b="0" dirty="0"/>
              <a:t>+  </a:t>
            </a:r>
            <a:r>
              <a:rPr lang="en-US" sz="4000" b="0" dirty="0">
                <a:solidFill>
                  <a:srgbClr val="FF9933"/>
                </a:solidFill>
                <a:latin typeface="Symbol" pitchFamily="18" charset="2"/>
              </a:rPr>
              <a:t>D</a:t>
            </a:r>
            <a:r>
              <a:rPr lang="en-US" sz="4000" b="0" dirty="0">
                <a:solidFill>
                  <a:srgbClr val="FF9933"/>
                </a:solidFill>
              </a:rPr>
              <a:t>f’(</a:t>
            </a:r>
            <a:r>
              <a:rPr lang="en-US" sz="4000" b="0" dirty="0">
                <a:solidFill>
                  <a:srgbClr val="FF9933"/>
                </a:solidFill>
                <a:latin typeface="Symbol" pitchFamily="18" charset="2"/>
              </a:rPr>
              <a:t>l</a:t>
            </a:r>
            <a:r>
              <a:rPr lang="en-US" sz="4000" b="0" dirty="0">
                <a:solidFill>
                  <a:srgbClr val="FF9933"/>
                </a:solidFill>
              </a:rPr>
              <a:t>)</a:t>
            </a:r>
            <a:r>
              <a:rPr lang="en-US" sz="4000" b="0" dirty="0"/>
              <a:t>   +   </a:t>
            </a:r>
            <a:r>
              <a:rPr lang="en-US" sz="4000" b="0" dirty="0" err="1"/>
              <a:t>i</a:t>
            </a:r>
            <a:r>
              <a:rPr lang="en-US" sz="4000" b="0" dirty="0" err="1">
                <a:solidFill>
                  <a:srgbClr val="9900CC"/>
                </a:solidFill>
                <a:latin typeface="Symbol" pitchFamily="18" charset="2"/>
              </a:rPr>
              <a:t>D</a:t>
            </a:r>
            <a:r>
              <a:rPr lang="en-US" sz="4000" b="0" dirty="0" err="1">
                <a:solidFill>
                  <a:srgbClr val="9900CC"/>
                </a:solidFill>
              </a:rPr>
              <a:t>f</a:t>
            </a:r>
            <a:r>
              <a:rPr lang="en-US" sz="4000" b="0" dirty="0">
                <a:solidFill>
                  <a:srgbClr val="9900CC"/>
                </a:solidFill>
              </a:rPr>
              <a:t>”(</a:t>
            </a:r>
            <a:r>
              <a:rPr lang="en-US" sz="4000" b="0" dirty="0">
                <a:solidFill>
                  <a:srgbClr val="9900CC"/>
                </a:solidFill>
                <a:latin typeface="Symbol" pitchFamily="18" charset="2"/>
              </a:rPr>
              <a:t>l</a:t>
            </a:r>
            <a:r>
              <a:rPr lang="en-US" sz="4000" b="0" dirty="0">
                <a:solidFill>
                  <a:srgbClr val="9900CC"/>
                </a:solidFill>
              </a:rPr>
              <a:t>)</a:t>
            </a:r>
          </a:p>
        </p:txBody>
      </p:sp>
      <p:sp>
        <p:nvSpPr>
          <p:cNvPr id="45" name="Text Box 87">
            <a:extLst>
              <a:ext uri="{FF2B5EF4-FFF2-40B4-BE49-F238E27FC236}">
                <a16:creationId xmlns:a16="http://schemas.microsoft.com/office/drawing/2014/main" id="{9224A193-592E-415E-A425-4E79952C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838" y="4024340"/>
            <a:ext cx="135320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993300"/>
                </a:solidFill>
              </a:rPr>
              <a:t>Form factor of heavy atom under normal conditions.</a:t>
            </a:r>
          </a:p>
        </p:txBody>
      </p:sp>
      <p:sp>
        <p:nvSpPr>
          <p:cNvPr id="46" name="Text Box 88">
            <a:extLst>
              <a:ext uri="{FF2B5EF4-FFF2-40B4-BE49-F238E27FC236}">
                <a16:creationId xmlns:a16="http://schemas.microsoft.com/office/drawing/2014/main" id="{0716751E-978D-4F0B-BAAF-AD6B0DE69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022" y="4024340"/>
            <a:ext cx="199774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FF9933"/>
                </a:solidFill>
              </a:rPr>
              <a:t>Real component of correction (absorption)</a:t>
            </a:r>
            <a:endParaRPr lang="en-US" sz="1800" dirty="0">
              <a:solidFill>
                <a:srgbClr val="993300"/>
              </a:solidFill>
            </a:endParaRPr>
          </a:p>
        </p:txBody>
      </p:sp>
      <p:sp>
        <p:nvSpPr>
          <p:cNvPr id="47" name="Text Box 89">
            <a:extLst>
              <a:ext uri="{FF2B5EF4-FFF2-40B4-BE49-F238E27FC236}">
                <a16:creationId xmlns:a16="http://schemas.microsoft.com/office/drawing/2014/main" id="{1DFD5F5E-4A19-487A-BA45-43882C348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159" y="4024340"/>
            <a:ext cx="22679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9900CC"/>
                </a:solidFill>
              </a:rPr>
              <a:t>Imaginary component of correction (phase shift)</a:t>
            </a:r>
            <a:endParaRPr lang="en-US" sz="1800" dirty="0">
              <a:solidFill>
                <a:srgbClr val="9900CC"/>
              </a:solidFill>
            </a:endParaRPr>
          </a:p>
        </p:txBody>
      </p:sp>
      <p:sp>
        <p:nvSpPr>
          <p:cNvPr id="48" name="Text Box 99">
            <a:extLst>
              <a:ext uri="{FF2B5EF4-FFF2-40B4-BE49-F238E27FC236}">
                <a16:creationId xmlns:a16="http://schemas.microsoft.com/office/drawing/2014/main" id="{87DC2D0A-09B3-43B7-BADB-C8F8146E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06" y="4024340"/>
            <a:ext cx="14795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FF0000"/>
                </a:solidFill>
              </a:rPr>
              <a:t>Form factor of heavy atom under anomalous conditions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15E0EC-4240-41C9-BC22-75B52EF13B8D}"/>
              </a:ext>
            </a:extLst>
          </p:cNvPr>
          <p:cNvSpPr txBox="1"/>
          <p:nvPr/>
        </p:nvSpPr>
        <p:spPr>
          <a:xfrm>
            <a:off x="5009932" y="5961948"/>
            <a:ext cx="480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f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o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89DD63-B33A-4F39-9699-C41140F31D4F}"/>
              </a:ext>
            </a:extLst>
          </p:cNvPr>
          <p:cNvSpPr txBox="1"/>
          <p:nvPr/>
        </p:nvSpPr>
        <p:spPr>
          <a:xfrm>
            <a:off x="5872436" y="6010679"/>
            <a:ext cx="713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Δ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f’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17161-1EDE-40E1-8576-4C801FC1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601" y="5424448"/>
            <a:ext cx="762066" cy="640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88B274-F8F5-4688-95DF-4BB7F8442B75}"/>
              </a:ext>
            </a:extLst>
          </p:cNvPr>
          <p:cNvSpPr txBox="1"/>
          <p:nvPr/>
        </p:nvSpPr>
        <p:spPr>
          <a:xfrm>
            <a:off x="3011201" y="578906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real</a:t>
            </a:r>
            <a:endParaRPr lang="en-US" b="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534E7E-CCA0-4887-BF83-2582C8FB4743}"/>
              </a:ext>
            </a:extLst>
          </p:cNvPr>
          <p:cNvSpPr txBox="1"/>
          <p:nvPr/>
        </p:nvSpPr>
        <p:spPr>
          <a:xfrm>
            <a:off x="3711137" y="6406535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imaginary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01694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ShelxC</a:t>
            </a:r>
            <a:r>
              <a:rPr lang="en-US" dirty="0"/>
              <a:t> estimates isomorphism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2974A-AB39-4E41-AF66-17F9A7F1A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2"/>
          <a:stretch/>
        </p:blipFill>
        <p:spPr>
          <a:xfrm>
            <a:off x="263812" y="2102316"/>
            <a:ext cx="8500017" cy="4023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0945FF-F835-4F31-9806-57C2AC8B7F07}"/>
              </a:ext>
            </a:extLst>
          </p:cNvPr>
          <p:cNvSpPr/>
          <p:nvPr/>
        </p:nvSpPr>
        <p:spPr>
          <a:xfrm>
            <a:off x="263812" y="3955057"/>
            <a:ext cx="8064940" cy="661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4658CA67-5DA6-48D4-9356-AE4C70090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8229600" y="3990361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EF7CD-1A14-4E6E-888A-78B1FE1EED34}"/>
              </a:ext>
            </a:extLst>
          </p:cNvPr>
          <p:cNvSpPr txBox="1"/>
          <p:nvPr/>
        </p:nvSpPr>
        <p:spPr>
          <a:xfrm>
            <a:off x="753014" y="5865795"/>
            <a:ext cx="7521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/>
              <a:t>R</a:t>
            </a:r>
            <a:r>
              <a:rPr lang="en-US" baseline="-25000" dirty="0" err="1"/>
              <a:t>isom</a:t>
            </a:r>
            <a:r>
              <a:rPr lang="en-US" dirty="0"/>
              <a:t> &lt; 35% indicates isomorphism is good</a:t>
            </a:r>
          </a:p>
          <a:p>
            <a:pPr algn="l"/>
            <a:r>
              <a:rPr lang="en-US" dirty="0"/>
              <a:t>d”&gt;1.0 indicates strong anomalous signal </a:t>
            </a:r>
          </a:p>
        </p:txBody>
      </p:sp>
    </p:spTree>
    <p:extLst>
      <p:ext uri="{BB962C8B-B14F-4D97-AF65-F5344CB8AC3E}">
        <p14:creationId xmlns:p14="http://schemas.microsoft.com/office/powerpoint/2010/main" val="1899094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4C16E-6CB1-4AF7-A957-DE6EE055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AC7FB-CF26-4ACF-A763-BF66BDA6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/>
              <a:t>ShelxD</a:t>
            </a:r>
            <a:r>
              <a:rPr lang="en-US" sz="3200" dirty="0"/>
              <a:t> uses direct methods to determine heavy atom </a:t>
            </a:r>
            <a:r>
              <a:rPr lang="en-US" sz="3200" dirty="0" err="1"/>
              <a:t>x,y,z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FF64E-9041-4C93-9F54-6717CB208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0932A43E-43CA-45B6-9135-6D8E572CD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3511353" y="3182547"/>
            <a:ext cx="914400" cy="914400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019143B4-2295-42F8-A613-16DA6F669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5769181" y="3182547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1D4302-5661-4D6B-95E7-2AB6CD27807C}"/>
              </a:ext>
            </a:extLst>
          </p:cNvPr>
          <p:cNvSpPr txBox="1"/>
          <p:nvPr/>
        </p:nvSpPr>
        <p:spPr>
          <a:xfrm>
            <a:off x="4225249" y="3639747"/>
            <a:ext cx="1642523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element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BB8CD-C209-4226-ABA1-8CDA22E9C59C}"/>
              </a:ext>
            </a:extLst>
          </p:cNvPr>
          <p:cNvSpPr txBox="1"/>
          <p:nvPr/>
        </p:nvSpPr>
        <p:spPr>
          <a:xfrm>
            <a:off x="6560180" y="3501247"/>
            <a:ext cx="1590231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Use 2.0 Å cutoff</a:t>
            </a:r>
          </a:p>
        </p:txBody>
      </p:sp>
      <p:pic>
        <p:nvPicPr>
          <p:cNvPr id="12" name="Graphic 11" descr="Right pointing backhand index">
            <a:extLst>
              <a:ext uri="{FF2B5EF4-FFF2-40B4-BE49-F238E27FC236}">
                <a16:creationId xmlns:a16="http://schemas.microsoft.com/office/drawing/2014/main" id="{5A726D7C-E6A7-4404-908A-A5B038D6A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362768" flipH="1" flipV="1">
            <a:off x="1008687" y="33672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837DC5-8772-4AB0-ADD2-0253AAB9896C}"/>
              </a:ext>
            </a:extLst>
          </p:cNvPr>
          <p:cNvSpPr txBox="1"/>
          <p:nvPr/>
        </p:nvSpPr>
        <p:spPr>
          <a:xfrm>
            <a:off x="267723" y="4104693"/>
            <a:ext cx="1590231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Estimate one heavy atom</a:t>
            </a:r>
          </a:p>
        </p:txBody>
      </p:sp>
      <p:pic>
        <p:nvPicPr>
          <p:cNvPr id="14" name="Graphic 13" descr="Right pointing backhand index">
            <a:extLst>
              <a:ext uri="{FF2B5EF4-FFF2-40B4-BE49-F238E27FC236}">
                <a16:creationId xmlns:a16="http://schemas.microsoft.com/office/drawing/2014/main" id="{B06A9630-9F95-4160-9A86-9AEE79C8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3026720" y="378599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9AE024-CB4A-46AD-8791-C0DD48E7357E}"/>
              </a:ext>
            </a:extLst>
          </p:cNvPr>
          <p:cNvSpPr txBox="1"/>
          <p:nvPr/>
        </p:nvSpPr>
        <p:spPr>
          <a:xfrm>
            <a:off x="3750737" y="4259444"/>
            <a:ext cx="2117035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Ask for 500 trials</a:t>
            </a:r>
          </a:p>
        </p:txBody>
      </p:sp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31070B9F-EDB3-4CC4-867C-FB1DA8413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V="1">
            <a:off x="6372628" y="4737762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705FC0-0197-453A-854F-B4552B627D84}"/>
              </a:ext>
            </a:extLst>
          </p:cNvPr>
          <p:cNvSpPr txBox="1"/>
          <p:nvPr/>
        </p:nvSpPr>
        <p:spPr>
          <a:xfrm>
            <a:off x="6226381" y="5492524"/>
            <a:ext cx="176132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Run </a:t>
            </a:r>
            <a:r>
              <a:rPr lang="en-US" sz="1800" b="0" dirty="0" err="1"/>
              <a:t>ShelxD</a:t>
            </a:r>
            <a:endParaRPr lang="en-US" sz="1800" b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BC6FB8-84D5-41EA-BD15-99C2B85490F2}"/>
              </a:ext>
            </a:extLst>
          </p:cNvPr>
          <p:cNvSpPr/>
          <p:nvPr/>
        </p:nvSpPr>
        <p:spPr>
          <a:xfrm>
            <a:off x="1355074" y="5653163"/>
            <a:ext cx="6290632" cy="181627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8733E-22C4-406F-A45C-E661BB59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3" y="2230392"/>
            <a:ext cx="3895475" cy="2397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81E-F6BF-4CB6-8E58-2B43CF49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Examine results from all 500 trials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52476-AF4C-4138-B3E3-A4D2EF5FC229}"/>
              </a:ext>
            </a:extLst>
          </p:cNvPr>
          <p:cNvSpPr txBox="1"/>
          <p:nvPr/>
        </p:nvSpPr>
        <p:spPr>
          <a:xfrm>
            <a:off x="1650354" y="4917141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F002B5-96A7-436D-976B-2BE7C858C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85" y="2230393"/>
            <a:ext cx="3895472" cy="2397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E1172B-4776-4AAE-A91A-37A7219BD469}"/>
              </a:ext>
            </a:extLst>
          </p:cNvPr>
          <p:cNvSpPr txBox="1"/>
          <p:nvPr/>
        </p:nvSpPr>
        <p:spPr>
          <a:xfrm>
            <a:off x="6249397" y="4917141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374422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E3F2-7DD1-4D12-9C5A-EEC0AB48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Verify heavy atom coordinates explain all Patterson peaks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02A1B-8D34-43DC-BE37-16EFB696F7E0}"/>
              </a:ext>
            </a:extLst>
          </p:cNvPr>
          <p:cNvSpPr txBox="1"/>
          <p:nvPr/>
        </p:nvSpPr>
        <p:spPr>
          <a:xfrm>
            <a:off x="1009589" y="565044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checkpatterson.com </a:t>
            </a:r>
            <a:r>
              <a:rPr lang="en-US" sz="1800" i="1" dirty="0"/>
              <a:t>x y 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81829-4BC6-4DB3-B903-3538EA9843BA}"/>
              </a:ext>
            </a:extLst>
          </p:cNvPr>
          <p:cNvSpPr txBox="1"/>
          <p:nvPr/>
        </p:nvSpPr>
        <p:spPr>
          <a:xfrm>
            <a:off x="594702" y="5961122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e.g. checkpattereson.com 0.255 0.697 0.063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0EC78-0C79-4E98-B291-AED66F672304}"/>
              </a:ext>
            </a:extLst>
          </p:cNvPr>
          <p:cNvSpPr/>
          <p:nvPr/>
        </p:nvSpPr>
        <p:spPr>
          <a:xfrm>
            <a:off x="594702" y="2058164"/>
            <a:ext cx="716117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REM Best SHELXD solution:   CC 39.28   CC(weak) 29.39   CFOM  68.67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REM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TITL </a:t>
            </a:r>
            <a:r>
              <a:rPr lang="en-US" sz="12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sirasJB_Megan_fa.ins</a:t>
            </a:r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 SIRAS in P43212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CELL 0.98000 67.96 67.96 101.97 90.00 90.00 90.00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LATT -1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1/2-Y, 1/2+X, 3/4+Z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-X, -Y, 1/2+Z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1/2+Y, 1/2-X, 1/4+Z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1/2-X, 1/2+Y, 3/4-Z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Y, X, 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1/2+X, 1/2-Y, 1/4-Z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-Y, -X, 1/2-Z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SFAC HG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UNIT 256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HG01   1  0.255119  0.697151  0.063709   1.0000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HG02   1  0.197517  0.742317 -0.063921   0.1317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HG03   1  0.253120  0.796547  0.063623   0.1025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HKLF 3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78D29-9E80-4C39-ACCE-565D9EA72E62}"/>
              </a:ext>
            </a:extLst>
          </p:cNvPr>
          <p:cNvSpPr/>
          <p:nvPr/>
        </p:nvSpPr>
        <p:spPr>
          <a:xfrm>
            <a:off x="329914" y="4638098"/>
            <a:ext cx="5332757" cy="2313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969C0493-D599-49D3-8E1B-76EE16B9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37232" flipV="1">
            <a:off x="5593740" y="4495799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78258-2980-460C-BAD3-937337241177}"/>
              </a:ext>
            </a:extLst>
          </p:cNvPr>
          <p:cNvSpPr txBox="1"/>
          <p:nvPr/>
        </p:nvSpPr>
        <p:spPr>
          <a:xfrm>
            <a:off x="594702" y="169753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SIRASnatJeanHgMegan_fa.res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828193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AC8B-A8DE-4B81-A213-50556DF3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all Patterson peaks are predicted (labeled).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4F594-FA81-4EBC-A6EC-3EF078DE5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10" y="1727916"/>
            <a:ext cx="4575007" cy="4855446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D01593C2-351E-4D50-ADCB-6096CA6BA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761528" y="5101727"/>
            <a:ext cx="914400" cy="914400"/>
          </a:xfrm>
          <a:prstGeom prst="rect">
            <a:avLst/>
          </a:prstGeom>
        </p:spPr>
      </p:pic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25942DE7-732F-4E76-A231-F16DFE42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158080" y="5763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6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2707-7B6A-4B3B-A90C-338E6939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74638"/>
            <a:ext cx="8477250" cy="1143000"/>
          </a:xfrm>
        </p:spPr>
        <p:txBody>
          <a:bodyPr/>
          <a:lstStyle/>
          <a:p>
            <a:r>
              <a:rPr lang="en-US" dirty="0" err="1"/>
              <a:t>ShelxE</a:t>
            </a:r>
            <a:r>
              <a:rPr lang="en-US" dirty="0"/>
              <a:t> calculates SIRAS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0D9E-D606-4F69-A360-162505520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47" y="1509311"/>
            <a:ext cx="5363678" cy="6858000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6C01CB1C-BDA0-4FBF-838C-451F7BF6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4057206" y="3549976"/>
            <a:ext cx="756400" cy="756400"/>
          </a:xfrm>
          <a:prstGeom prst="rect">
            <a:avLst/>
          </a:prstGeom>
        </p:spPr>
      </p:pic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4ADD9C85-CA02-4F5D-80CE-BA15AE1AF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594439" y="3260075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3CEE6A-A7B3-4748-9FE6-B6DBA7A28725}"/>
              </a:ext>
            </a:extLst>
          </p:cNvPr>
          <p:cNvSpPr/>
          <p:nvPr/>
        </p:nvSpPr>
        <p:spPr>
          <a:xfrm>
            <a:off x="2011347" y="4320722"/>
            <a:ext cx="4819111" cy="363749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34478FEF-4C54-495F-81F2-8769FE54C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5512949" y="405855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BBBFF8-D955-4FCC-9282-497891A7F93A}"/>
              </a:ext>
            </a:extLst>
          </p:cNvPr>
          <p:cNvSpPr/>
          <p:nvPr/>
        </p:nvSpPr>
        <p:spPr>
          <a:xfrm>
            <a:off x="2025850" y="6197495"/>
            <a:ext cx="5106803" cy="1888886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2858-79B9-4CC9-828B-742013D3A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/>
              <a:t>Clear indication that the correct hand is the original hand.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6D373-1957-433C-B414-34AC0F8C6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3" y="2989859"/>
            <a:ext cx="4076126" cy="2508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734D3-5FC4-4BE8-AC0D-1C9B4412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93" y="2719469"/>
            <a:ext cx="1301144" cy="28297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CFDD21-CA00-4A5B-87FE-B7D2A7F64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49" y="2719469"/>
            <a:ext cx="1305694" cy="2834311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7A3F100-93D3-4E60-BE83-6FA1C9072A47}"/>
              </a:ext>
            </a:extLst>
          </p:cNvPr>
          <p:cNvSpPr/>
          <p:nvPr/>
        </p:nvSpPr>
        <p:spPr>
          <a:xfrm>
            <a:off x="3864990" y="2489757"/>
            <a:ext cx="2253006" cy="922746"/>
          </a:xfrm>
          <a:custGeom>
            <a:avLst/>
            <a:gdLst>
              <a:gd name="connsiteX0" fmla="*/ 2253006 w 2253006"/>
              <a:gd name="connsiteY0" fmla="*/ 319431 h 922746"/>
              <a:gd name="connsiteX1" fmla="*/ 1470581 w 2253006"/>
              <a:gd name="connsiteY1" fmla="*/ 27200 h 922746"/>
              <a:gd name="connsiteX2" fmla="*/ 0 w 2253006"/>
              <a:gd name="connsiteY2" fmla="*/ 922746 h 92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3006" h="922746">
                <a:moveTo>
                  <a:pt x="2253006" y="319431"/>
                </a:moveTo>
                <a:cubicBezTo>
                  <a:pt x="2049544" y="123039"/>
                  <a:pt x="1846082" y="-73353"/>
                  <a:pt x="1470581" y="27200"/>
                </a:cubicBezTo>
                <a:cubicBezTo>
                  <a:pt x="1095080" y="127752"/>
                  <a:pt x="547540" y="525249"/>
                  <a:pt x="0" y="92274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C2D7E30-CAAB-4B7B-899E-43787517D921}"/>
              </a:ext>
            </a:extLst>
          </p:cNvPr>
          <p:cNvSpPr/>
          <p:nvPr/>
        </p:nvSpPr>
        <p:spPr>
          <a:xfrm flipV="1">
            <a:off x="3828314" y="4796188"/>
            <a:ext cx="4085553" cy="1355961"/>
          </a:xfrm>
          <a:custGeom>
            <a:avLst/>
            <a:gdLst>
              <a:gd name="connsiteX0" fmla="*/ 2253006 w 2253006"/>
              <a:gd name="connsiteY0" fmla="*/ 319431 h 922746"/>
              <a:gd name="connsiteX1" fmla="*/ 1470581 w 2253006"/>
              <a:gd name="connsiteY1" fmla="*/ 27200 h 922746"/>
              <a:gd name="connsiteX2" fmla="*/ 0 w 2253006"/>
              <a:gd name="connsiteY2" fmla="*/ 922746 h 922746"/>
              <a:gd name="connsiteX0" fmla="*/ 2336374 w 2336374"/>
              <a:gd name="connsiteY0" fmla="*/ 614426 h 908638"/>
              <a:gd name="connsiteX1" fmla="*/ 1470581 w 2336374"/>
              <a:gd name="connsiteY1" fmla="*/ 13092 h 908638"/>
              <a:gd name="connsiteX2" fmla="*/ 0 w 2336374"/>
              <a:gd name="connsiteY2" fmla="*/ 908638 h 908638"/>
              <a:gd name="connsiteX0" fmla="*/ 2258217 w 2258217"/>
              <a:gd name="connsiteY0" fmla="*/ 614426 h 1025280"/>
              <a:gd name="connsiteX1" fmla="*/ 1392424 w 2258217"/>
              <a:gd name="connsiteY1" fmla="*/ 13092 h 1025280"/>
              <a:gd name="connsiteX2" fmla="*/ 0 w 2258217"/>
              <a:gd name="connsiteY2" fmla="*/ 1025280 h 1025280"/>
              <a:gd name="connsiteX0" fmla="*/ 2258217 w 2258217"/>
              <a:gd name="connsiteY0" fmla="*/ 444981 h 855835"/>
              <a:gd name="connsiteX1" fmla="*/ 1408056 w 2258217"/>
              <a:gd name="connsiteY1" fmla="*/ 18610 h 855835"/>
              <a:gd name="connsiteX2" fmla="*/ 0 w 2258217"/>
              <a:gd name="connsiteY2" fmla="*/ 855835 h 855835"/>
              <a:gd name="connsiteX0" fmla="*/ 2258217 w 2258217"/>
              <a:gd name="connsiteY0" fmla="*/ 428044 h 838898"/>
              <a:gd name="connsiteX1" fmla="*/ 1408056 w 2258217"/>
              <a:gd name="connsiteY1" fmla="*/ 1673 h 838898"/>
              <a:gd name="connsiteX2" fmla="*/ 0 w 2258217"/>
              <a:gd name="connsiteY2" fmla="*/ 838898 h 838898"/>
              <a:gd name="connsiteX0" fmla="*/ 2258217 w 2258217"/>
              <a:gd name="connsiteY0" fmla="*/ 428044 h 838898"/>
              <a:gd name="connsiteX1" fmla="*/ 1408056 w 2258217"/>
              <a:gd name="connsiteY1" fmla="*/ 1673 h 838898"/>
              <a:gd name="connsiteX2" fmla="*/ 0 w 2258217"/>
              <a:gd name="connsiteY2" fmla="*/ 838898 h 8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8217" h="838898">
                <a:moveTo>
                  <a:pt x="2258217" y="428044"/>
                </a:moveTo>
                <a:cubicBezTo>
                  <a:pt x="2054755" y="231652"/>
                  <a:pt x="1799188" y="-23062"/>
                  <a:pt x="1408056" y="1673"/>
                </a:cubicBezTo>
                <a:cubicBezTo>
                  <a:pt x="1027345" y="-2754"/>
                  <a:pt x="547540" y="441401"/>
                  <a:pt x="0" y="838898"/>
                </a:cubicBez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8CF936-7CD1-4E73-84B5-4272CA7D5F49}"/>
              </a:ext>
            </a:extLst>
          </p:cNvPr>
          <p:cNvSpPr txBox="1"/>
          <p:nvPr/>
        </p:nvSpPr>
        <p:spPr>
          <a:xfrm>
            <a:off x="5871090" y="1891388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724EA6-0050-481A-BBBE-E73C8A42EC7B}"/>
              </a:ext>
            </a:extLst>
          </p:cNvPr>
          <p:cNvSpPr txBox="1"/>
          <p:nvPr/>
        </p:nvSpPr>
        <p:spPr>
          <a:xfrm>
            <a:off x="7709619" y="1892734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5DC8DC-6588-4D78-B991-40518E983D63}"/>
              </a:ext>
            </a:extLst>
          </p:cNvPr>
          <p:cNvSpPr txBox="1"/>
          <p:nvPr/>
        </p:nvSpPr>
        <p:spPr>
          <a:xfrm>
            <a:off x="1809501" y="3570002"/>
            <a:ext cx="1329211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P4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5A5C72-5A02-4ADF-A635-6D17CC263054}"/>
              </a:ext>
            </a:extLst>
          </p:cNvPr>
          <p:cNvSpPr txBox="1"/>
          <p:nvPr/>
        </p:nvSpPr>
        <p:spPr>
          <a:xfrm>
            <a:off x="1917456" y="4687596"/>
            <a:ext cx="129073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P4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2</a:t>
            </a:r>
            <a:endParaRPr lang="en-US" baseline="-25000" dirty="0">
              <a:solidFill>
                <a:srgbClr val="0000FF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99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A2B095-2259-4743-A527-8276D23EC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9379"/>
            <a:ext cx="4338333" cy="5546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63A35-1AD2-4AF0-B473-C706BC3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0" y="759379"/>
            <a:ext cx="4338332" cy="55469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BD970C-A62F-4D30-BF22-F63FA17F6569}"/>
              </a:ext>
            </a:extLst>
          </p:cNvPr>
          <p:cNvSpPr/>
          <p:nvPr/>
        </p:nvSpPr>
        <p:spPr>
          <a:xfrm>
            <a:off x="0" y="5089793"/>
            <a:ext cx="1619480" cy="1872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Right pointing backhand index">
            <a:extLst>
              <a:ext uri="{FF2B5EF4-FFF2-40B4-BE49-F238E27FC236}">
                <a16:creationId xmlns:a16="http://schemas.microsoft.com/office/drawing/2014/main" id="{1428FC37-807F-4D45-9FE5-9176A6D62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6023200" y="5035489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A1CCCD-8D43-46DA-8640-DCF23EA4F2DB}"/>
              </a:ext>
            </a:extLst>
          </p:cNvPr>
          <p:cNvSpPr/>
          <p:nvPr/>
        </p:nvSpPr>
        <p:spPr>
          <a:xfrm>
            <a:off x="4433452" y="5159560"/>
            <a:ext cx="1619480" cy="1872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Right pointing backhand index">
            <a:extLst>
              <a:ext uri="{FF2B5EF4-FFF2-40B4-BE49-F238E27FC236}">
                <a16:creationId xmlns:a16="http://schemas.microsoft.com/office/drawing/2014/main" id="{C334696C-5B0A-45EE-AB25-4478A35A4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1639644" y="503548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D9D57-8D30-449C-8B2B-421E4F9B77DC}"/>
              </a:ext>
            </a:extLst>
          </p:cNvPr>
          <p:cNvSpPr txBox="1"/>
          <p:nvPr/>
        </p:nvSpPr>
        <p:spPr>
          <a:xfrm>
            <a:off x="2415013" y="5449804"/>
            <a:ext cx="159023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Original hand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3B2D3-2198-4747-A3D7-99FB22CB3BBF}"/>
              </a:ext>
            </a:extLst>
          </p:cNvPr>
          <p:cNvSpPr txBox="1"/>
          <p:nvPr/>
        </p:nvSpPr>
        <p:spPr>
          <a:xfrm>
            <a:off x="6741166" y="5492688"/>
            <a:ext cx="159023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Inverted hand</a:t>
            </a:r>
          </a:p>
        </p:txBody>
      </p:sp>
    </p:spTree>
    <p:extLst>
      <p:ext uri="{BB962C8B-B14F-4D97-AF65-F5344CB8AC3E}">
        <p14:creationId xmlns:p14="http://schemas.microsoft.com/office/powerpoint/2010/main" val="1844243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6" name="Picture 6" descr="d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962025"/>
            <a:ext cx="2824162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BCE3A0-3C36-4354-AE79-BA58584B914D}"/>
              </a:ext>
            </a:extLst>
          </p:cNvPr>
          <p:cNvSpPr/>
          <p:nvPr/>
        </p:nvSpPr>
        <p:spPr>
          <a:xfrm>
            <a:off x="3188968" y="2291787"/>
            <a:ext cx="590467" cy="2951545"/>
          </a:xfrm>
          <a:custGeom>
            <a:avLst/>
            <a:gdLst>
              <a:gd name="connsiteX0" fmla="*/ 590467 w 590467"/>
              <a:gd name="connsiteY0" fmla="*/ 2951545 h 2951545"/>
              <a:gd name="connsiteX1" fmla="*/ 158 w 590467"/>
              <a:gd name="connsiteY1" fmla="*/ 1400537 h 2951545"/>
              <a:gd name="connsiteX2" fmla="*/ 544168 w 590467"/>
              <a:gd name="connsiteY2" fmla="*/ 0 h 295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467" h="2951545">
                <a:moveTo>
                  <a:pt x="590467" y="2951545"/>
                </a:moveTo>
                <a:cubicBezTo>
                  <a:pt x="299170" y="2422003"/>
                  <a:pt x="7874" y="1892461"/>
                  <a:pt x="158" y="1400537"/>
                </a:cubicBezTo>
                <a:cubicBezTo>
                  <a:pt x="-7558" y="908613"/>
                  <a:pt x="268305" y="454306"/>
                  <a:pt x="544168" y="0"/>
                </a:cubicBezTo>
              </a:path>
            </a:pathLst>
          </a:custGeom>
          <a:noFill/>
          <a:ln w="25400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39F0-1B8A-4099-AC35-ED6DBDC745EE}"/>
              </a:ext>
            </a:extLst>
          </p:cNvPr>
          <p:cNvSpPr txBox="1"/>
          <p:nvPr/>
        </p:nvSpPr>
        <p:spPr>
          <a:xfrm rot="16200000">
            <a:off x="3124870" y="2077765"/>
            <a:ext cx="3583578" cy="337387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495950"/>
              </a:avLst>
            </a:prstTxWarp>
            <a:spAutoFit/>
          </a:bodyPr>
          <a:lstStyle/>
          <a:p>
            <a:r>
              <a:rPr lang="en-US" sz="1800" b="0" dirty="0"/>
              <a:t>Iterate until convergence</a:t>
            </a: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928813" y="288925"/>
            <a:ext cx="368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Density modification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3162300" y="1687211"/>
            <a:ext cx="603408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0" dirty="0">
                <a:latin typeface="Helvetica" pitchFamily="34" charset="0"/>
              </a:rPr>
              <a:t>Solvent flattening.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Calculate an electron density map.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If </a:t>
            </a:r>
            <a:r>
              <a:rPr lang="en-US" altLang="en-US" b="0" dirty="0">
                <a:latin typeface="Symbol" pitchFamily="18" charset="2"/>
              </a:rPr>
              <a:t>r</a:t>
            </a:r>
            <a:r>
              <a:rPr lang="en-US" altLang="en-US" b="0" dirty="0">
                <a:latin typeface="Helvetica" pitchFamily="34" charset="0"/>
              </a:rPr>
              <a:t>&lt;threshold, -&gt; solvent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If </a:t>
            </a:r>
            <a:r>
              <a:rPr lang="en-US" altLang="en-US" b="0" dirty="0">
                <a:latin typeface="Symbol" pitchFamily="18" charset="2"/>
              </a:rPr>
              <a:t>r</a:t>
            </a:r>
            <a:r>
              <a:rPr lang="en-US" altLang="en-US" b="0" dirty="0">
                <a:latin typeface="Helvetica" pitchFamily="34" charset="0"/>
              </a:rPr>
              <a:t>&gt;threshold -&gt; protein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Build a mask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Set density value in solvent region to a constant (low).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Transform flattened map to get structure factors |</a:t>
            </a:r>
            <a:r>
              <a:rPr lang="en-US" altLang="en-US" b="0" dirty="0" err="1">
                <a:latin typeface="Helvetica" pitchFamily="34" charset="0"/>
              </a:rPr>
              <a:t>F</a:t>
            </a:r>
            <a:r>
              <a:rPr lang="en-US" altLang="en-US" b="0" baseline="-25000" dirty="0" err="1">
                <a:latin typeface="Helvetica" pitchFamily="34" charset="0"/>
              </a:rPr>
              <a:t>mod</a:t>
            </a:r>
            <a:r>
              <a:rPr lang="en-US" altLang="en-US" b="0" dirty="0">
                <a:latin typeface="Helvetica" pitchFamily="34" charset="0"/>
              </a:rPr>
              <a:t>| and </a:t>
            </a:r>
            <a:r>
              <a:rPr lang="el-GR" altLang="en-US" b="0" dirty="0">
                <a:latin typeface="Helvetica" pitchFamily="34" charset="0"/>
              </a:rPr>
              <a:t>α</a:t>
            </a:r>
            <a:r>
              <a:rPr lang="en-US" altLang="en-US" b="0" baseline="-25000" dirty="0">
                <a:latin typeface="Helvetica" pitchFamily="34" charset="0"/>
              </a:rPr>
              <a:t>mod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Discard |</a:t>
            </a:r>
            <a:r>
              <a:rPr lang="en-US" altLang="en-US" b="0" dirty="0" err="1">
                <a:latin typeface="Helvetica" pitchFamily="34" charset="0"/>
              </a:rPr>
              <a:t>F</a:t>
            </a:r>
            <a:r>
              <a:rPr lang="en-US" altLang="en-US" b="0" baseline="-25000" dirty="0" err="1">
                <a:latin typeface="Helvetica" pitchFamily="34" charset="0"/>
              </a:rPr>
              <a:t>mod</a:t>
            </a:r>
            <a:r>
              <a:rPr lang="en-US" altLang="en-US" b="0" dirty="0">
                <a:latin typeface="Helvetica" pitchFamily="34" charset="0"/>
              </a:rPr>
              <a:t>| and combine </a:t>
            </a:r>
            <a:r>
              <a:rPr lang="el-GR" altLang="en-US" b="0" dirty="0">
                <a:latin typeface="Helvetica" pitchFamily="34" charset="0"/>
              </a:rPr>
              <a:t>α</a:t>
            </a:r>
            <a:r>
              <a:rPr lang="en-US" altLang="en-US" b="0" baseline="-25000" dirty="0">
                <a:latin typeface="Helvetica" pitchFamily="34" charset="0"/>
              </a:rPr>
              <a:t>mod</a:t>
            </a:r>
            <a:r>
              <a:rPr lang="en-US" altLang="en-US" b="0" dirty="0">
                <a:latin typeface="Helvetica" pitchFamily="34" charset="0"/>
              </a:rPr>
              <a:t> with original amplitudes.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Estimate solvent content using Matthew’s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/>
              <p:nvPr/>
            </p:nvSpPr>
            <p:spPr>
              <a:xfrm>
                <a:off x="183226" y="2137558"/>
                <a:ext cx="4033726" cy="343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Matthew’s coefficient (V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) is  defined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𝑐𝑒𝑙𝑙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𝑐𝑒𝑙𝑙</m:t>
                        </m:r>
                      </m:den>
                    </m:f>
                  </m:oMath>
                </a14:m>
                <a:r>
                  <a:rPr lang="en-US" sz="2000" b="0" dirty="0"/>
                  <a:t>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The solvent content is estimated from 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 assuming that protein crystals have a characteristic partial specific volume = 0.74 mL/g.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𝑠𝑜𝑙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1.23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Most crystals have a solvent content between 27%-65%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26" y="2137558"/>
                <a:ext cx="4033726" cy="3434786"/>
              </a:xfrm>
              <a:prstGeom prst="rect">
                <a:avLst/>
              </a:prstGeom>
              <a:blipFill>
                <a:blip r:embed="rId2"/>
                <a:stretch>
                  <a:fillRect l="-1360" t="-888" b="-2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E0E9805-A6E0-4594-B718-DD4230C1E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6" t="19856" r="28701" b="34973"/>
          <a:stretch/>
        </p:blipFill>
        <p:spPr>
          <a:xfrm>
            <a:off x="4699518" y="1604319"/>
            <a:ext cx="3871027" cy="323398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7C4909-11FA-4968-81DB-DC35F4660AE9}"/>
              </a:ext>
            </a:extLst>
          </p:cNvPr>
          <p:cNvSpPr/>
          <p:nvPr/>
        </p:nvSpPr>
        <p:spPr>
          <a:xfrm>
            <a:off x="4927050" y="3255648"/>
            <a:ext cx="3415566" cy="76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747BE-A9D6-465D-AC15-90A683D51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51" t="26649" r="19535" b="12720"/>
          <a:stretch/>
        </p:blipFill>
        <p:spPr>
          <a:xfrm>
            <a:off x="4305784" y="3656095"/>
            <a:ext cx="4658497" cy="3168085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A73F0-87AE-4169-B7A7-A86527178E06}"/>
              </a:ext>
            </a:extLst>
          </p:cNvPr>
          <p:cNvSpPr txBox="1"/>
          <p:nvPr/>
        </p:nvSpPr>
        <p:spPr>
          <a:xfrm>
            <a:off x="6191967" y="3393794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Most common</a:t>
            </a:r>
          </a:p>
          <a:p>
            <a:r>
              <a:rPr lang="en-US" sz="1600" b="0" dirty="0"/>
              <a:t>V</a:t>
            </a:r>
            <a:r>
              <a:rPr lang="en-US" sz="1600" b="0" baseline="-25000" dirty="0"/>
              <a:t>M</a:t>
            </a:r>
            <a:r>
              <a:rPr lang="en-US" sz="1600" b="0" dirty="0"/>
              <a:t>=2.15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56FB05-6DFC-4887-998A-DCE0B2769499}"/>
              </a:ext>
            </a:extLst>
          </p:cNvPr>
          <p:cNvSpPr txBox="1"/>
          <p:nvPr/>
        </p:nvSpPr>
        <p:spPr>
          <a:xfrm>
            <a:off x="6834360" y="4538006"/>
            <a:ext cx="9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Median</a:t>
            </a:r>
          </a:p>
          <a:p>
            <a:r>
              <a:rPr lang="en-US" sz="1600" b="0" dirty="0"/>
              <a:t>V</a:t>
            </a:r>
            <a:r>
              <a:rPr lang="en-US" sz="1600" b="0" baseline="-25000" dirty="0"/>
              <a:t>M</a:t>
            </a:r>
            <a:r>
              <a:rPr lang="en-US" sz="1600" b="0" dirty="0"/>
              <a:t>=2.61</a:t>
            </a:r>
          </a:p>
        </p:txBody>
      </p:sp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38EE3F30-78A7-4A9B-A512-D0B9F81AC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745892" y="3255648"/>
            <a:ext cx="684295" cy="684295"/>
          </a:xfrm>
          <a:prstGeom prst="rect">
            <a:avLst/>
          </a:prstGeom>
        </p:spPr>
      </p:pic>
      <p:pic>
        <p:nvPicPr>
          <p:cNvPr id="17" name="Graphic 16" descr="Right pointing backhand index">
            <a:extLst>
              <a:ext uri="{FF2B5EF4-FFF2-40B4-BE49-F238E27FC236}">
                <a16:creationId xmlns:a16="http://schemas.microsoft.com/office/drawing/2014/main" id="{82F60AC1-0FB5-4D20-9708-3156AFAAC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438591" y="4292802"/>
            <a:ext cx="684295" cy="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1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What phasing options are available using the data we collected in house?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E1246D0-576F-4B49-B630-9EB13BAAAE8B}"/>
              </a:ext>
            </a:extLst>
          </p:cNvPr>
          <p:cNvSpPr txBox="1">
            <a:spLocks noChangeArrowheads="1"/>
          </p:cNvSpPr>
          <p:nvPr/>
        </p:nvSpPr>
        <p:spPr>
          <a:xfrm>
            <a:off x="1829510" y="3021909"/>
            <a:ext cx="2476311" cy="1762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 err="1">
                <a:latin typeface="Helvetica" pitchFamily="34" charset="0"/>
              </a:rPr>
              <a:t>Isomorphous</a:t>
            </a: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Anomalous</a:t>
            </a:r>
          </a:p>
          <a:p>
            <a:pPr indent="0">
              <a:spcBef>
                <a:spcPct val="0"/>
              </a:spcBef>
              <a:buFontTx/>
              <a:buNone/>
            </a:pPr>
            <a:endParaRPr lang="en-US" sz="2000" b="1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Dispersive</a:t>
            </a:r>
            <a:endParaRPr lang="en-US" sz="2000" kern="0" dirty="0">
              <a:latin typeface="Helvetica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95E792-3355-4BD5-9D54-9127F184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600" y="2934249"/>
            <a:ext cx="447040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25000" dirty="0">
                <a:solidFill>
                  <a:srgbClr val="33CC33"/>
                </a:solidFill>
              </a:rPr>
              <a:t> </a:t>
            </a:r>
            <a:r>
              <a:rPr lang="en-US" sz="2400" baseline="-50000" dirty="0">
                <a:solidFill>
                  <a:srgbClr val="33CC33"/>
                </a:solidFill>
              </a:rPr>
              <a:t>(</a:t>
            </a:r>
            <a:r>
              <a:rPr lang="en-US" sz="2400" baseline="-50000" dirty="0" err="1">
                <a:solidFill>
                  <a:srgbClr val="33CC33"/>
                </a:solidFill>
              </a:rPr>
              <a:t>hkl</a:t>
            </a:r>
            <a:r>
              <a:rPr lang="en-US" sz="2400" baseline="-50000" dirty="0">
                <a:solidFill>
                  <a:srgbClr val="33CC33"/>
                </a:solidFill>
              </a:rPr>
              <a:t>)     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</a:t>
            </a:r>
            <a:r>
              <a:rPr lang="en-US" sz="2400" baseline="-50000" dirty="0" err="1">
                <a:solidFill>
                  <a:srgbClr val="FF0000"/>
                </a:solidFill>
              </a:rPr>
              <a:t>hkl</a:t>
            </a:r>
            <a:r>
              <a:rPr lang="en-US" sz="2400" baseline="-50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BB5807EB-9C66-44E7-B8E9-9AF13B76B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6821" y="3040371"/>
            <a:ext cx="28103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9F56F025-45D0-4BF3-A702-F2B1605ED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726" y="3040371"/>
            <a:ext cx="281035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E42BEC7E-08C2-4A7E-AA6F-45BB954CE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3405" y="3040371"/>
            <a:ext cx="28103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6270A0EE-C988-4D6D-B51E-DE40B45B6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2291" y="3622924"/>
            <a:ext cx="28103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0FB886F4-AB79-4FDD-8619-6E6B9A4DB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351" y="3622924"/>
            <a:ext cx="281035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16DFF808-2E4E-43D1-9AB7-96F952036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7423" y="3635987"/>
            <a:ext cx="28103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36F1E1B-7CDF-484E-9458-CA2A75C8A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600" y="3525885"/>
            <a:ext cx="4075355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50000" dirty="0">
                <a:solidFill>
                  <a:srgbClr val="33CC33"/>
                </a:solidFill>
              </a:rPr>
              <a:t>(-h-k-l)</a:t>
            </a:r>
            <a:r>
              <a:rPr lang="en-US" sz="2400" dirty="0">
                <a:solidFill>
                  <a:srgbClr val="33CC33"/>
                </a:solidFill>
              </a:rPr>
              <a:t>*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(-h-k-l)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547DFE-20B9-41E6-BF50-FACCF8854CB4}"/>
              </a:ext>
            </a:extLst>
          </p:cNvPr>
          <p:cNvSpPr/>
          <p:nvPr/>
        </p:nvSpPr>
        <p:spPr>
          <a:xfrm>
            <a:off x="3541555" y="2466885"/>
            <a:ext cx="199766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kern="0"/>
              <a:t>PCMBS (Hg)</a:t>
            </a:r>
            <a:endParaRPr lang="en-US" sz="2400" kern="0" dirty="0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453D4C8-B18D-4863-BF56-0329064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600" y="4131169"/>
            <a:ext cx="4642416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50000" dirty="0">
                <a:solidFill>
                  <a:srgbClr val="33CC33"/>
                </a:solidFill>
              </a:rPr>
              <a:t>(</a:t>
            </a:r>
            <a:r>
              <a:rPr lang="en-US" sz="2400" baseline="-50000" dirty="0" err="1">
                <a:solidFill>
                  <a:srgbClr val="33CC33"/>
                </a:solidFill>
              </a:rPr>
              <a:t>hkl</a:t>
            </a:r>
            <a:r>
              <a:rPr lang="en-US" sz="2400" baseline="-50000" dirty="0">
                <a:solidFill>
                  <a:srgbClr val="33CC33"/>
                </a:solidFill>
              </a:rPr>
              <a:t>)</a:t>
            </a:r>
            <a:r>
              <a:rPr lang="en-US" sz="2400" baseline="-50000" dirty="0">
                <a:solidFill>
                  <a:srgbClr val="33CC33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33CC33"/>
                </a:solidFill>
              </a:rPr>
              <a:t>n</a:t>
            </a:r>
            <a:r>
              <a:rPr lang="en-US" sz="2400" dirty="0">
                <a:solidFill>
                  <a:srgbClr val="33CC33"/>
                </a:solidFill>
              </a:rPr>
              <a:t> 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</a:t>
            </a:r>
            <a:r>
              <a:rPr lang="en-US" sz="2400" baseline="-50000" dirty="0" err="1">
                <a:solidFill>
                  <a:srgbClr val="FF0000"/>
                </a:solidFill>
              </a:rPr>
              <a:t>hkl</a:t>
            </a:r>
            <a:r>
              <a:rPr lang="en-US" sz="2400" baseline="-50000" dirty="0">
                <a:solidFill>
                  <a:srgbClr val="FF0000"/>
                </a:solidFill>
              </a:rPr>
              <a:t>)</a:t>
            </a:r>
            <a:r>
              <a:rPr lang="en-US" sz="2400" baseline="-50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FF0000"/>
                </a:solidFill>
              </a:rPr>
              <a:t>n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8C4EEE-07D3-4D4C-8C3E-23A176E3ED8B}"/>
              </a:ext>
            </a:extLst>
          </p:cNvPr>
          <p:cNvGrpSpPr/>
          <p:nvPr/>
        </p:nvGrpSpPr>
        <p:grpSpPr>
          <a:xfrm>
            <a:off x="4078881" y="4239356"/>
            <a:ext cx="2886167" cy="13063"/>
            <a:chOff x="4282881" y="3222050"/>
            <a:chExt cx="2886167" cy="13063"/>
          </a:xfrm>
        </p:grpSpPr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6353B84B-26A1-4BFE-9003-46BDFD41A8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288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DCA21BD4-5719-4642-A675-A945A6BC1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794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5E7F8EDA-1BA4-4859-9315-912586173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013" y="3235113"/>
              <a:ext cx="28103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108EB0C-CF19-477A-8D80-2A43EA064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26157"/>
              </p:ext>
            </p:extLst>
          </p:nvPr>
        </p:nvGraphicFramePr>
        <p:xfrm>
          <a:off x="982534" y="2674937"/>
          <a:ext cx="113358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6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72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5E3E145D-97FC-4319-9707-4C6ECD506234}"/>
              </a:ext>
            </a:extLst>
          </p:cNvPr>
          <p:cNvSpPr txBox="1"/>
          <p:nvPr/>
        </p:nvSpPr>
        <p:spPr>
          <a:xfrm>
            <a:off x="1079534" y="306285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446E08-BE09-4E52-AE3B-9C7E4EA17E6B}"/>
              </a:ext>
            </a:extLst>
          </p:cNvPr>
          <p:cNvSpPr txBox="1"/>
          <p:nvPr/>
        </p:nvSpPr>
        <p:spPr>
          <a:xfrm>
            <a:off x="1081806" y="362469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D540B4-C4AD-4643-9311-88B16B10D504}"/>
              </a:ext>
            </a:extLst>
          </p:cNvPr>
          <p:cNvSpPr txBox="1"/>
          <p:nvPr/>
        </p:nvSpPr>
        <p:spPr>
          <a:xfrm>
            <a:off x="1629998" y="41865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24B0B9-25A4-4B9E-9DD4-078249122757}"/>
              </a:ext>
            </a:extLst>
          </p:cNvPr>
          <p:cNvSpPr/>
          <p:nvPr/>
        </p:nvSpPr>
        <p:spPr bwMode="auto">
          <a:xfrm>
            <a:off x="273928" y="4149971"/>
            <a:ext cx="8171976" cy="762094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Volume is calculated from unit cell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7FB3C-4B28-408E-8861-155632322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3488" r="67026" b="80006"/>
          <a:stretch/>
        </p:blipFill>
        <p:spPr>
          <a:xfrm>
            <a:off x="1053228" y="3301716"/>
            <a:ext cx="873578" cy="1269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3EAB7-7503-4ED5-8B48-5263067AA698}"/>
                  </a:ext>
                </a:extLst>
              </p:cNvPr>
              <p:cNvSpPr txBox="1"/>
              <p:nvPr/>
            </p:nvSpPr>
            <p:spPr>
              <a:xfrm>
                <a:off x="1926806" y="3914577"/>
                <a:ext cx="6292802" cy="298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𝒂𝒃𝒄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3EAB7-7503-4ED5-8B48-5263067A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06" y="3914577"/>
                <a:ext cx="6292802" cy="298159"/>
              </a:xfrm>
              <a:prstGeom prst="rect">
                <a:avLst/>
              </a:prstGeom>
              <a:blipFill>
                <a:blip r:embed="rId3"/>
                <a:stretch>
                  <a:fillRect l="-77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C0BD7-3DDC-496F-9901-6BEC2EB58769}"/>
                  </a:ext>
                </a:extLst>
              </p:cNvPr>
              <p:cNvSpPr txBox="1"/>
              <p:nvPr/>
            </p:nvSpPr>
            <p:spPr>
              <a:xfrm>
                <a:off x="2308187" y="4944162"/>
                <a:ext cx="461750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𝒂𝒃𝒄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𝒘𝒉𝒆𝒏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C0BD7-3DDC-496F-9901-6BEC2EB58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187" y="4944162"/>
                <a:ext cx="4617505" cy="246221"/>
              </a:xfrm>
              <a:prstGeom prst="rect">
                <a:avLst/>
              </a:prstGeom>
              <a:blipFill>
                <a:blip r:embed="rId4"/>
                <a:stretch>
                  <a:fillRect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8E72274-76F9-43B0-8DF2-5A45F93CE538}"/>
                  </a:ext>
                </a:extLst>
              </p:cNvPr>
              <p:cNvSpPr/>
              <p:nvPr/>
            </p:nvSpPr>
            <p:spPr>
              <a:xfrm>
                <a:off x="457200" y="2342221"/>
                <a:ext cx="83888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0" dirty="0">
                    <a:latin typeface="+mn-lt"/>
                  </a:rPr>
                  <a:t>Unit cell parameters a, b, c,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l-GR" sz="2000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dirty="0">
                    <a:latin typeface="+mn-lt"/>
                  </a:rPr>
                  <a:t>are known from XDS data processing.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8E72274-76F9-43B0-8DF2-5A45F93CE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42221"/>
                <a:ext cx="8388849" cy="400110"/>
              </a:xfrm>
              <a:prstGeom prst="rect">
                <a:avLst/>
              </a:prstGeom>
              <a:blipFill>
                <a:blip r:embed="rId5"/>
                <a:stretch>
                  <a:fillRect l="-72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971AC76-9B27-42DA-90AB-64A7012E7DA7}"/>
              </a:ext>
            </a:extLst>
          </p:cNvPr>
          <p:cNvSpPr/>
          <p:nvPr/>
        </p:nvSpPr>
        <p:spPr>
          <a:xfrm>
            <a:off x="297951" y="2689542"/>
            <a:ext cx="8388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/>
              <a:t>UNIT_CELL_CONSTANTS=    68.00    68.00   102.03  90.000  90.000  90.000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1DD8C-D759-4997-97F9-260CA44FB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50642" r="71065" b="35353"/>
          <a:stretch/>
        </p:blipFill>
        <p:spPr>
          <a:xfrm>
            <a:off x="1142301" y="4862455"/>
            <a:ext cx="724151" cy="1077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5ABD3-0E6C-4B5D-A703-F5C171AD4171}"/>
              </a:ext>
            </a:extLst>
          </p:cNvPr>
          <p:cNvSpPr txBox="1"/>
          <p:nvPr/>
        </p:nvSpPr>
        <p:spPr>
          <a:xfrm>
            <a:off x="994781" y="4591312"/>
            <a:ext cx="101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u="sng" dirty="0"/>
              <a:t>Tetragonal</a:t>
            </a:r>
            <a:endParaRPr lang="en-US" b="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FE9A6D-3FF4-4225-A325-C02F2F2EF08F}"/>
                  </a:ext>
                </a:extLst>
              </p:cNvPr>
              <p:cNvSpPr txBox="1"/>
              <p:nvPr/>
            </p:nvSpPr>
            <p:spPr>
              <a:xfrm>
                <a:off x="2013971" y="5224036"/>
                <a:ext cx="4911721" cy="258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Å∗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Å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𝟏𝟎𝟐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FE9A6D-3FF4-4225-A325-C02F2F2EF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971" y="5224036"/>
                <a:ext cx="4911721" cy="258532"/>
              </a:xfrm>
              <a:prstGeom prst="rect">
                <a:avLst/>
              </a:prstGeom>
              <a:blipFill>
                <a:blip r:embed="rId6"/>
                <a:stretch>
                  <a:fillRect t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E9A55-FB09-43C9-82EA-835A079599C2}"/>
                  </a:ext>
                </a:extLst>
              </p:cNvPr>
              <p:cNvSpPr txBox="1"/>
              <p:nvPr/>
            </p:nvSpPr>
            <p:spPr>
              <a:xfrm>
                <a:off x="2013971" y="5501249"/>
                <a:ext cx="3236124" cy="258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𝑽𝒐𝒍𝒖𝒎𝒆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𝟒𝟕𝟏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𝟕𝟖𝟔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Å</m:t>
                    </m:r>
                  </m:oMath>
                </a14:m>
                <a:r>
                  <a:rPr lang="en-US" sz="1600" baseline="300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E9A55-FB09-43C9-82EA-835A07959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971" y="5501249"/>
                <a:ext cx="3236124" cy="258532"/>
              </a:xfrm>
              <a:prstGeom prst="rect">
                <a:avLst/>
              </a:prstGeom>
              <a:blipFill>
                <a:blip r:embed="rId7"/>
                <a:stretch>
                  <a:fillRect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92BB4DF-A8FC-41CA-896B-23D474260EC8}"/>
              </a:ext>
            </a:extLst>
          </p:cNvPr>
          <p:cNvSpPr/>
          <p:nvPr/>
        </p:nvSpPr>
        <p:spPr>
          <a:xfrm>
            <a:off x="2481943" y="5501249"/>
            <a:ext cx="2301072" cy="306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D8B1C2-2252-4319-A356-60D06ABEB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" t="5544" r="41924" b="22746"/>
          <a:stretch/>
        </p:blipFill>
        <p:spPr>
          <a:xfrm>
            <a:off x="193430" y="3469964"/>
            <a:ext cx="5215079" cy="33880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Mass is calculated from the sequence of the macromolecule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D5DC5D-A482-423B-B265-A8136A0369DF}"/>
              </a:ext>
            </a:extLst>
          </p:cNvPr>
          <p:cNvSpPr/>
          <p:nvPr/>
        </p:nvSpPr>
        <p:spPr>
          <a:xfrm>
            <a:off x="0" y="1778652"/>
            <a:ext cx="9144000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0" dirty="0"/>
              <a:t>&gt;proteinase K from the fungus </a:t>
            </a:r>
            <a:r>
              <a:rPr lang="en-US" sz="1600" b="0" i="1" dirty="0" err="1"/>
              <a:t>Tritirachium</a:t>
            </a:r>
            <a:r>
              <a:rPr lang="en-US" sz="1600" b="0" i="1" dirty="0"/>
              <a:t> album limber</a:t>
            </a:r>
          </a:p>
          <a:p>
            <a:pPr algn="l"/>
            <a:endParaRPr lang="en-US" sz="500" b="0" dirty="0"/>
          </a:p>
          <a:p>
            <a:pPr algn="l"/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MAAQTNAPWGLARISSTSPGTSTYYYDESAGQGSCVYVIDTGIEASHPEFEGRAQMVKTYYYSSRDGNGHGTHCAGTVGSRTYGVAKKTQLFGVKVLDDNGSGQYSTIIAGMDFVASDKNNRNCPKGVVASLSLGGGYSSSVNSAAARLQSSGVMVAVAAGNNNADARNYSPASEPSVCTVGASDRYDRRSSFSNYGSVLDIFGPGTdILSTWIGGSTRSISGTSMATPHVAGLAAYLMTLGKTTAASACRYIADTANKGDLSNIPFGTVNLLAYNNYQ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C4F72-F087-4908-932D-AD918E8F9492}"/>
              </a:ext>
            </a:extLst>
          </p:cNvPr>
          <p:cNvSpPr/>
          <p:nvPr/>
        </p:nvSpPr>
        <p:spPr>
          <a:xfrm>
            <a:off x="193429" y="3350355"/>
            <a:ext cx="52150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https://web.expasy.org/protparam/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6DAE9CA-874F-42EF-AC0D-23A5981F6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618" y="5336064"/>
            <a:ext cx="413238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Number of amino acids: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280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Molecular weight: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29066 g/mol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Theoretical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7.61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aphic 10" descr="Right pointing backhand index">
            <a:extLst>
              <a:ext uri="{FF2B5EF4-FFF2-40B4-BE49-F238E27FC236}">
                <a16:creationId xmlns:a16="http://schemas.microsoft.com/office/drawing/2014/main" id="{188B6F3C-5593-40D0-8037-18CCC085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7322" y="5482766"/>
            <a:ext cx="684295" cy="684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D14BFF-B52E-4FEB-917E-155DEEF4D0E1}"/>
              </a:ext>
            </a:extLst>
          </p:cNvPr>
          <p:cNvSpPr/>
          <p:nvPr/>
        </p:nvSpPr>
        <p:spPr>
          <a:xfrm>
            <a:off x="5011618" y="5618525"/>
            <a:ext cx="3675182" cy="2698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38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7C4909-11FA-4968-81DB-DC35F4660AE9}"/>
              </a:ext>
            </a:extLst>
          </p:cNvPr>
          <p:cNvSpPr/>
          <p:nvPr/>
        </p:nvSpPr>
        <p:spPr>
          <a:xfrm>
            <a:off x="4923543" y="1737111"/>
            <a:ext cx="3415566" cy="76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747BE-A9D6-465D-AC15-90A683D51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1" t="26650" r="19535" b="19687"/>
          <a:stretch/>
        </p:blipFill>
        <p:spPr>
          <a:xfrm rot="60000">
            <a:off x="4305454" y="2137587"/>
            <a:ext cx="4658497" cy="280399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3A73F0-87AE-4169-B7A7-A86527178E06}"/>
                  </a:ext>
                </a:extLst>
              </p:cNvPr>
              <p:cNvSpPr txBox="1"/>
              <p:nvPr/>
            </p:nvSpPr>
            <p:spPr>
              <a:xfrm>
                <a:off x="5284382" y="1645557"/>
                <a:ext cx="1534394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V</a:t>
                </a:r>
                <a:r>
                  <a:rPr lang="en-US" sz="1600" b="0" baseline="-25000" dirty="0"/>
                  <a:t>M</a:t>
                </a:r>
                <a:r>
                  <a:rPr lang="en-US" sz="1600" b="0" dirty="0"/>
                  <a:t>=2.02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</a:rPr>
                      <m:t>Å</m:t>
                    </m:r>
                    <m:r>
                      <m:rPr>
                        <m:nor/>
                      </m:rPr>
                      <a:rPr lang="en-US" sz="1600" b="0" baseline="30000" dirty="0"/>
                      <m:t>3</m:t>
                    </m:r>
                    <m:r>
                      <m:rPr>
                        <m:nor/>
                      </m:rPr>
                      <a:rPr lang="en-US" sz="1600" b="0" dirty="0"/>
                      <m:t>/</m:t>
                    </m:r>
                    <m:r>
                      <m:rPr>
                        <m:nor/>
                      </m:rPr>
                      <a:rPr lang="en-US" sz="1600" b="0" dirty="0"/>
                      <m:t>Da</m:t>
                    </m:r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3A73F0-87AE-4169-B7A7-A86527178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2" y="1645557"/>
                <a:ext cx="1534394" cy="350865"/>
              </a:xfrm>
              <a:prstGeom prst="rect">
                <a:avLst/>
              </a:prstGeom>
              <a:blipFill>
                <a:blip r:embed="rId3"/>
                <a:stretch>
                  <a:fillRect l="-1984" t="-175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1EE85F-FB41-469B-B40E-ADD69B7A9206}"/>
              </a:ext>
            </a:extLst>
          </p:cNvPr>
          <p:cNvCxnSpPr>
            <a:cxnSpLocks/>
          </p:cNvCxnSpPr>
          <p:nvPr/>
        </p:nvCxnSpPr>
        <p:spPr>
          <a:xfrm>
            <a:off x="6051579" y="1956758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/>
              <p:nvPr/>
            </p:nvSpPr>
            <p:spPr>
              <a:xfrm>
                <a:off x="446596" y="1890238"/>
                <a:ext cx="4125404" cy="2839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𝑐𝑒𝑙𝑙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𝑐𝑒𝑙𝑙</m:t>
                        </m:r>
                      </m:den>
                    </m:f>
                  </m:oMath>
                </a14:m>
                <a:r>
                  <a:rPr lang="en-US" sz="2000" b="0" dirty="0"/>
                  <a:t>.</a:t>
                </a:r>
              </a:p>
              <a:p>
                <a:pPr algn="l"/>
                <a:endParaRPr lang="en-US" sz="2000" b="0" dirty="0"/>
              </a:p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471,786 Å</m:t>
                        </m:r>
                        <m:r>
                          <m:rPr>
                            <m:nor/>
                          </m:rPr>
                          <a:rPr lang="en-US" sz="2000" b="0" baseline="30000" dirty="0"/>
                          <m:t>3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29066</m:t>
                        </m:r>
                        <m:f>
                          <m:fPr>
                            <m:ctrlPr>
                              <a:rPr lang="en-US" sz="20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𝐷𝑎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𝑚𝑜𝑙𝑒𝑐𝑢𝑙𝑒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f>
                          <m:fPr>
                            <m:ctrlP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𝑚𝑜𝑙𝑒𝑐𝑢𝑙𝑒</m:t>
                            </m:r>
                          </m:num>
                          <m:den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𝑎𝑠𝑢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∗8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𝑎𝑠𝑢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𝑢𝑐𝑒𝑙𝑙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den>
                    </m:f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algn="l"/>
                <a:endParaRPr lang="en-US" sz="2000" b="0" dirty="0"/>
              </a:p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 </a:t>
                </a:r>
                <a:r>
                  <a:rPr lang="en-US" sz="2000" b="0" i="1" dirty="0">
                    <a:latin typeface="Cambria Math" panose="02040503050406030204" pitchFamily="18" charset="0"/>
                  </a:rPr>
                  <a:t>=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2.02</a:t>
                </a:r>
                <a:r>
                  <a:rPr lang="en-US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Å</m:t>
                    </m:r>
                    <m:r>
                      <m:rPr>
                        <m:nor/>
                      </m:rPr>
                      <a:rPr lang="en-US" sz="2000" b="0" baseline="30000" dirty="0"/>
                      <m:t>3</m:t>
                    </m:r>
                    <m:r>
                      <m:rPr>
                        <m:nor/>
                      </m:rPr>
                      <a:rPr lang="en-US" sz="2000" b="0" i="0" dirty="0" smtClean="0"/>
                      <m:t>/</m:t>
                    </m:r>
                    <m:r>
                      <m:rPr>
                        <m:nor/>
                      </m:rPr>
                      <a:rPr lang="en-US" sz="2000" b="0" i="0" dirty="0" smtClean="0"/>
                      <m:t>Da</m:t>
                    </m:r>
                  </m:oMath>
                </a14:m>
                <a:endParaRPr lang="en-US" sz="2000" b="0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𝑠𝑜𝑙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1.23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2000" b="0" dirty="0"/>
                  <a:t> = 39.4%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96" y="1890238"/>
                <a:ext cx="4125404" cy="2839239"/>
              </a:xfrm>
              <a:prstGeom prst="rect">
                <a:avLst/>
              </a:prstGeom>
              <a:blipFill>
                <a:blip r:embed="rId4"/>
                <a:stretch>
                  <a:fillRect l="-1477" b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>
            <a:extLst>
              <a:ext uri="{FF2B5EF4-FFF2-40B4-BE49-F238E27FC236}">
                <a16:creationId xmlns:a16="http://schemas.microsoft.com/office/drawing/2014/main" id="{C83BB085-C216-40F4-8316-878F44894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9" t="8617" b="69726"/>
          <a:stretch/>
        </p:blipFill>
        <p:spPr bwMode="auto">
          <a:xfrm>
            <a:off x="192421" y="5392728"/>
            <a:ext cx="2391122" cy="133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F346D-B6BC-42CA-9975-FB54F940FBAF}"/>
              </a:ext>
            </a:extLst>
          </p:cNvPr>
          <p:cNvSpPr txBox="1"/>
          <p:nvPr/>
        </p:nvSpPr>
        <p:spPr>
          <a:xfrm>
            <a:off x="2509299" y="5585265"/>
            <a:ext cx="257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/>
              <a:t>8 </a:t>
            </a:r>
            <a:r>
              <a:rPr lang="en-US" sz="2000" b="0" dirty="0" err="1"/>
              <a:t>asu</a:t>
            </a:r>
            <a:r>
              <a:rPr lang="en-US" sz="2000" b="0" dirty="0"/>
              <a:t>/</a:t>
            </a:r>
            <a:r>
              <a:rPr lang="en-US" sz="2000" b="0" dirty="0" err="1"/>
              <a:t>ucell</a:t>
            </a:r>
            <a:r>
              <a:rPr lang="en-US" sz="2000" b="0" dirty="0"/>
              <a:t> in </a:t>
            </a:r>
          </a:p>
          <a:p>
            <a:pPr algn="l"/>
            <a:r>
              <a:rPr lang="en-US" sz="2000" b="0" dirty="0"/>
              <a:t>space group P4</a:t>
            </a:r>
            <a:r>
              <a:rPr lang="en-US" sz="2000" b="0" baseline="-25000" dirty="0"/>
              <a:t>3</a:t>
            </a:r>
            <a:r>
              <a:rPr lang="en-US" sz="2000" b="0" dirty="0"/>
              <a:t>2</a:t>
            </a:r>
            <a:r>
              <a:rPr lang="en-US" sz="2000" b="0" baseline="-25000" dirty="0"/>
              <a:t>1</a:t>
            </a:r>
            <a:r>
              <a:rPr lang="en-US" sz="2000" b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87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 with MATTPROB web server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9E3B5-80D4-4B2E-962B-DBB119BC0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21783" r="53846" b="17353"/>
          <a:stretch/>
        </p:blipFill>
        <p:spPr>
          <a:xfrm>
            <a:off x="1264678" y="2087217"/>
            <a:ext cx="6288591" cy="4601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477F-CE80-4EAD-BE7E-1424AC89DB4A}"/>
              </a:ext>
            </a:extLst>
          </p:cNvPr>
          <p:cNvSpPr txBox="1"/>
          <p:nvPr/>
        </p:nvSpPr>
        <p:spPr>
          <a:xfrm>
            <a:off x="1258916" y="2156792"/>
            <a:ext cx="62744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ruppweb.org/</a:t>
            </a:r>
            <a:r>
              <a:rPr lang="en-US" dirty="0" err="1"/>
              <a:t>mattprob</a:t>
            </a:r>
            <a:r>
              <a:rPr lang="en-US" dirty="0"/>
              <a:t>/default.html</a:t>
            </a:r>
          </a:p>
        </p:txBody>
      </p:sp>
    </p:spTree>
    <p:extLst>
      <p:ext uri="{BB962C8B-B14F-4D97-AF65-F5344CB8AC3E}">
        <p14:creationId xmlns:p14="http://schemas.microsoft.com/office/powerpoint/2010/main" val="2761442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 with MATTPROB web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A0186-B271-4405-91AF-44CB40588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3" y="2693504"/>
            <a:ext cx="4769474" cy="1729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38E03-9386-4900-BD06-645B97A814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5"/>
          <a:stretch/>
        </p:blipFill>
        <p:spPr>
          <a:xfrm>
            <a:off x="4863291" y="2398472"/>
            <a:ext cx="4192012" cy="31281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89E318-C5C4-4717-83B2-C886F256F1C7}"/>
              </a:ext>
            </a:extLst>
          </p:cNvPr>
          <p:cNvCxnSpPr>
            <a:cxnSpLocks/>
          </p:cNvCxnSpPr>
          <p:nvPr/>
        </p:nvCxnSpPr>
        <p:spPr>
          <a:xfrm>
            <a:off x="6463561" y="2714445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32C8F9-1D02-4544-B4CB-C7DB0E075CC8}"/>
              </a:ext>
            </a:extLst>
          </p:cNvPr>
          <p:cNvSpPr txBox="1"/>
          <p:nvPr/>
        </p:nvSpPr>
        <p:spPr>
          <a:xfrm>
            <a:off x="6035077" y="5658928"/>
            <a:ext cx="92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1 </a:t>
            </a:r>
            <a:r>
              <a:rPr lang="en-US" sz="1200" b="0" dirty="0" err="1"/>
              <a:t>ProK</a:t>
            </a:r>
            <a:r>
              <a:rPr lang="en-US" sz="1200" b="0" dirty="0"/>
              <a:t> molecule per ASU</a:t>
            </a:r>
          </a:p>
          <a:p>
            <a:r>
              <a:rPr lang="en-US" sz="1200" b="0" dirty="0"/>
              <a:t>100% probability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4E0A38-285E-45F4-8B2F-90F75106231C}"/>
              </a:ext>
            </a:extLst>
          </p:cNvPr>
          <p:cNvCxnSpPr>
            <a:cxnSpLocks/>
          </p:cNvCxnSpPr>
          <p:nvPr/>
        </p:nvCxnSpPr>
        <p:spPr>
          <a:xfrm>
            <a:off x="5856836" y="2714445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52918-D46C-471C-AD39-EFBB52ADF1A6}"/>
              </a:ext>
            </a:extLst>
          </p:cNvPr>
          <p:cNvSpPr txBox="1"/>
          <p:nvPr/>
        </p:nvSpPr>
        <p:spPr>
          <a:xfrm>
            <a:off x="5235979" y="5658928"/>
            <a:ext cx="92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2 </a:t>
            </a:r>
            <a:r>
              <a:rPr lang="en-US" sz="1200" b="0" dirty="0" err="1"/>
              <a:t>ProK</a:t>
            </a:r>
            <a:r>
              <a:rPr lang="en-US" sz="1200" b="0" dirty="0"/>
              <a:t> molecule per ASU</a:t>
            </a:r>
          </a:p>
          <a:p>
            <a:r>
              <a:rPr lang="en-US" sz="1200" b="0" dirty="0"/>
              <a:t>0% probability</a:t>
            </a:r>
          </a:p>
        </p:txBody>
      </p:sp>
    </p:spTree>
    <p:extLst>
      <p:ext uri="{BB962C8B-B14F-4D97-AF65-F5344CB8AC3E}">
        <p14:creationId xmlns:p14="http://schemas.microsoft.com/office/powerpoint/2010/main" val="34148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AFFC9-A1D5-42CE-9AEB-D1DE0EDE4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8" t="21937" r="15422" b="7448"/>
          <a:stretch/>
        </p:blipFill>
        <p:spPr>
          <a:xfrm>
            <a:off x="1156770" y="1355075"/>
            <a:ext cx="6632155" cy="488153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109515D9-6933-4F0C-9924-047EB7781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947" y="621390"/>
            <a:ext cx="5436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Density modification in </a:t>
            </a:r>
            <a:r>
              <a:rPr lang="en-US" altLang="en-US" dirty="0" err="1"/>
              <a:t>ShelxE</a:t>
            </a:r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2CB55-989F-4611-AF51-137D4AD361C4}"/>
              </a:ext>
            </a:extLst>
          </p:cNvPr>
          <p:cNvSpPr txBox="1"/>
          <p:nvPr/>
        </p:nvSpPr>
        <p:spPr>
          <a:xfrm>
            <a:off x="1156770" y="6123909"/>
            <a:ext cx="7196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dirty="0"/>
              <a:t>Variance is a statistical measure of how far a data set is spread out from its mean (average)</a:t>
            </a:r>
          </a:p>
        </p:txBody>
      </p:sp>
    </p:spTree>
    <p:extLst>
      <p:ext uri="{BB962C8B-B14F-4D97-AF65-F5344CB8AC3E}">
        <p14:creationId xmlns:p14="http://schemas.microsoft.com/office/powerpoint/2010/main" val="3470758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25" y="1047750"/>
            <a:ext cx="8915399" cy="1143000"/>
          </a:xfrm>
        </p:spPr>
        <p:txBody>
          <a:bodyPr/>
          <a:lstStyle/>
          <a:p>
            <a:r>
              <a:rPr lang="en-US" sz="4000" dirty="0">
                <a:latin typeface="Helvetica" pitchFamily="34" charset="0"/>
              </a:rPr>
              <a:t>SIR              SIRAS         MIRAS</a:t>
            </a:r>
            <a:endParaRPr lang="en-US" altLang="en-US" sz="4000" b="1" dirty="0">
              <a:latin typeface="Arial" charset="0"/>
              <a:cs typeface="Arial" charset="0"/>
            </a:endParaRP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2622578"/>
            <a:ext cx="2857500" cy="280606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3" y="2621736"/>
            <a:ext cx="2857500" cy="2806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0" y="2685298"/>
            <a:ext cx="2869439" cy="2817789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278" y="2685439"/>
            <a:ext cx="2868908" cy="281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66" y="2603347"/>
            <a:ext cx="3042751" cy="2987982"/>
          </a:xfrm>
          <a:prstGeom prst="rect">
            <a:avLst/>
          </a:prstGeom>
        </p:spPr>
      </p:pic>
      <p:pic>
        <p:nvPicPr>
          <p:cNvPr id="19" name="Content Placeholder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0455" y="2603492"/>
            <a:ext cx="3042188" cy="29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4" y="2635172"/>
            <a:ext cx="2920637" cy="2868066"/>
          </a:xfrm>
          <a:prstGeom prst="rect">
            <a:avLst/>
          </a:prstGeom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796" y="2635553"/>
            <a:ext cx="2920096" cy="28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8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25" y="1047750"/>
            <a:ext cx="8915399" cy="1143000"/>
          </a:xfrm>
        </p:spPr>
        <p:txBody>
          <a:bodyPr/>
          <a:lstStyle/>
          <a:p>
            <a:r>
              <a:rPr lang="en-US" sz="4000" dirty="0">
                <a:latin typeface="Helvetica" pitchFamily="34" charset="0"/>
              </a:rPr>
              <a:t>SIR              SIRAS         MIRAS</a:t>
            </a:r>
            <a:endParaRPr lang="en-US" altLang="en-US" sz="4000" b="1" dirty="0">
              <a:latin typeface="Arial" charset="0"/>
              <a:cs typeface="Arial" charset="0"/>
            </a:endParaRP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2622578"/>
            <a:ext cx="2857500" cy="280606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3" y="2621736"/>
            <a:ext cx="2857500" cy="2806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7" y="2636264"/>
            <a:ext cx="2857500" cy="2806065"/>
          </a:xfrm>
          <a:prstGeom prst="rect">
            <a:avLst/>
          </a:prstGeom>
        </p:spPr>
      </p:pic>
      <p:pic>
        <p:nvPicPr>
          <p:cNvPr id="14" name="Content Placehold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7775" y="2629000"/>
            <a:ext cx="2857500" cy="2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" y="2636264"/>
            <a:ext cx="2857500" cy="2806065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8" y="2636887"/>
            <a:ext cx="2857500" cy="2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0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881563" y="446088"/>
            <a:ext cx="3651250" cy="1143000"/>
          </a:xfrm>
        </p:spPr>
        <p:txBody>
          <a:bodyPr/>
          <a:lstStyle/>
          <a:p>
            <a:r>
              <a:rPr lang="en-US" altLang="en-US" sz="2400" b="1">
                <a:latin typeface="Helvetica" pitchFamily="34" charset="0"/>
              </a:rPr>
              <a:t>MIR phased map + Solvent Flattening + Histogram Matching</a:t>
            </a:r>
          </a:p>
        </p:txBody>
      </p:sp>
      <p:pic>
        <p:nvPicPr>
          <p:cNvPr id="258054" name="Picture 6" descr="map-dm-no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803400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56" name="Picture 8" descr="map-nodm-no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803400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450850" y="563563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MIRAS phased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3" name="Picture 7" descr="map-dm-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792288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04" name="Picture 8" descr="map-nodm-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92288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4881563" y="446088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 phased map + Solvent Flattening + Histogram Matching</a:t>
            </a:r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450850" y="563563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MIRAS phased map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628901" y="3095625"/>
            <a:ext cx="476249" cy="27622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867025" y="4419600"/>
            <a:ext cx="323848" cy="371476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1676399" y="5129213"/>
            <a:ext cx="323848" cy="40481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" pitchFamily="34" charset="0"/>
              </a:rPr>
              <a:t>Phase Acronyms</a:t>
            </a:r>
          </a:p>
        </p:txBody>
      </p:sp>
      <p:graphicFrame>
        <p:nvGraphicFramePr>
          <p:cNvPr id="456793" name="Group 89"/>
          <p:cNvGraphicFramePr>
            <a:graphicFrameLocks noGrp="1"/>
          </p:cNvGraphicFramePr>
          <p:nvPr>
            <p:ph idx="1"/>
          </p:nvPr>
        </p:nvGraphicFramePr>
        <p:xfrm>
          <a:off x="687388" y="1622425"/>
          <a:ext cx="7772400" cy="478949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Acronym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Phase 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Isomorphous differences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Dispersive differences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Anomalous differences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ingle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nomalous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ispersion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1 triangle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ingle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somorphous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eplacement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1 triangle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SIRAS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ingle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somorphous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eplacement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1 triangle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and 1 triangle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ultiwavelength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nomalous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ispersion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2+ triangles   and/or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2+ triangles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ultiple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somorphous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R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eplacement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2+ triangles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MIRAS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ultiple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somorphous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R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eplacement with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nomalous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2+ triangles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etica" pitchFamily="34" charset="0"/>
                        </a:rPr>
                        <a:t>and 1+ triangle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83" y="1913145"/>
            <a:ext cx="8721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It’s </a:t>
            </a:r>
            <a:r>
              <a:rPr lang="en-US" sz="8000"/>
              <a:t>time for Model </a:t>
            </a:r>
            <a:r>
              <a:rPr lang="en-US" sz="8000" dirty="0"/>
              <a:t>Building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5985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unit cell 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2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13106" y="2113660"/>
            <a:ext cx="1329210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Cell &amp; 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Blah7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1596736" y="1996186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48" y="1726121"/>
            <a:ext cx="2981325" cy="4667250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6260176" y="5537962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7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6374E-6 L -0.00138 0.113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5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“display manager”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50747" y="2259024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1"/>
          <p:cNvPicPr>
            <a:picLocks noChangeAspect="1" noChangeArrowheads="1"/>
          </p:cNvPicPr>
          <p:nvPr/>
        </p:nvPicPr>
        <p:blipFill>
          <a:blip r:embed="rId3">
            <a:lum bright="12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92" y="1681162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skeleton</a:t>
            </a:r>
          </a:p>
        </p:txBody>
      </p:sp>
      <p:pic>
        <p:nvPicPr>
          <p:cNvPr id="240644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605" y="1679574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8" name="Picture 8" descr="individualmapproperti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53" y="1998662"/>
            <a:ext cx="3092450" cy="4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50" name="Line 10"/>
          <p:cNvSpPr>
            <a:spLocks noChangeShapeType="1"/>
          </p:cNvSpPr>
          <p:nvPr/>
        </p:nvSpPr>
        <p:spPr bwMode="auto">
          <a:xfrm>
            <a:off x="657403" y="6059487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240647" name="Line 7"/>
          <p:cNvSpPr>
            <a:spLocks noChangeShapeType="1"/>
          </p:cNvSpPr>
          <p:nvPr/>
        </p:nvSpPr>
        <p:spPr bwMode="auto">
          <a:xfrm>
            <a:off x="7115175" y="3572669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0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0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50" grpId="0" animBg="1"/>
      <p:bldP spid="240650" grpId="1" animBg="1"/>
      <p:bldP spid="240647" grpId="0" animBg="1"/>
      <p:bldP spid="24064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2"/>
          <p:cNvPicPr>
            <a:picLocks noChangeAspect="1" noChangeArrowheads="1"/>
          </p:cNvPicPr>
          <p:nvPr/>
        </p:nvPicPr>
        <p:blipFill>
          <a:blip r:embed="rId2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54" y="1532731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Hide map, search for helix</a:t>
            </a:r>
          </a:p>
        </p:txBody>
      </p:sp>
      <p:pic>
        <p:nvPicPr>
          <p:cNvPr id="241668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567" y="1518443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69" name="Picture 5" descr="ppt_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16" y="3073400"/>
            <a:ext cx="38227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7068566" y="3571438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16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0" grpId="0" animBg="1"/>
      <p:bldP spid="24167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mov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89100"/>
            <a:ext cx="32004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Be able to recognize a helix from different perspectives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284788" y="4787900"/>
            <a:ext cx="321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down helical axis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perpendicular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helical axis</a:t>
            </a:r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4316413" y="3125788"/>
            <a:ext cx="522287" cy="1003300"/>
            <a:chOff x="2609" y="1999"/>
            <a:chExt cx="329" cy="632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2648" y="1999"/>
              <a:ext cx="232" cy="340"/>
            </a:xfrm>
            <a:prstGeom prst="curvedDownArrow">
              <a:avLst>
                <a:gd name="adj1" fmla="val 20000"/>
                <a:gd name="adj2" fmla="val 40000"/>
                <a:gd name="adj3" fmla="val 488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5" name="Text Box 19"/>
            <p:cNvSpPr txBox="1">
              <a:spLocks noChangeArrowheads="1"/>
            </p:cNvSpPr>
            <p:nvPr/>
          </p:nvSpPr>
          <p:spPr bwMode="auto">
            <a:xfrm>
              <a:off x="2609" y="240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4140200" y="3429000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4700588" y="3430588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48055 7.40741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 descr="hel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7588" y="-127000"/>
            <a:ext cx="4138612" cy="641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mov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perpendicular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helical axis</a:t>
            </a:r>
          </a:p>
        </p:txBody>
      </p:sp>
      <p:pic>
        <p:nvPicPr>
          <p:cNvPr id="19465" name="Picture 9" descr="hel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000" y="1600200"/>
            <a:ext cx="29194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8" name="Picture 12" descr="hel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950" y="-136525"/>
            <a:ext cx="4135438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284788" y="4787900"/>
            <a:ext cx="35052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down helical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it is easier to recognize helical density when viewed down the helical axis due to the distinctive hole through the center of the helix.</a:t>
            </a:r>
          </a:p>
        </p:txBody>
      </p:sp>
      <p:pic>
        <p:nvPicPr>
          <p:cNvPr id="19470" name="Picture 14" descr="he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1235075"/>
            <a:ext cx="3084513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The hole through the center of a helix is the most distinctive feature of </a:t>
            </a:r>
            <a:r>
              <a:rPr lang="en-US" sz="3200">
                <a:latin typeface="Symbol" pitchFamily="18" charset="2"/>
              </a:rPr>
              <a:t>a</a:t>
            </a:r>
            <a:r>
              <a:rPr lang="en-US" sz="3200"/>
              <a:t>-helix density. </a:t>
            </a:r>
          </a:p>
        </p:txBody>
      </p:sp>
    </p:spTree>
    <p:extLst>
      <p:ext uri="{BB962C8B-B14F-4D97-AF65-F5344CB8AC3E}">
        <p14:creationId xmlns:p14="http://schemas.microsoft.com/office/powerpoint/2010/main" val="6345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Translate helix center to screen center (pink box)</a:t>
            </a:r>
          </a:p>
        </p:txBody>
      </p:sp>
      <p:pic>
        <p:nvPicPr>
          <p:cNvPr id="242691" name="Picture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 rot="-261213">
            <a:off x="4102100" y="3471863"/>
            <a:ext cx="989013" cy="2174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2693" name="Line 5"/>
          <p:cNvSpPr>
            <a:spLocks noChangeShapeType="1"/>
          </p:cNvSpPr>
          <p:nvPr/>
        </p:nvSpPr>
        <p:spPr bwMode="auto">
          <a:xfrm flipH="1">
            <a:off x="4732338" y="3743325"/>
            <a:ext cx="1074737" cy="984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82" t="16988" r="49420" b="54999"/>
          <a:stretch>
            <a:fillRect/>
          </a:stretch>
        </p:blipFill>
        <p:spPr bwMode="auto">
          <a:xfrm>
            <a:off x="7520781" y="4511675"/>
            <a:ext cx="13033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3575" y="3437462"/>
            <a:ext cx="23177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translate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x or y</a:t>
            </a:r>
          </a:p>
        </p:txBody>
      </p:sp>
      <p:pic>
        <p:nvPicPr>
          <p:cNvPr id="6" name="Picture 3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83" r="72781" b="36009"/>
          <a:stretch>
            <a:fillRect/>
          </a:stretch>
        </p:blipFill>
        <p:spPr bwMode="auto">
          <a:xfrm>
            <a:off x="6538722" y="6008687"/>
            <a:ext cx="1279525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animBg="1"/>
      <p:bldP spid="2426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and center skeleton helix</a:t>
            </a:r>
          </a:p>
        </p:txBody>
      </p:sp>
      <p:pic>
        <p:nvPicPr>
          <p:cNvPr id="243715" name="Picture 3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3716" name="Picture 4" descr="ppt_helskel"/>
          <p:cNvPicPr>
            <a:picLocks noChangeAspect="1" noChangeArrowheads="1"/>
          </p:cNvPicPr>
          <p:nvPr/>
        </p:nvPicPr>
        <p:blipFill>
          <a:blip r:embed="rId3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88" y="1608138"/>
            <a:ext cx="5451475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717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3719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3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ppt_helskel3"/>
          <p:cNvPicPr>
            <a:picLocks noChangeAspect="1" noChangeArrowheads="1"/>
          </p:cNvPicPr>
          <p:nvPr/>
        </p:nvPicPr>
        <p:blipFill>
          <a:blip r:embed="rId2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5492750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Rotate View (90</a:t>
            </a:r>
            <a:r>
              <a:rPr lang="en-US" sz="4000">
                <a:cs typeface="Arial" charset="0"/>
              </a:rPr>
              <a:t>°</a:t>
            </a:r>
            <a:r>
              <a:rPr lang="en-US" sz="4000"/>
              <a:t>)to look down helix axis and re-center helix</a:t>
            </a:r>
          </a:p>
        </p:txBody>
      </p:sp>
      <p:pic>
        <p:nvPicPr>
          <p:cNvPr id="244740" name="Picture 4" descr="ppt_helskel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4741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4742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4743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B063-DD05-4878-9417-7CFFA0EE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74638"/>
            <a:ext cx="8825948" cy="1143000"/>
          </a:xfrm>
        </p:spPr>
        <p:txBody>
          <a:bodyPr/>
          <a:lstStyle/>
          <a:p>
            <a:r>
              <a:rPr lang="en-US" sz="4000" dirty="0"/>
              <a:t>Non-isomorphism is a potential barrier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9ED1B-AF1F-486D-AC5D-37C0A08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96" y="5839097"/>
            <a:ext cx="4127377" cy="671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45A98-8809-4A29-B5CA-FC9118CC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48" y="1417642"/>
            <a:ext cx="4132522" cy="2546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5D56F-8D13-45A0-BFA8-62527A53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096" y="3964030"/>
            <a:ext cx="4115374" cy="17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3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7913"/>
          </a:xfrm>
        </p:spPr>
        <p:txBody>
          <a:bodyPr/>
          <a:lstStyle/>
          <a:p>
            <a:r>
              <a:rPr lang="en-US"/>
              <a:t>Helix directionality</a:t>
            </a:r>
          </a:p>
        </p:txBody>
      </p:sp>
      <p:pic>
        <p:nvPicPr>
          <p:cNvPr id="5143" name="Picture 23" descr="h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88" y="1517650"/>
            <a:ext cx="2559050" cy="49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1611313" y="2498725"/>
            <a:ext cx="2192337" cy="3840163"/>
            <a:chOff x="2205" y="1584"/>
            <a:chExt cx="1381" cy="2419"/>
          </a:xfrm>
        </p:grpSpPr>
        <p:sp>
          <p:nvSpPr>
            <p:cNvPr id="5146" name="Text Box 26"/>
            <p:cNvSpPr txBox="1">
              <a:spLocks noChangeArrowheads="1"/>
            </p:cNvSpPr>
            <p:nvPr/>
          </p:nvSpPr>
          <p:spPr bwMode="auto">
            <a:xfrm>
              <a:off x="2236" y="37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2750" y="347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/>
          </p:nvSpPr>
          <p:spPr bwMode="auto">
            <a:xfrm>
              <a:off x="3379" y="32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149" name="Text Box 29"/>
            <p:cNvSpPr txBox="1">
              <a:spLocks noChangeArrowheads="1"/>
            </p:cNvSpPr>
            <p:nvPr/>
          </p:nvSpPr>
          <p:spPr bwMode="auto">
            <a:xfrm>
              <a:off x="2880" y="28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150" name="Text Box 30"/>
            <p:cNvSpPr txBox="1">
              <a:spLocks noChangeArrowheads="1"/>
            </p:cNvSpPr>
            <p:nvPr/>
          </p:nvSpPr>
          <p:spPr bwMode="auto">
            <a:xfrm>
              <a:off x="2205" y="27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151" name="Text Box 31"/>
            <p:cNvSpPr txBox="1">
              <a:spLocks noChangeArrowheads="1"/>
            </p:cNvSpPr>
            <p:nvPr/>
          </p:nvSpPr>
          <p:spPr bwMode="auto">
            <a:xfrm>
              <a:off x="3082" y="254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52" name="Text Box 32"/>
            <p:cNvSpPr txBox="1">
              <a:spLocks noChangeArrowheads="1"/>
            </p:cNvSpPr>
            <p:nvPr/>
          </p:nvSpPr>
          <p:spPr bwMode="auto">
            <a:xfrm>
              <a:off x="3271" y="230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153" name="Text Box 33"/>
            <p:cNvSpPr txBox="1">
              <a:spLocks noChangeArrowheads="1"/>
            </p:cNvSpPr>
            <p:nvPr/>
          </p:nvSpPr>
          <p:spPr bwMode="auto">
            <a:xfrm>
              <a:off x="2326" y="21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154" name="Text Box 34"/>
            <p:cNvSpPr txBox="1">
              <a:spLocks noChangeArrowheads="1"/>
            </p:cNvSpPr>
            <p:nvPr/>
          </p:nvSpPr>
          <p:spPr bwMode="auto">
            <a:xfrm>
              <a:off x="2352" y="178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5155" name="Text Box 35"/>
            <p:cNvSpPr txBox="1">
              <a:spLocks noChangeArrowheads="1"/>
            </p:cNvSpPr>
            <p:nvPr/>
          </p:nvSpPr>
          <p:spPr bwMode="auto">
            <a:xfrm>
              <a:off x="3310" y="1584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5157" name="Line 37"/>
          <p:cNvSpPr>
            <a:spLocks noChangeShapeType="1"/>
          </p:cNvSpPr>
          <p:nvPr/>
        </p:nvSpPr>
        <p:spPr bwMode="auto">
          <a:xfrm flipV="1">
            <a:off x="958850" y="2717800"/>
            <a:ext cx="0" cy="11890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950913" y="3924300"/>
            <a:ext cx="9525" cy="1193800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5099050" y="1765300"/>
            <a:ext cx="360603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Protein models are always numbered from N-terminus to C-terminus as shown here.  So it is easy to tell the directionality of a helix.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But, electron density isn’t labeled with residue numbers.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structural features are present in the electron density map to help you determine which direction to place the helix?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622425" y="1350963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C-terminus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1427163" y="6084888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N-terminus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355600" y="5157788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Backbone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nitrogens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371475" y="20320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Backbone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oxygens</a:t>
            </a:r>
          </a:p>
        </p:txBody>
      </p:sp>
    </p:spTree>
    <p:extLst>
      <p:ext uri="{BB962C8B-B14F-4D97-AF65-F5344CB8AC3E}">
        <p14:creationId xmlns:p14="http://schemas.microsoft.com/office/powerpoint/2010/main" val="2185410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Return to original view.</a:t>
            </a:r>
            <a:br>
              <a:rPr lang="en-US" sz="4000"/>
            </a:br>
            <a:r>
              <a:rPr lang="en-US" sz="4000"/>
              <a:t>Turn on map. </a:t>
            </a:r>
            <a:r>
              <a:rPr lang="en-US" sz="2800"/>
              <a:t>Which direction is the C-term of helix pointed?</a:t>
            </a:r>
          </a:p>
        </p:txBody>
      </p:sp>
      <p:pic>
        <p:nvPicPr>
          <p:cNvPr id="245763" name="Picture 3" descr="ppt_helskel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64" name="Picture 4" descr="ppt_helskel5"/>
          <p:cNvPicPr>
            <a:picLocks noChangeAspect="1" noChangeArrowheads="1"/>
          </p:cNvPicPr>
          <p:nvPr/>
        </p:nvPicPr>
        <p:blipFill>
          <a:blip r:embed="rId3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ppt_helskel5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Calculate-&gt;Other Modeling Tools</a:t>
            </a:r>
            <a:br>
              <a:rPr lang="en-US" sz="4000"/>
            </a:br>
            <a:r>
              <a:rPr lang="en-US" sz="4000"/>
              <a:t>Place Helix Here.</a:t>
            </a:r>
          </a:p>
        </p:txBody>
      </p:sp>
      <p:pic>
        <p:nvPicPr>
          <p:cNvPr id="246788" name="Picture 4" descr="ppt_plhx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0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789" name="Picture 5" descr="ppt_plhx3"/>
          <p:cNvPicPr>
            <a:picLocks noChangeAspect="1" noChangeArrowheads="1"/>
          </p:cNvPicPr>
          <p:nvPr/>
        </p:nvPicPr>
        <p:blipFill>
          <a:blip r:embed="rId4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6075"/>
            <a:ext cx="54991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166688" y="2190750"/>
            <a:ext cx="1763712" cy="2628900"/>
            <a:chOff x="105" y="1380"/>
            <a:chExt cx="1111" cy="1656"/>
          </a:xfrm>
        </p:grpSpPr>
        <p:pic>
          <p:nvPicPr>
            <p:cNvPr id="246791" name="Picture 7" descr="ppt_plhx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1380"/>
              <a:ext cx="1086" cy="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792" name="Line 8"/>
            <p:cNvSpPr>
              <a:spLocks noChangeShapeType="1"/>
            </p:cNvSpPr>
            <p:nvPr/>
          </p:nvSpPr>
          <p:spPr bwMode="auto">
            <a:xfrm>
              <a:off x="1016" y="2368"/>
              <a:ext cx="2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46793" name="Line 9"/>
          <p:cNvSpPr>
            <a:spLocks noChangeShapeType="1"/>
          </p:cNvSpPr>
          <p:nvPr/>
        </p:nvSpPr>
        <p:spPr bwMode="auto">
          <a:xfrm>
            <a:off x="2224088" y="1716088"/>
            <a:ext cx="127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67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3" grpId="0" animBg="1"/>
      <p:bldP spid="246793" grpId="1" animBg="1"/>
      <p:bldP spid="246793" grpId="2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Saving first set of coordinates.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60900" cy="4525963"/>
          </a:xfrm>
        </p:spPr>
        <p:txBody>
          <a:bodyPr/>
          <a:lstStyle/>
          <a:p>
            <a:r>
              <a:rPr lang="en-US" sz="2800"/>
              <a:t>File menu</a:t>
            </a:r>
          </a:p>
          <a:p>
            <a:pPr lvl="1"/>
            <a:r>
              <a:rPr lang="en-US" sz="2400"/>
              <a:t>Save coordinates</a:t>
            </a:r>
          </a:p>
          <a:p>
            <a:r>
              <a:rPr lang="en-US" sz="2800"/>
              <a:t>Select which coordinate set you want to save.</a:t>
            </a:r>
          </a:p>
          <a:p>
            <a:pPr lvl="1"/>
            <a:r>
              <a:rPr lang="en-US" sz="2400">
                <a:solidFill>
                  <a:srgbClr val="FF3300"/>
                </a:solidFill>
              </a:rPr>
              <a:t>1 Helix</a:t>
            </a:r>
          </a:p>
          <a:p>
            <a:r>
              <a:rPr lang="en-US" sz="2800"/>
              <a:t>Auto suggestion: </a:t>
            </a:r>
          </a:p>
          <a:p>
            <a:pPr lvl="1"/>
            <a:r>
              <a:rPr lang="en-US" sz="2400"/>
              <a:t>Helix-coot-0.pdb</a:t>
            </a:r>
          </a:p>
          <a:p>
            <a:r>
              <a:rPr lang="en-US" sz="2800"/>
              <a:t>Change to: </a:t>
            </a:r>
          </a:p>
          <a:p>
            <a:pPr lvl="1"/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93938" y="6199188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version number</a:t>
            </a:r>
          </a:p>
        </p:txBody>
      </p:sp>
      <p:sp>
        <p:nvSpPr>
          <p:cNvPr id="247813" name="Line 5"/>
          <p:cNvSpPr>
            <a:spLocks noChangeShapeType="1"/>
          </p:cNvSpPr>
          <p:nvPr/>
        </p:nvSpPr>
        <p:spPr bwMode="auto">
          <a:xfrm flipV="1">
            <a:off x="3173413" y="5802313"/>
            <a:ext cx="0" cy="32385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7814" name="Picture 6" descr="ppt_plhx3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5" name="Line 7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5068888" y="1857375"/>
            <a:ext cx="3070225" cy="1465263"/>
            <a:chOff x="3209" y="1474"/>
            <a:chExt cx="1934" cy="923"/>
          </a:xfrm>
        </p:grpSpPr>
        <p:pic>
          <p:nvPicPr>
            <p:cNvPr id="247817" name="Picture 9" descr="ppt_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474"/>
              <a:ext cx="1934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18" name="Rectangle 10"/>
            <p:cNvSpPr>
              <a:spLocks noChangeArrowheads="1"/>
            </p:cNvSpPr>
            <p:nvPr/>
          </p:nvSpPr>
          <p:spPr bwMode="auto">
            <a:xfrm>
              <a:off x="3256" y="1776"/>
              <a:ext cx="96" cy="144"/>
            </a:xfrm>
            <a:prstGeom prst="rect">
              <a:avLst/>
            </a:prstGeom>
            <a:solidFill>
              <a:srgbClr val="CED0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47819" name="Group 11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47820" name="Picture 12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4280" y="2824"/>
              <a:ext cx="584" cy="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2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 coordinates frequently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1) Every 5 minutes.</a:t>
            </a:r>
          </a:p>
          <a:p>
            <a:pPr>
              <a:buFontTx/>
              <a:buNone/>
            </a:pPr>
            <a:r>
              <a:rPr lang="en-US"/>
              <a:t>2) When you have done some modeling that you are especially pleased with.</a:t>
            </a:r>
          </a:p>
          <a:p>
            <a:pPr>
              <a:buFontTx/>
              <a:buNone/>
            </a:pPr>
            <a:r>
              <a:rPr lang="en-US"/>
              <a:t>3) When you are fear that the next step is going to destroy your previous work.</a:t>
            </a:r>
          </a:p>
        </p:txBody>
      </p:sp>
    </p:spTree>
    <p:extLst>
      <p:ext uri="{BB962C8B-B14F-4D97-AF65-F5344CB8AC3E}">
        <p14:creationId xmlns:p14="http://schemas.microsoft.com/office/powerpoint/2010/main" val="348092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278B-E1F4-42BA-B374-A1674E43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80 combinations of native &amp; derivative data sets possible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8B2BA8-61C9-4F14-82B3-BCC39D68C816}"/>
              </a:ext>
            </a:extLst>
          </p:cNvPr>
          <p:cNvSpPr/>
          <p:nvPr/>
        </p:nvSpPr>
        <p:spPr>
          <a:xfrm>
            <a:off x="523744" y="2519144"/>
            <a:ext cx="24878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conrad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caroline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chrisy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ambika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evan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native-janes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kayla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zahra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1E918-7F8A-4FCB-8A96-86C6D35B886A}"/>
              </a:ext>
            </a:extLst>
          </p:cNvPr>
          <p:cNvSpPr txBox="1"/>
          <p:nvPr/>
        </p:nvSpPr>
        <p:spPr>
          <a:xfrm>
            <a:off x="457200" y="2010919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8 Native data 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4204A-7A5A-4859-9AAD-F69EF21B0E24}"/>
              </a:ext>
            </a:extLst>
          </p:cNvPr>
          <p:cNvSpPr txBox="1"/>
          <p:nvPr/>
        </p:nvSpPr>
        <p:spPr>
          <a:xfrm>
            <a:off x="4233178" y="2010918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25000"/>
                  </a:schemeClr>
                </a:solidFill>
              </a:rPr>
              <a:t>10 heavy atom derivatives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AE533-FADD-4B63-899F-6F1ECA91A368}"/>
              </a:ext>
            </a:extLst>
          </p:cNvPr>
          <p:cNvSpPr txBox="1"/>
          <p:nvPr/>
        </p:nvSpPr>
        <p:spPr>
          <a:xfrm>
            <a:off x="339346" y="5673323"/>
            <a:ext cx="8586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Different students will sample among the 80 difference Patterson maps. Narrow down choices from anomalous difference Patterson.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807C09-B14B-4F72-AB0E-B3ADF089E3EB}"/>
              </a:ext>
            </a:extLst>
          </p:cNvPr>
          <p:cNvSpPr/>
          <p:nvPr/>
        </p:nvSpPr>
        <p:spPr>
          <a:xfrm>
            <a:off x="4315810" y="2472583"/>
            <a:ext cx="40873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pcmbs-collin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pcmbs-danielc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pcmbs-donovan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-jay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pcmbs-karissa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pcmbs-kayleigh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pcmbs-michaelmu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pcmbs-qiyu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pcmbs-raquel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pcmbs-zoe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2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B4AA4B3F-F103-44DB-947A-22797CE734E5}"/>
              </a:ext>
            </a:extLst>
          </p:cNvPr>
          <p:cNvSpPr/>
          <p:nvPr/>
        </p:nvSpPr>
        <p:spPr>
          <a:xfrm>
            <a:off x="2078127" y="1675332"/>
            <a:ext cx="4540530" cy="4578932"/>
          </a:xfrm>
          <a:prstGeom prst="downArrow">
            <a:avLst>
              <a:gd name="adj1" fmla="val 82127"/>
              <a:gd name="adj2" fmla="val 33019"/>
            </a:avLst>
          </a:prstGeom>
          <a:solidFill>
            <a:srgbClr val="FFFF99">
              <a:alpha val="40000"/>
            </a:srgbClr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A278B-E1F4-42BA-B374-A1674E43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We gathered all your structure factor measurements into one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8B2BA8-61C9-4F14-82B3-BCC39D68C816}"/>
              </a:ext>
            </a:extLst>
          </p:cNvPr>
          <p:cNvSpPr/>
          <p:nvPr/>
        </p:nvSpPr>
        <p:spPr>
          <a:xfrm>
            <a:off x="2471826" y="2468013"/>
            <a:ext cx="1794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caroline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chrisy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conrad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ambika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evan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native-janes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kayla</a:t>
            </a:r>
            <a:endParaRPr lang="en-US" sz="1400" dirty="0">
              <a:solidFill>
                <a:srgbClr val="6666FF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6666FF"/>
                </a:solidFill>
              </a:rPr>
              <a:t>native-</a:t>
            </a:r>
            <a:r>
              <a:rPr lang="en-US" sz="1400" dirty="0" err="1">
                <a:solidFill>
                  <a:srgbClr val="6666FF"/>
                </a:solidFill>
              </a:rPr>
              <a:t>zahra</a:t>
            </a:r>
            <a:endParaRPr lang="en-US" sz="1400" dirty="0">
              <a:solidFill>
                <a:srgbClr val="6666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1E918-7F8A-4FCB-8A96-86C6D35B886A}"/>
              </a:ext>
            </a:extLst>
          </p:cNvPr>
          <p:cNvSpPr txBox="1"/>
          <p:nvPr/>
        </p:nvSpPr>
        <p:spPr>
          <a:xfrm>
            <a:off x="647772" y="2739851"/>
            <a:ext cx="151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6666FF"/>
                </a:solidFill>
              </a:rPr>
              <a:t>8 Native </a:t>
            </a:r>
          </a:p>
          <a:p>
            <a:pPr algn="l"/>
            <a:r>
              <a:rPr lang="en-US" sz="2400" dirty="0">
                <a:solidFill>
                  <a:srgbClr val="6666FF"/>
                </a:solidFill>
              </a:rPr>
              <a:t>data 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4204A-7A5A-4859-9AAD-F69EF21B0E24}"/>
              </a:ext>
            </a:extLst>
          </p:cNvPr>
          <p:cNvSpPr txBox="1"/>
          <p:nvPr/>
        </p:nvSpPr>
        <p:spPr>
          <a:xfrm>
            <a:off x="6529782" y="2772454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52716A"/>
                </a:solidFill>
              </a:rPr>
              <a:t>10 Mercury </a:t>
            </a:r>
          </a:p>
          <a:p>
            <a:pPr algn="l"/>
            <a:r>
              <a:rPr lang="en-US" sz="2400" dirty="0">
                <a:solidFill>
                  <a:srgbClr val="52716A"/>
                </a:solidFill>
              </a:rPr>
              <a:t>derivatives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AE533-FADD-4B63-899F-6F1ECA91A368}"/>
              </a:ext>
            </a:extLst>
          </p:cNvPr>
          <p:cNvSpPr txBox="1"/>
          <p:nvPr/>
        </p:nvSpPr>
        <p:spPr>
          <a:xfrm>
            <a:off x="2194526" y="6254264"/>
            <a:ext cx="4365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m230d_2026_scaled.mtz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ABF4E-C25A-439C-A93B-9C3B8D0F04E7}"/>
              </a:ext>
            </a:extLst>
          </p:cNvPr>
          <p:cNvSpPr/>
          <p:nvPr/>
        </p:nvSpPr>
        <p:spPr>
          <a:xfrm>
            <a:off x="4236501" y="2468013"/>
            <a:ext cx="2264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pcmbs-collin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pcmbs-danielc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pcmbs-donovan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-jay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pcmbs-karissa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pcmbs-kayleigh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pcmbs-michaelmu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pcmbs-qiyu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pcmbs-raquel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pcmbs-zoe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3EF9-B67B-4559-B998-5DA95285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Each line in the composite data file corresponds to one reflection </a:t>
            </a:r>
            <a:r>
              <a:rPr lang="en-US" sz="4000" dirty="0" err="1"/>
              <a:t>h,k,l</a:t>
            </a:r>
            <a:endParaRPr lang="en-US" sz="4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FEA5AF-1A3B-4953-B58A-7450FADF6EE2}"/>
              </a:ext>
            </a:extLst>
          </p:cNvPr>
          <p:cNvGrpSpPr/>
          <p:nvPr/>
        </p:nvGrpSpPr>
        <p:grpSpPr>
          <a:xfrm>
            <a:off x="1" y="537882"/>
            <a:ext cx="79009964" cy="10185423"/>
            <a:chOff x="1" y="537882"/>
            <a:chExt cx="79009964" cy="101854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DFE885-4D75-46B6-BEAF-D74C280B9345}"/>
                </a:ext>
              </a:extLst>
            </p:cNvPr>
            <p:cNvSpPr/>
            <p:nvPr/>
          </p:nvSpPr>
          <p:spPr>
            <a:xfrm>
              <a:off x="61801278" y="1398588"/>
              <a:ext cx="5295900" cy="911701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66B5B2-9594-4929-A9B4-778B8C639958}"/>
                </a:ext>
              </a:extLst>
            </p:cNvPr>
            <p:cNvSpPr/>
            <p:nvPr/>
          </p:nvSpPr>
          <p:spPr>
            <a:xfrm>
              <a:off x="66958504" y="1398588"/>
              <a:ext cx="5010150" cy="91170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EE05DD-E2E4-461E-8866-D4D68A0BE7E9}"/>
                </a:ext>
              </a:extLst>
            </p:cNvPr>
            <p:cNvSpPr/>
            <p:nvPr/>
          </p:nvSpPr>
          <p:spPr>
            <a:xfrm>
              <a:off x="71835304" y="1398588"/>
              <a:ext cx="5233426" cy="911701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860025-0144-4067-963B-1B9CADF41F23}"/>
                </a:ext>
              </a:extLst>
            </p:cNvPr>
            <p:cNvSpPr/>
            <p:nvPr/>
          </p:nvSpPr>
          <p:spPr>
            <a:xfrm>
              <a:off x="41523676" y="1398588"/>
              <a:ext cx="5295900" cy="911701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9C250E-BDED-43E9-90A6-30BAA2076835}"/>
                </a:ext>
              </a:extLst>
            </p:cNvPr>
            <p:cNvSpPr/>
            <p:nvPr/>
          </p:nvSpPr>
          <p:spPr>
            <a:xfrm>
              <a:off x="46795202" y="1398588"/>
              <a:ext cx="5010150" cy="91170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D79766-1DA9-4DDE-BFBB-6504A5445794}"/>
                </a:ext>
              </a:extLst>
            </p:cNvPr>
            <p:cNvSpPr/>
            <p:nvPr/>
          </p:nvSpPr>
          <p:spPr>
            <a:xfrm>
              <a:off x="51805352" y="1398588"/>
              <a:ext cx="5010150" cy="911701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671984-3DC1-4070-A6BE-BBADC30198B6}"/>
                </a:ext>
              </a:extLst>
            </p:cNvPr>
            <p:cNvSpPr/>
            <p:nvPr/>
          </p:nvSpPr>
          <p:spPr>
            <a:xfrm>
              <a:off x="56791128" y="1398588"/>
              <a:ext cx="5010150" cy="911701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80FA9-B843-438B-BF92-95D63284E6F0}"/>
                </a:ext>
              </a:extLst>
            </p:cNvPr>
            <p:cNvSpPr/>
            <p:nvPr/>
          </p:nvSpPr>
          <p:spPr>
            <a:xfrm>
              <a:off x="26493226" y="1417638"/>
              <a:ext cx="5295900" cy="91170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223B9-8C20-430E-B334-0A57B93E9901}"/>
                </a:ext>
              </a:extLst>
            </p:cNvPr>
            <p:cNvSpPr/>
            <p:nvPr/>
          </p:nvSpPr>
          <p:spPr>
            <a:xfrm>
              <a:off x="31789126" y="1417638"/>
              <a:ext cx="4724400" cy="91170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BA74F0-C215-4233-91C5-CA2CBBE29577}"/>
                </a:ext>
              </a:extLst>
            </p:cNvPr>
            <p:cNvSpPr/>
            <p:nvPr/>
          </p:nvSpPr>
          <p:spPr>
            <a:xfrm>
              <a:off x="36513526" y="1417638"/>
              <a:ext cx="5010150" cy="911701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91F10-CF40-4AB8-81E4-E5B8398CF4E2}"/>
                </a:ext>
              </a:extLst>
            </p:cNvPr>
            <p:cNvSpPr/>
            <p:nvPr/>
          </p:nvSpPr>
          <p:spPr>
            <a:xfrm>
              <a:off x="3886200" y="1417638"/>
              <a:ext cx="2533650" cy="911701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CD527B-14A5-4349-905F-C0B45A067309}"/>
                </a:ext>
              </a:extLst>
            </p:cNvPr>
            <p:cNvSpPr/>
            <p:nvPr/>
          </p:nvSpPr>
          <p:spPr>
            <a:xfrm>
              <a:off x="6419850" y="1417638"/>
              <a:ext cx="2793892" cy="91170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FD91C1-E344-4092-AE9C-B1170E9B4FEC}"/>
                </a:ext>
              </a:extLst>
            </p:cNvPr>
            <p:cNvSpPr/>
            <p:nvPr/>
          </p:nvSpPr>
          <p:spPr>
            <a:xfrm>
              <a:off x="9213742" y="1417638"/>
              <a:ext cx="2273408" cy="91170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25E906-FDCF-4936-B042-F5C95B86DED7}"/>
                </a:ext>
              </a:extLst>
            </p:cNvPr>
            <p:cNvSpPr/>
            <p:nvPr/>
          </p:nvSpPr>
          <p:spPr>
            <a:xfrm>
              <a:off x="11487150" y="1417638"/>
              <a:ext cx="5295900" cy="91170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EF2071-1D13-4755-901D-5B71DB8D5D54}"/>
                </a:ext>
              </a:extLst>
            </p:cNvPr>
            <p:cNvSpPr/>
            <p:nvPr/>
          </p:nvSpPr>
          <p:spPr>
            <a:xfrm>
              <a:off x="16783050" y="1417638"/>
              <a:ext cx="4724400" cy="91170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62417B-7867-413F-9180-EC7A7102E704}"/>
                </a:ext>
              </a:extLst>
            </p:cNvPr>
            <p:cNvSpPr/>
            <p:nvPr/>
          </p:nvSpPr>
          <p:spPr>
            <a:xfrm>
              <a:off x="21507450" y="1417638"/>
              <a:ext cx="5010150" cy="91170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6AA08C-7604-44E0-A5BB-3DF855423951}"/>
                </a:ext>
              </a:extLst>
            </p:cNvPr>
            <p:cNvSpPr/>
            <p:nvPr/>
          </p:nvSpPr>
          <p:spPr>
            <a:xfrm>
              <a:off x="1" y="3429000"/>
              <a:ext cx="77068730" cy="7294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1       18.00     16.43      0.89    182.87      0.62     70.74 1.24    211.55      3.75     -4.34      7.51    265.11 2.44      0.34      4.88    448.60      9.46     -1.42 16.22    288.00      2.48      6.32      4.97    269.17 1.14      7.83      2.29    358.12      1.90      1.28 3.80    397.79      3.96     39.11      7.93    285.77 2.08    -49.07      4.15    356.27      6.53    -27.43 13.06    155.14      2.28     -1.75      4.55    230.49 4.24      2.57      8.47    298.73      2.46    -21.24 4.93    214.39      2.93    -18.06      5.85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2        5.00    300.44      6.67    304.74      1.09    293.64 2.62    313.33      4.12    -63.24      8.24    317.38 1.37    -32.26      2.74    361.88      7.07    -25.78 12.12    346.12      2.95    -12.01      5.89    258.05 1.10    -41.28      2.21    374.12      1.87    -18.13 3.74    390.79      3.90    -19.65      7.80    394.43 2.50     29.70      5.00    350.56      6.48     18.59 12.97    180.36      2.37    -33.55      4.74    274.95 4.50     -3.85      8.99    340.59      2.31     38.76 4.62    211.78      2.93    -11.87      5.86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3        0.00    738.70      6.70    649.10      1.84    671.04 4.44    747.37      9.43     64.05     18.85    676.77 2.51     36.56      5.03    749.69     11.88      2.02 20.38    735.56      5.99     30.26     11.98    672.03 2.70     49.72      5.40    776.91      3.95     29.20 7.89    752.53      9.63     35.67     19.26    961.39 6.07     67.54     12.14    957.29     15.51     75.65 31.03    635.15      7.04     31.68     14.08    728.74 9.56     58.94     19.12    998.01      6.20     87.26 12.40   799.75      7.36     -1.50     14.72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4       16.00    460.59      4.18    368.82      1.00    416.17 2.40    573.82      7.09     -1.90     14.17    431.32 1.61     -3.08      3.22    630.73      9.63      5.39 16.54    609.57      4.86     -5.83      9.72    431.56 1.71     -2.33      3.41    556.84      2.83      4.47 5.66    569.72      5.68     -5.69     11.36    662.54 4.05    -19.00      8.09    691.51     11.57     -8.32 23.14    300.75      3.26     -5.87      6.51    452.05 6.12    -18.52     12.24    626.20      3.34    -13.53 6.69    422.47      3.63     -6.35      7.26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5        9.00    422.10      3.31    413.04      1.12    386.31 2.23    490.86      6.06     25.60     12.12    418.68 1.56      5.35      3.12    569.74      8.48      4.48 14.56    518.78      3.93      6.49      7.87    356.76 1.41     15.10      2.82    507.94      2.63     -0.59 5.27    480.29      5.04      1.49     10.08    675.91 4.06      1.10      8.12    768.02     11.48      3.24 22.96    276.61      3.09     10.04      6.17    522.35 7.29      5.13     14.58    694.67      3.71      0.44 7.42    547.12      4.69     -7.52      9.38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6        6.00     43.41      1.11     76.89      0.89     44.37 0.80    140.38      1.84    -21.12      3.68     52.34 0.73    -11.72      1.45    175.20      2.82     12.85 4.85     42.85       0.78     -8.89      1.56     77.70 0.57    -28.65      1.13    183.28      0.98     -4.38 1.97    137.82      1.21    -15.94      2.42    113.07 0.83    -11.12      1.66    147.38      2.76      0.76 5.52      87.32      2.51     12.07      5.02     37.92 3.53    -11.94      7.06    109.42      0.65    -11.80 1.30     77.11      2.34     24.27      4.69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7       11.00    498.33      3.35    336.44      0.98    363.20 1.94    644.81      7.96     23.96     15.92    362.83 1.37     10.01      2.73    406.71      6.12     14.01 10.53    581.77      4.34     14.11      8.67    399.32 1.58     13.24      3.16    418.52      2.37      7.43 4.74    387.29      3.08      2.68      6.17    417.06 2.79      7.24      5.57    471.10      6.94      6.60 13.87    328.71      3.89     10.00      7.78    389.68 5.59      8.57     11.18    395.19      2.12      0.64 4.23    365.70      3.08      1.59      6.15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8       10.00    453.79      2.61    379.35      1.15    378.21 2.03    453.17      5.59     23.88     11.19    371.12 1.39     18.11      2.79    407.30      6.43     15.68 11.07    463.29      3.46     12.72      6.92    383.41 1.52     14.08      3.04    336.34      2.01     20.18 4.02    323.40      2.59      8.37      5.19    191.99 1.67     32.30      3.34    278.38      4.65     22.22 9.29     400.24      4.31     20.70      8.62    291.32 3.91     -2.83      7.82    176.45      0.98     44.06 1.97    250.91      2.65      8.57      5.31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9        1.00    784.65      4.49    668.87      1.77    681.55 3.38    901.36     11.13     10.29     22.27    707.61 2.63      7.81      5.27    769.05     13.00    -20.14 22.41    795.40      5.93     -3.61     11.86    706.41 2.79      8.84      5.57    744.34      4.82      2.86 9.64    701.56      5.93     31.71     11.86    717.37 4.31      6.47      8.62    813.97     14.69      8.28 29.38    644.23      6.83      0.42     13.67    717.64 9.72     31.18     19.45    736.65      3.93     10.72 7.86    756.13      6.68     20.36     13.36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10        4.00    964.93      5.52    810.33      2.13    825.84 4.10   1058.62     13.09    -33.47     26.18    839.53 3.12    -19.54      6.24    760.57     11.54     -8.34 19.91    945.94      7.05    -17.37     14.11    886.92 3.50    -30.08      6.99    789.50      4.82    -11.54 9.64    784.40      6.23    -14.20     12.45    668.22 4.09      4.49      8.17    719.17     10.99     14.05 21.98    912.80      9.50     -8.16     19.00    829.03 10.77    -1.01     21.54    657.48      3.51     -0.08 7.03    826.83      7.30      1.50     14.60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11        8.00    311.34      1.75    290.47      0.95    276.86 1.41    410.02      5.19    -18.20     10.39    259.03 1.02     -5.72      2.05    286.39      4.41    -11.94 7.62    378.18       2.83    -12.33      5.66    244.32 1.00     -0.79      2.01    277.94      1.77     -9.85 3.53    250.73      2.02    -14.30      4.04    356.70 2.15    -15.48      4.29    357.24      5.29    -29.14 10.59    246.49      3.00      0.44      6.00    270.16 3.97    -19.74      7.93    359.61      1.93    -17.60 3.87    312.46      2.79    -31.51      5.58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12        1.00    487.27      2.72    549.41      1.50    515.65 2.57    480.63      5.94     -6.23     11.88    532.51 1.99     -7.02      3.99    440.24      6.71      1.10 11.62    398.84      2.98     -2.36      5.97    470.16 1.86     -7.44      3.73    527.93      3.33     -2.75 6.65    495.06      3.98      7.68      7.96    445.93 2.68    -10.11      5.36    414.74      6.22     -9.46 12.45    547.30      5.66     -3.18     11.32    506.10 7.00    -32.08     14.01    503.93      2.70     -7.25 5.39    519.23      4.36    -32.78      8.72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13       10.00    342.66      2.00    403.55      1.19    395.03 1.99    294.78      3.82     -6.60      7.65    403.29 1.53     -1.31      3.06    382.49      5.74      2.68 9.94    262.65       1.98     -1.44      3.96    358.48 1.44    -11.05      2.88    395.80      2.50     -2.18 5.00    379.41      3.02      2.49      6.03    379.66 2.29    -46.28      4.58    354.13      5.19    -44.69 10.38    347.83      4.10    -18.41      8.19    341.96 4.52    -37.37      9.03    369.20      2.00    -63.97 3.99    335.80      3.09    -37.80      6.18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14       14.00    500.76      2.79    422.36      1.23    437.78 2.20    570.56      7.05     -1.41     14.10    447.65 1.69      9.25      3.38    463.40      6.91     16.69 12.00    521.48      3.89     -5.24      7.79    515.04 2.04      9.42      4.08    462.05      2.91     -3.80 5.83    462.41      3.56      4.03      7.12    458.14 2.76     32.09      5.52    454.49      6.61     25.19 13.22    420.80      4.91     16.80      9.81    438.34 5.89     -5.95     11.78    466.16      2.50     31.01 5.00    425.81      3.77     11.66      7.55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15       19.00    364.78      2.05    317.54      1.06    337.80 1.71    447.44      5.56    -11.88     11.11    339.07 1.31     -9.44      2.62    403.34      6.04    -11.68 10.51    429.81      3.21     -5.44      6.42    372.89 1.50    -20.53      3.00    402.96      2.62     -7.13 5.25    377.96      2.92      3.66      5.84    346.11 2.13     39.95      4.26    322.08      4.81     21.52 9.61     316.41      3.73    -22.77      7.46    314.29 4.52     -5.50      9.03    346.53      1.88     39.14 3.76    301.13      2.92     12.74      5.83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16        4.00    501.13      2.80    542.49      1.51    571.44 2.85    375.05      4.66    -11.90      9.33    550.05 2.07     -4.81      4.13    511.24      7.76     -7.53 13.53    328.55      2.46     -8.63      4.93    562.34 2.26    -10.12      4.53    547.64      3.55     -2.89 7.11    532.59      4.42     17.54      8.83    440.91 2.70      9.74      5.39    369.99      5.49     10.03 10.97    515.22      5.66     14.76     11.33    498.01 6.75      0.43     13.49    457.19      2.45      9.34 4.91    460.27      4.06     10.38      8.12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17       19.00    341.81      1.95    445.14      1.31    408.49 2.06    441.73      5.50     -9.89     11.01    448.74 1.70      3.07      3.40    343.14      5.19     15.51 9.06    436.72       3.26      1.94      6.53    396.34 1.68    -12.22      3.36    329.22      2.15      2.51 4.31    336.65      2.52     -8.05      5.04    176.30 1.14     25.45      2.27    175.96      3.01     17.99 6.02     422.91      4.78     -4.31      9.56    311.15 4.33      3.00      8.65    158.48      1.05     24.36 2.10    277.86      2.78     16.05      5.56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18       18.00    349.08      1.99    429.38      1.29    418.19 2.11    260.99      3.37     -4.73      6.73    390.60 1.50      9.38      3.00    315.05      4.76      5.12 8.34    207.37       1.62     -6.73      3.23    370.37 1.54     13.71      3.08    354.14      2.32      3.98 4.64    359.87      2.68      0.50      5.37    358.02 2.21     13.07      4.42    320.54      4.82      6.79 9.64     393.74      4.56    -36.74      9.13    378.30 5.26    -14.67     10.51    349.32      1.90     22.08 3.80    401.95      3.53      2.45      7.05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19        5.00    173.95      1.28    191.88      1.20    195.03 1.13    228.06      3.15      7.64      6.29    190.13 0.95     26.14      1.91    180.39      3.03      9.63 5.32    150.27       1.37     12.86      2.75    194.59 1.00     36.78      1.99    198.61      1.36     14.76 2.73    171.81      1.38     13.40      2.77    443.94 2.93     30.24      5.87    416.08      6.10      5.44 12.21    143.07      4.02     15.90      8.04    253.65 3.88     11.16      7.77    485.41      2.61     35.97 5.22    416.74      3.65     18.70      7.31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20       16.00    321.71      1.88    392.09      1.25    413.28 2.10    272.20      3.43     10.28      6.86    407.87 1.56      6.89      3.13    387.61      5.84      6.20 10.27    252.32      1.93     -5.90      3.87    357.77 1.55     11.24      3.10    409.23      2.67      7.13 5.35    419.02      3.23      6.52      6.45    482.59 2.91     16.80      5.82    438.48      6.42      1.55 12.84    265.30      3.59      2.40      7.18    386.69 5.46      5.21     10.92    486.16      2.62     20.36 5.23    354.88      3.26     10.00      6.52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21        1.00    135.18      1.50    124.69      1.59    120.93 1.19    279.37      3.63      4.41      7.26    104.70 1.11     -3.67      2.22    201.43      3.75     -5.12 6.61    242.55       1.88     -2.48      3.76    105.93 0.96    -12.31      1.92    117.56      1.03     -0.81 2.07     98.80      1.03     -0.91      2.05    265.94 1.67     19.42      3.33    306.53      4.69      5.01  9.38     95.35      5.87     -2.72     11.74    111.61 3.53     -8.34      7.05    306.24      1.68     22.99 3.37    214.33      2.91     21.62      5.82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22        9.00    600.53      3.36    377.86      1.26    339.70 1.76    289.60      3.67     10.42      7.35    381.33 1.48     -9.02      2.97    658.23      9.92    -11.53 17.55    274.11      2.11      1.64      4.21    371.61 1.53    -24.99      3.06    555.74      3.61      0.62 7.23    463.19      3.69     -4.44      7.37    616.19 3.71     -3.12      7.41    578.38      8.42    -19.03 16.83    308.06      3.94    -18.01      7.88    405.48 5.37    -11.68     10.74    495.41      2.67     -8.62 5.33    316.13      3.13      1.76      6.26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23        3.00    523.14      2.95    540.57      1.57    580.58 2.91    867.61     10.73     21.44     21.46    537.55 2.11      2.95      4.21    534.31      8.14      8.85 14.44    970.64      7.24     10.42     14.49    503.77 2.08     13.23      4.17    551.79      3.59      8.48 7.18    538.40      4.33     -3.34      8.66    484.99 2.98     14.62      5.96    422.12      6.24     28.34 12.48    610.83      6.83      1.84     13.66    526.57 6.81      3.85     13.63    506.00      2.72     14.51 5.45    568.79      4.83     11.94      9.67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24       15.00    687.83      3.84    696.40      1.92    699.20 3.49    443.55      5.52      3.11     11.04    693.32 2.60      4.96      5.20    669.69     10.54    -13.99 18.75    339.77      2.59     -0.44      5.17    708.27 2.80      7.40      5.61    713.65      4.63     10.57 9.27    656.61      5.06     -1.40     10.13    549.45 3.37     27.32      6.75    596.35      8.72     21.91 17.44    707.19      7.45     32.61     14.91    637.18 8.23     21.28     16.46    511.13      2.76     27.63 5.51    627.17      5.28     19.44     10.57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25       15.00    393.96      2.29    170.29      1.48    172.23 1.27    721.82      8.94      7.97     17.88    141.36 1.08     -3.78      2.17    487.76      7.94     30.92 14.17    665.37      4.97      0.91      9.94    156.38 1.01      7.08      2.02    354.65      2.35     -2.53 4.69    255.06      1.94     -3.76      3.87    460.57 2.79    -14.48      5.58    378.89      6.12     -7.58 12.24    281.64      3.93      1.59      7.85    158.40 3.51    -11.19      7.01    435.53      2.36    -20.83 4.72     83.03      6.40      0.91     12.80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847786-C361-441E-B30B-8C6AE71ADF67}"/>
                </a:ext>
              </a:extLst>
            </p:cNvPr>
            <p:cNvSpPr/>
            <p:nvPr/>
          </p:nvSpPr>
          <p:spPr>
            <a:xfrm>
              <a:off x="526942" y="537882"/>
              <a:ext cx="78483023" cy="2891118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</a:t>
              </a: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K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FreeR_flag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FP_native-thalia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SIGFP_native-thalia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-Jeannette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-Jeannette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FP_native-ericp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SIGFP_native-ericp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	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00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-0.00671 L -7.43038 -0.0277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271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7237-445A-41CC-AD9C-DF5223D4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All data sets were scaled to one reference native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BAAB-BBFA-49CE-BF7C-12856110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06" y="2066640"/>
            <a:ext cx="5185272" cy="413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64080-2685-4AF6-BCBD-75463EFE4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07" y="2066640"/>
            <a:ext cx="5185271" cy="4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64BEB-C86F-4482-9A7B-1C79DAAA4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92" y="2066640"/>
            <a:ext cx="5185272" cy="413378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71A3DAC-E399-41D4-96BD-84DC21312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558324"/>
              </p:ext>
            </p:extLst>
          </p:nvPr>
        </p:nvGraphicFramePr>
        <p:xfrm>
          <a:off x="176981" y="3058160"/>
          <a:ext cx="3053665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3624">
                  <a:extLst>
                    <a:ext uri="{9D8B030D-6E8A-4147-A177-3AD203B41FA5}">
                      <a16:colId xmlns:a16="http://schemas.microsoft.com/office/drawing/2014/main" val="3067434435"/>
                    </a:ext>
                  </a:extLst>
                </a:gridCol>
                <a:gridCol w="1540041">
                  <a:extLst>
                    <a:ext uri="{9D8B030D-6E8A-4147-A177-3AD203B41FA5}">
                      <a16:colId xmlns:a16="http://schemas.microsoft.com/office/drawing/2014/main" val="1648950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dirty="0"/>
                        <a:t> 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214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native-</a:t>
                      </a:r>
                      <a:r>
                        <a:rPr lang="en-US" dirty="0" err="1"/>
                        <a:t>thalia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261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pcmbs-nico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76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AA6CB8-9A59-4C9F-913E-C86AB367EC9A}"/>
              </a:ext>
            </a:extLst>
          </p:cNvPr>
          <p:cNvSpPr txBox="1"/>
          <p:nvPr/>
        </p:nvSpPr>
        <p:spPr>
          <a:xfrm>
            <a:off x="150564" y="4649431"/>
            <a:ext cx="3471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Fit curves using two parameters,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a constant, k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an exponential, B.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What is the consequence of neglecting scaling?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DC0EEB-3E06-424F-9B60-7EE97943D821}"/>
              </a:ext>
            </a:extLst>
          </p:cNvPr>
          <p:cNvSpPr/>
          <p:nvPr/>
        </p:nvSpPr>
        <p:spPr>
          <a:xfrm>
            <a:off x="5209692" y="2930340"/>
            <a:ext cx="2002971" cy="2556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7DCD3-1846-44EA-9FDE-21D0A7C6D1B9}"/>
              </a:ext>
            </a:extLst>
          </p:cNvPr>
          <p:cNvSpPr txBox="1"/>
          <p:nvPr/>
        </p:nvSpPr>
        <p:spPr>
          <a:xfrm>
            <a:off x="457200" y="4170680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>
                    <a:lumMod val="85000"/>
                  </a:schemeClr>
                </a:solidFill>
              </a:rPr>
              <a:t>Example: results from 2023</a:t>
            </a:r>
          </a:p>
        </p:txBody>
      </p:sp>
    </p:spTree>
    <p:extLst>
      <p:ext uri="{BB962C8B-B14F-4D97-AF65-F5344CB8AC3E}">
        <p14:creationId xmlns:p14="http://schemas.microsoft.com/office/powerpoint/2010/main" val="6900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32445</TotalTime>
  <Words>3670</Words>
  <Application>Microsoft Office PowerPoint</Application>
  <PresentationFormat>On-screen Show (4:3)</PresentationFormat>
  <Paragraphs>786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HGGothicE</vt:lpstr>
      <vt:lpstr>Arial</vt:lpstr>
      <vt:lpstr>Arial Unicode MS</vt:lpstr>
      <vt:lpstr>Calibri</vt:lpstr>
      <vt:lpstr>Cambria Math</vt:lpstr>
      <vt:lpstr>Courier New</vt:lpstr>
      <vt:lpstr>Helvetica</vt:lpstr>
      <vt:lpstr>Symbol</vt:lpstr>
      <vt:lpstr>Times New Roman</vt:lpstr>
      <vt:lpstr>2_Default Design</vt:lpstr>
      <vt:lpstr>1_Default Design</vt:lpstr>
      <vt:lpstr>Our goal this week is to compute an electron density map of ProK using this equation:</vt:lpstr>
      <vt:lpstr>Hg has strong anomalous scattering signal even in-house (λ=1.54 Å)  </vt:lpstr>
      <vt:lpstr>What phasing options are available using the data we collected in house?</vt:lpstr>
      <vt:lpstr>Phase Acronyms</vt:lpstr>
      <vt:lpstr>Non-isomorphism is a potential barrier</vt:lpstr>
      <vt:lpstr>80 combinations of native &amp; derivative data sets possible</vt:lpstr>
      <vt:lpstr>We gathered all your structure factor measurements into one file</vt:lpstr>
      <vt:lpstr>Each line in the composite data file corresponds to one reflection h,k,l</vt:lpstr>
      <vt:lpstr>All data sets were scaled to one reference native data set</vt:lpstr>
      <vt:lpstr>To evaluate which native-derivative pair has the strongest phasing signal, we calculate isomorphous &amp; anomalous difference Patterson maps.</vt:lpstr>
      <vt:lpstr>The native-derivative pair which gives the highest peaks is expected to have the best phasing power </vt:lpstr>
      <vt:lpstr>Each student is assigned to compute 1 anomalous &amp; 1 isomorphous difference Patterson map</vt:lpstr>
      <vt:lpstr>GUI for isomorphous difference Patterson map.</vt:lpstr>
      <vt:lpstr>We will get a list of difference Patterson peaks in the unit cell.</vt:lpstr>
      <vt:lpstr>Find the highest peak on the w=0.25 section</vt:lpstr>
      <vt:lpstr>Find the highest peak on the w=0.25 section</vt:lpstr>
      <vt:lpstr>View difference Patterson maps with the program mapslicer</vt:lpstr>
      <vt:lpstr>Now, use direct methods to determine coordinates of heavy atom.  And then calculate phases for FP using SIRAS method.</vt:lpstr>
      <vt:lpstr>ShelxC estimates isomorphism</vt:lpstr>
      <vt:lpstr>ShelxC estimates isomorphism</vt:lpstr>
      <vt:lpstr>ShelxD uses direct methods to determine heavy atom x,y,z</vt:lpstr>
      <vt:lpstr>Examine results from all 500 trials</vt:lpstr>
      <vt:lpstr>Verify heavy atom coordinates explain all Patterson peaks</vt:lpstr>
      <vt:lpstr>Verify all Patterson peaks are predicted (labeled).</vt:lpstr>
      <vt:lpstr>ShelxE calculates SIRAS phases</vt:lpstr>
      <vt:lpstr>Clear indication that the correct hand is the original hand.</vt:lpstr>
      <vt:lpstr>PowerPoint Presentation</vt:lpstr>
      <vt:lpstr>PowerPoint Presentation</vt:lpstr>
      <vt:lpstr>Estimate solvent content using Matthew’s coefficient</vt:lpstr>
      <vt:lpstr>Volume is calculated from unit cell parameters</vt:lpstr>
      <vt:lpstr>Mass is calculated from the sequence of the macromolecule</vt:lpstr>
      <vt:lpstr>Calculate Matthew’s coefficient</vt:lpstr>
      <vt:lpstr>Calculate Matthew’s coefficient with MATTPROB web server</vt:lpstr>
      <vt:lpstr>Calculate Matthew’s coefficient with MATTPROB web server</vt:lpstr>
      <vt:lpstr>PowerPoint Presentation</vt:lpstr>
      <vt:lpstr>SIR              SIRAS         MIRAS</vt:lpstr>
      <vt:lpstr>SIR              SIRAS         MIRAS</vt:lpstr>
      <vt:lpstr>MIR phased map + Solvent Flattening + Histogram Matching</vt:lpstr>
      <vt:lpstr>PowerPoint Presentation</vt:lpstr>
      <vt:lpstr>PowerPoint Presentation</vt:lpstr>
      <vt:lpstr>Display unit cell outline</vt:lpstr>
      <vt:lpstr>Open “display manager”</vt:lpstr>
      <vt:lpstr>Display skeleton</vt:lpstr>
      <vt:lpstr>Hide map, search for helix</vt:lpstr>
      <vt:lpstr>Be able to recognize a helix from different perspectives</vt:lpstr>
      <vt:lpstr>The hole through the center of a helix is the most distinctive feature of a-helix density. </vt:lpstr>
      <vt:lpstr>Translate helix center to screen center (pink box)</vt:lpstr>
      <vt:lpstr>Zoom and center skeleton helix</vt:lpstr>
      <vt:lpstr>Rotate View (90°)to look down helix axis and re-center helix</vt:lpstr>
      <vt:lpstr>Helix directionality</vt:lpstr>
      <vt:lpstr>Return to original view. Turn on map. Which direction is the C-term of helix pointed?</vt:lpstr>
      <vt:lpstr>Calculate-&gt;Other Modeling Tools Place Helix Here.</vt:lpstr>
      <vt:lpstr>Saving first set of coordinates.</vt:lpstr>
      <vt:lpstr>Save coordinates frequently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Crystal Structures From Two-wavelength X-ray Powder  Diffraction Data – Breaking the Phase Ambiguity in the Noncentrosymmetric Case</dc:title>
  <dc:creator>sawaya</dc:creator>
  <cp:lastModifiedBy>mikey</cp:lastModifiedBy>
  <cp:revision>951</cp:revision>
  <cp:lastPrinted>2015-01-29T04:54:14Z</cp:lastPrinted>
  <dcterms:created xsi:type="dcterms:W3CDTF">2000-12-02T23:25:24Z</dcterms:created>
  <dcterms:modified xsi:type="dcterms:W3CDTF">2026-01-26T17:39:01Z</dcterms:modified>
</cp:coreProperties>
</file>