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483" r:id="rId2"/>
    <p:sldId id="555" r:id="rId3"/>
    <p:sldId id="554" r:id="rId4"/>
    <p:sldId id="568" r:id="rId5"/>
    <p:sldId id="424" r:id="rId6"/>
    <p:sldId id="556" r:id="rId7"/>
    <p:sldId id="501" r:id="rId8"/>
    <p:sldId id="520" r:id="rId9"/>
    <p:sldId id="269" r:id="rId10"/>
    <p:sldId id="438" r:id="rId11"/>
    <p:sldId id="433" r:id="rId12"/>
    <p:sldId id="504" r:id="rId13"/>
    <p:sldId id="509" r:id="rId14"/>
    <p:sldId id="508" r:id="rId15"/>
    <p:sldId id="511" r:id="rId16"/>
    <p:sldId id="495" r:id="rId17"/>
    <p:sldId id="512" r:id="rId18"/>
    <p:sldId id="531" r:id="rId19"/>
    <p:sldId id="513" r:id="rId20"/>
    <p:sldId id="527" r:id="rId21"/>
    <p:sldId id="440" r:id="rId22"/>
    <p:sldId id="489" r:id="rId23"/>
    <p:sldId id="526" r:id="rId24"/>
    <p:sldId id="387" r:id="rId25"/>
    <p:sldId id="273" r:id="rId26"/>
    <p:sldId id="282" r:id="rId27"/>
    <p:sldId id="532" r:id="rId28"/>
    <p:sldId id="533" r:id="rId29"/>
    <p:sldId id="534" r:id="rId30"/>
    <p:sldId id="292" r:id="rId31"/>
    <p:sldId id="536" r:id="rId32"/>
    <p:sldId id="538" r:id="rId33"/>
    <p:sldId id="540" r:id="rId34"/>
    <p:sldId id="539" r:id="rId35"/>
    <p:sldId id="541" r:id="rId36"/>
    <p:sldId id="542" r:id="rId37"/>
    <p:sldId id="265" r:id="rId38"/>
    <p:sldId id="545" r:id="rId39"/>
    <p:sldId id="565" r:id="rId40"/>
    <p:sldId id="547" r:id="rId41"/>
    <p:sldId id="548" r:id="rId42"/>
    <p:sldId id="558" r:id="rId43"/>
    <p:sldId id="521" r:id="rId44"/>
    <p:sldId id="515" r:id="rId45"/>
    <p:sldId id="559" r:id="rId46"/>
    <p:sldId id="560" r:id="rId47"/>
    <p:sldId id="561" r:id="rId48"/>
    <p:sldId id="562" r:id="rId49"/>
    <p:sldId id="563" r:id="rId50"/>
    <p:sldId id="551" r:id="rId51"/>
    <p:sldId id="257" r:id="rId52"/>
    <p:sldId id="477" r:id="rId53"/>
    <p:sldId id="524" r:id="rId54"/>
    <p:sldId id="564" r:id="rId55"/>
    <p:sldId id="267" r:id="rId56"/>
    <p:sldId id="258" r:id="rId57"/>
    <p:sldId id="529" r:id="rId58"/>
    <p:sldId id="261" r:id="rId59"/>
    <p:sldId id="260" r:id="rId60"/>
    <p:sldId id="268" r:id="rId61"/>
    <p:sldId id="528" r:id="rId62"/>
    <p:sldId id="522" r:id="rId6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Sawaya" initials="mrs" lastIdx="2" clrIdx="0"/>
  <p:cmAuthor id="1" name="Sawaya" initials="MRS" lastIdx="2" clrIdx="1"/>
  <p:cmAuthor id="2" name="Michael Sawaya" initials="mrs" lastIdx="7" clrIdx="2"/>
  <p:cmAuthor id="3" name="sawaya" initials="MRS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FC5"/>
    <a:srgbClr val="33CC33"/>
    <a:srgbClr val="CCCCCC"/>
    <a:srgbClr val="FF0000"/>
    <a:srgbClr val="FF9900"/>
    <a:srgbClr val="0066CC"/>
    <a:srgbClr val="0066FF"/>
    <a:srgbClr val="33CCFF"/>
    <a:srgbClr val="808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87" autoAdjust="0"/>
    <p:restoredTop sz="95208" autoAdjust="0"/>
  </p:normalViewPr>
  <p:slideViewPr>
    <p:cSldViewPr snapToGrid="0" showGuides="1">
      <p:cViewPr varScale="1">
        <p:scale>
          <a:sx n="85" d="100"/>
          <a:sy n="85" d="100"/>
        </p:scale>
        <p:origin x="1397" y="53"/>
      </p:cViewPr>
      <p:guideLst>
        <p:guide orient="horz" pos="2154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-543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t" anchorCtr="0" compatLnSpc="1">
            <a:prstTxWarp prst="textNoShape">
              <a:avLst/>
            </a:prstTxWarp>
          </a:bodyPr>
          <a:lstStyle>
            <a:lvl1pPr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30" y="0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t" anchorCtr="0" compatLnSpc="1">
            <a:prstTxWarp prst="textNoShape">
              <a:avLst/>
            </a:prstTxWarp>
          </a:bodyPr>
          <a:lstStyle>
            <a:lvl1pPr algn="r"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37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b" anchorCtr="0" compatLnSpc="1">
            <a:prstTxWarp prst="textNoShape">
              <a:avLst/>
            </a:prstTxWarp>
          </a:bodyPr>
          <a:lstStyle>
            <a:lvl1pPr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30" y="8829037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b" anchorCtr="0" compatLnSpc="1">
            <a:prstTxWarp prst="textNoShape">
              <a:avLst/>
            </a:prstTxWarp>
          </a:bodyPr>
          <a:lstStyle>
            <a:lvl1pPr algn="r"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AD0E6F8-B543-4D8F-8573-ACFDB2407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6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A1D28C4-02FE-49E6-A05B-C0C2FD0920B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EE4B0799-8D59-4B15-953B-996F2EA5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B0799-8D59-4B15-953B-996F2EA556D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4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C65D-439E-4589-B8B4-9DC2FDAC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9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A455-8F5A-434C-8080-8487D52A3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89B9-CC8C-4118-B285-EE49F88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A52A6-C3BD-43B1-80E6-EE9A59E5D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8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01AC-8148-41AD-BE71-CD5B480A4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7C90-205D-456D-BF81-CF05CF1CA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843B-21F6-45DC-BD48-F01E3A966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05650-C03C-48E8-B6B9-D1CD6063D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09B2E-247D-4002-81EB-74E10930C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3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72AFA-F7A7-4391-91AE-CF2DF48FC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0316-8362-4E34-811C-C7E53D30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2683-4E28-4666-86F1-3C19FD1A0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3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BD560A52-3DAE-4C09-8235-77CE283F3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3" Type="http://schemas.openxmlformats.org/officeDocument/2006/relationships/image" Target="../media/image25.jpg"/><Relationship Id="rId21" Type="http://schemas.openxmlformats.org/officeDocument/2006/relationships/image" Target="../media/image43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" Type="http://schemas.openxmlformats.org/officeDocument/2006/relationships/image" Target="../media/image24.jpg"/><Relationship Id="rId16" Type="http://schemas.openxmlformats.org/officeDocument/2006/relationships/image" Target="../media/image38.jp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19" Type="http://schemas.openxmlformats.org/officeDocument/2006/relationships/image" Target="../media/image41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jpg"/><Relationship Id="rId34" Type="http://schemas.openxmlformats.org/officeDocument/2006/relationships/image" Target="../media/image56.pn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6" Type="http://schemas.openxmlformats.org/officeDocument/2006/relationships/image" Target="../media/image38.jpg"/><Relationship Id="rId20" Type="http://schemas.openxmlformats.org/officeDocument/2006/relationships/image" Target="../media/image42.jpg"/><Relationship Id="rId29" Type="http://schemas.openxmlformats.org/officeDocument/2006/relationships/image" Target="../media/image51.png"/><Relationship Id="rId41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5" Type="http://schemas.openxmlformats.org/officeDocument/2006/relationships/image" Target="../media/image27.jpg"/><Relationship Id="rId15" Type="http://schemas.openxmlformats.org/officeDocument/2006/relationships/image" Target="../media/image37.jp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jpg"/><Relationship Id="rId19" Type="http://schemas.openxmlformats.org/officeDocument/2006/relationships/image" Target="../media/image41.jpg"/><Relationship Id="rId31" Type="http://schemas.openxmlformats.org/officeDocument/2006/relationships/image" Target="../media/image53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jp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9.png"/><Relationship Id="rId21" Type="http://schemas.openxmlformats.org/officeDocument/2006/relationships/image" Target="../media/image85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8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70.png"/><Relationship Id="rId9" Type="http://schemas.openxmlformats.org/officeDocument/2006/relationships/image" Target="../media/image67.png"/><Relationship Id="rId1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6.pn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12" Type="http://schemas.openxmlformats.org/officeDocument/2006/relationships/image" Target="../media/image8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88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90.png"/><Relationship Id="rId1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1829EA4-DD3B-442A-A5AD-2B1A1F661275}"/>
              </a:ext>
            </a:extLst>
          </p:cNvPr>
          <p:cNvSpPr/>
          <p:nvPr/>
        </p:nvSpPr>
        <p:spPr>
          <a:xfrm>
            <a:off x="-1640725" y="-40793"/>
            <a:ext cx="2544289" cy="264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978EFC-9465-4841-A5B9-A61EDF480683}"/>
              </a:ext>
            </a:extLst>
          </p:cNvPr>
          <p:cNvGrpSpPr/>
          <p:nvPr/>
        </p:nvGrpSpPr>
        <p:grpSpPr>
          <a:xfrm>
            <a:off x="-1538625" y="82720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556969-9BB9-44A0-BAA0-7001958D1E49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FF86EC-D0D1-4AD9-9007-AC391F0D7951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BC5AEF-3308-437B-B6AA-800DF731791B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556430-EEDC-4F97-A5EA-61621492DB2B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744EA0-C029-46F6-8905-C47D0A2C659E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F334B-AADB-44B6-9913-EEF71FDEF06D}"/>
              </a:ext>
            </a:extLst>
          </p:cNvPr>
          <p:cNvGrpSpPr/>
          <p:nvPr/>
        </p:nvGrpSpPr>
        <p:grpSpPr>
          <a:xfrm>
            <a:off x="-759557" y="821532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F6C3EE-43C3-4567-B567-FA7B7D5C0000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AA8BE3-98D9-4140-BFDE-6B8D3F5A1BF4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137F7D-53FE-4B56-829E-CC530DE1609A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5D0C89-E782-446F-84F8-A46D3385B3F1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7A5EF2-5098-48C4-B3F4-1BDCBC77F1C9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DB6237-6A73-4C66-B317-D08800D1C229}"/>
              </a:ext>
            </a:extLst>
          </p:cNvPr>
          <p:cNvGrpSpPr/>
          <p:nvPr/>
        </p:nvGrpSpPr>
        <p:grpSpPr>
          <a:xfrm>
            <a:off x="-5837" y="1547188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20301C-6F01-4D77-AF44-E26D4C6B63CB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8C601D-A1C2-4366-9FD3-9A5408656C97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61BC6-3B38-4FF1-A9AD-9D228456B7A1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E01887-EB29-4E4F-A1AA-EE43C2E2839D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236170-837E-4CE1-9FB8-1AC941899D9F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algn="l"/>
            <a:r>
              <a:rPr lang="en-US" dirty="0"/>
              <a:t>Data Reduction Goals</a:t>
            </a:r>
            <a:endParaRPr lang="en-US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95" y="1142902"/>
            <a:ext cx="8546074" cy="686172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From a series of diffraction images, measure reflection intensities (</a:t>
            </a:r>
            <a:r>
              <a:rPr lang="en-US" sz="2000" dirty="0" err="1">
                <a:latin typeface="Times" pitchFamily="18" charset="0"/>
              </a:rPr>
              <a:t>I</a:t>
            </a:r>
            <a:r>
              <a:rPr lang="en-US" sz="2000" baseline="-25000" dirty="0" err="1">
                <a:latin typeface="Times" pitchFamily="18" charset="0"/>
              </a:rPr>
              <a:t>hkl</a:t>
            </a:r>
            <a:r>
              <a:rPr lang="en-US" sz="2000" dirty="0"/>
              <a:t>) and standard deviation (</a:t>
            </a:r>
            <a:r>
              <a:rPr lang="en-US" sz="2000" dirty="0" err="1">
                <a:latin typeface="Symbol" pitchFamily="18" charset="2"/>
              </a:rPr>
              <a:t>s</a:t>
            </a:r>
            <a:r>
              <a:rPr lang="en-US" sz="2000" baseline="-25000" dirty="0" err="1">
                <a:latin typeface="Times" pitchFamily="18" charset="0"/>
              </a:rPr>
              <a:t>hkl</a:t>
            </a:r>
            <a:r>
              <a:rPr lang="en-US" sz="2000" dirty="0"/>
              <a:t>) for each reflection, </a:t>
            </a:r>
            <a:r>
              <a:rPr lang="en-US" sz="2000" dirty="0" err="1"/>
              <a:t>hkl</a:t>
            </a:r>
            <a:r>
              <a:rPr lang="en-US" sz="2000" dirty="0"/>
              <a:t>. Store the values in a file.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003925" y="2921000"/>
            <a:ext cx="25781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ourier" pitchFamily="49" charset="0"/>
              </a:rPr>
              <a:t>H   K   L      I      </a:t>
            </a:r>
            <a:r>
              <a:rPr lang="en-US" sz="1200">
                <a:latin typeface="Symbol" pitchFamily="18" charset="2"/>
              </a:rPr>
              <a:t>s</a:t>
            </a:r>
          </a:p>
          <a:p>
            <a:r>
              <a:rPr lang="en-US" sz="1200">
                <a:latin typeface="Courier" pitchFamily="49" charset="0"/>
              </a:rPr>
              <a:t>0   0   4  3295.4   174.0</a:t>
            </a:r>
          </a:p>
          <a:p>
            <a:r>
              <a:rPr lang="en-US" sz="1200">
                <a:latin typeface="Courier" pitchFamily="49" charset="0"/>
              </a:rPr>
              <a:t>0   0   8   482.1    28.7</a:t>
            </a:r>
          </a:p>
          <a:p>
            <a:r>
              <a:rPr lang="en-US" sz="1200">
                <a:latin typeface="Courier" pitchFamily="49" charset="0"/>
              </a:rPr>
              <a:t>0   0  12  9691.0   500.7</a:t>
            </a:r>
          </a:p>
          <a:p>
            <a:r>
              <a:rPr lang="en-US" sz="1200">
                <a:latin typeface="Courier" pitchFamily="49" charset="0"/>
              </a:rPr>
              <a:t>0   0  16  1743.9    67.4</a:t>
            </a:r>
          </a:p>
          <a:p>
            <a:r>
              <a:rPr lang="en-US" sz="1200">
                <a:latin typeface="Courier" pitchFamily="49" charset="0"/>
              </a:rPr>
              <a:t>0   0  20  5856.0   221.0</a:t>
            </a:r>
          </a:p>
          <a:p>
            <a:r>
              <a:rPr lang="en-US" sz="1200">
                <a:latin typeface="Courier" pitchFamily="49" charset="0"/>
              </a:rPr>
              <a:t>0   0  24 14066.5   436.2</a:t>
            </a:r>
          </a:p>
          <a:p>
            <a:r>
              <a:rPr lang="en-US" sz="1200">
                <a:latin typeface="Courier" pitchFamily="49" charset="0"/>
              </a:rPr>
              <a:t>0   0  28  9936.3   311.7</a:t>
            </a:r>
          </a:p>
          <a:p>
            <a:r>
              <a:rPr lang="en-US" sz="1200">
                <a:latin typeface="Courier" pitchFamily="49" charset="0"/>
              </a:rPr>
              <a:t>0   0  36  8409.8   273.4</a:t>
            </a:r>
          </a:p>
          <a:p>
            <a:r>
              <a:rPr lang="en-US" sz="1200">
                <a:latin typeface="Courier" pitchFamily="49" charset="0"/>
              </a:rPr>
              <a:t>0   0  40   790.5    32.8</a:t>
            </a:r>
          </a:p>
          <a:p>
            <a:r>
              <a:rPr lang="en-US" sz="1200">
                <a:latin typeface="Courier" pitchFamily="49" charset="0"/>
              </a:rPr>
              <a:t>0   0  44   103.4    18.4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37   7   0    28.5    16.2</a:t>
            </a:r>
          </a:p>
          <a:p>
            <a:r>
              <a:rPr lang="en-US" sz="1200">
                <a:latin typeface="Courier" pitchFamily="49" charset="0"/>
              </a:rPr>
              <a:t>37   7   1   110.1    10.9</a:t>
            </a:r>
          </a:p>
          <a:p>
            <a:r>
              <a:rPr lang="en-US" sz="1200">
                <a:latin typeface="Courier" pitchFamily="49" charset="0"/>
              </a:rPr>
              <a:t>37   7   2   337.4    13.3</a:t>
            </a:r>
          </a:p>
          <a:p>
            <a:r>
              <a:rPr lang="en-US" sz="1200">
                <a:latin typeface="Courier" pitchFamily="49" charset="0"/>
              </a:rPr>
              <a:t>37   7   3    98.5    10.6</a:t>
            </a:r>
          </a:p>
          <a:p>
            <a:r>
              <a:rPr lang="en-US" sz="1200">
                <a:latin typeface="Courier" pitchFamily="49" charset="0"/>
              </a:rPr>
              <a:t>37   7   4    25.9    10.7</a:t>
            </a:r>
            <a:endParaRPr lang="en-US" sz="2000">
              <a:latin typeface="Courier" pitchFamily="49" charset="0"/>
            </a:endParaRPr>
          </a:p>
        </p:txBody>
      </p:sp>
      <p:pic>
        <p:nvPicPr>
          <p:cNvPr id="10261" name="Picture 21" descr="diffracti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303463"/>
            <a:ext cx="2536825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diffrac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590800"/>
            <a:ext cx="2641600" cy="25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diffract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917825"/>
            <a:ext cx="2536825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iffraction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3325813"/>
            <a:ext cx="2641600" cy="25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diffrac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744913"/>
            <a:ext cx="2789238" cy="262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4765675" y="4816475"/>
            <a:ext cx="81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2847975" y="2616200"/>
            <a:ext cx="2624436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Set of 720 images.</a:t>
            </a:r>
          </a:p>
          <a:p>
            <a:r>
              <a:rPr lang="en-US" b="0" dirty="0"/>
              <a:t>Each image covers 0.5°</a:t>
            </a: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6227763" y="2446338"/>
            <a:ext cx="2100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Final intensities</a:t>
            </a: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3961159" y="3282950"/>
            <a:ext cx="2109788" cy="137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800" b="1" dirty="0"/>
              <a:t>Index</a:t>
            </a:r>
          </a:p>
          <a:p>
            <a:pPr>
              <a:buFontTx/>
              <a:buAutoNum type="arabicPeriod"/>
            </a:pPr>
            <a:r>
              <a:rPr lang="en-US" sz="2800" b="1" dirty="0"/>
              <a:t>Integrate</a:t>
            </a:r>
          </a:p>
          <a:p>
            <a:pPr>
              <a:buFontTx/>
              <a:buAutoNum type="arabicPeriod"/>
            </a:pPr>
            <a:r>
              <a:rPr lang="en-US" sz="2800" b="1" dirty="0"/>
              <a:t>Merge</a:t>
            </a:r>
          </a:p>
        </p:txBody>
      </p:sp>
      <p:grpSp>
        <p:nvGrpSpPr>
          <p:cNvPr id="10274" name="Group 34"/>
          <p:cNvGrpSpPr>
            <a:grpSpLocks/>
          </p:cNvGrpSpPr>
          <p:nvPr/>
        </p:nvGrpSpPr>
        <p:grpSpPr bwMode="auto">
          <a:xfrm>
            <a:off x="3078163" y="6443661"/>
            <a:ext cx="4491038" cy="369887"/>
            <a:chOff x="1939" y="4059"/>
            <a:chExt cx="2829" cy="233"/>
          </a:xfrm>
        </p:grpSpPr>
        <p:sp>
          <p:nvSpPr>
            <p:cNvPr id="10272" name="Text Box 32"/>
            <p:cNvSpPr txBox="1">
              <a:spLocks noChangeArrowheads="1"/>
            </p:cNvSpPr>
            <p:nvPr/>
          </p:nvSpPr>
          <p:spPr bwMode="auto">
            <a:xfrm>
              <a:off x="1939" y="4059"/>
              <a:ext cx="8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13,000 </a:t>
              </a:r>
              <a:r>
                <a:rPr lang="en-US" dirty="0"/>
                <a:t>Mb</a:t>
              </a:r>
            </a:p>
          </p:txBody>
        </p:sp>
        <p:sp>
          <p:nvSpPr>
            <p:cNvPr id="10273" name="Text Box 33"/>
            <p:cNvSpPr txBox="1">
              <a:spLocks noChangeArrowheads="1"/>
            </p:cNvSpPr>
            <p:nvPr/>
          </p:nvSpPr>
          <p:spPr bwMode="auto">
            <a:xfrm>
              <a:off x="4320" y="4059"/>
              <a:ext cx="44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2 Mb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4786EC-9172-47CB-9AE5-F4893964BC5E}"/>
              </a:ext>
            </a:extLst>
          </p:cNvPr>
          <p:cNvSpPr txBox="1"/>
          <p:nvPr/>
        </p:nvSpPr>
        <p:spPr>
          <a:xfrm>
            <a:off x="2184698" y="375042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22B5D2-B606-44EC-A348-8A7CEA5904D1}"/>
              </a:ext>
            </a:extLst>
          </p:cNvPr>
          <p:cNvSpPr txBox="1"/>
          <p:nvPr/>
        </p:nvSpPr>
        <p:spPr>
          <a:xfrm>
            <a:off x="1769049" y="332975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6E2A15-94B8-4A35-8863-460B1792360B}"/>
              </a:ext>
            </a:extLst>
          </p:cNvPr>
          <p:cNvSpPr txBox="1"/>
          <p:nvPr/>
        </p:nvSpPr>
        <p:spPr>
          <a:xfrm>
            <a:off x="1367829" y="292013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B29ECD-14A1-4D6F-BC18-3180FB8313A6}"/>
              </a:ext>
            </a:extLst>
          </p:cNvPr>
          <p:cNvSpPr txBox="1"/>
          <p:nvPr/>
        </p:nvSpPr>
        <p:spPr>
          <a:xfrm>
            <a:off x="1027298" y="25905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CAD31-E42C-4540-A4D4-A7EB6604EB31}"/>
              </a:ext>
            </a:extLst>
          </p:cNvPr>
          <p:cNvSpPr txBox="1"/>
          <p:nvPr/>
        </p:nvSpPr>
        <p:spPr>
          <a:xfrm>
            <a:off x="735301" y="230032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716</a:t>
            </a:r>
          </a:p>
        </p:txBody>
      </p:sp>
    </p:spTree>
    <p:extLst>
      <p:ext uri="{BB962C8B-B14F-4D97-AF65-F5344CB8AC3E}">
        <p14:creationId xmlns:p14="http://schemas.microsoft.com/office/powerpoint/2010/main" val="7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1" grpId="0" animBg="1"/>
      <p:bldP spid="2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Index by Inspection from a precession 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11262" cy="4525963"/>
          </a:xfrm>
        </p:spPr>
        <p:txBody>
          <a:bodyPr/>
          <a:lstStyle/>
          <a:p>
            <a:r>
              <a:rPr lang="en-US" dirty="0"/>
              <a:t>Recall that spots are arrayed on a reciprocal lattice.</a:t>
            </a:r>
          </a:p>
          <a:p>
            <a:r>
              <a:rPr lang="en-US" dirty="0"/>
              <a:t>Count how many steps the given reflection is displaced from the origin.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h=Number of steps of a*.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k=Number of steps of b*.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l=Number of steps of c*.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74" descr="prec_cytb562">
            <a:extLst>
              <a:ext uri="{FF2B5EF4-FFF2-40B4-BE49-F238E27FC236}">
                <a16:creationId xmlns:a16="http://schemas.microsoft.com/office/drawing/2014/main" id="{8E68B0B6-E695-486E-BA88-62348441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04" y="1752265"/>
            <a:ext cx="2141842" cy="21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644C61-B349-4104-9DD9-AD2B159F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27" y="4134949"/>
            <a:ext cx="2433894" cy="214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0F0E2-2288-4298-A272-7CA0FA5FF802}"/>
              </a:ext>
            </a:extLst>
          </p:cNvPr>
          <p:cNvSpPr txBox="1"/>
          <p:nvPr/>
        </p:nvSpPr>
        <p:spPr>
          <a:xfrm>
            <a:off x="5896708" y="6278562"/>
            <a:ext cx="3247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/>
              <a:t>Buerger</a:t>
            </a:r>
            <a:r>
              <a:rPr lang="en-US" sz="1600" b="0" dirty="0"/>
              <a:t> Precession Camera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63053-C80C-4FFA-8971-F0AE6B9431F2}"/>
              </a:ext>
            </a:extLst>
          </p:cNvPr>
          <p:cNvSpPr txBox="1"/>
          <p:nvPr/>
        </p:nvSpPr>
        <p:spPr>
          <a:xfrm>
            <a:off x="5996227" y="3796395"/>
            <a:ext cx="3247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/>
              <a:t>Precession Photograph</a:t>
            </a:r>
          </a:p>
        </p:txBody>
      </p:sp>
    </p:spTree>
    <p:extLst>
      <p:ext uri="{BB962C8B-B14F-4D97-AF65-F5344CB8AC3E}">
        <p14:creationId xmlns:p14="http://schemas.microsoft.com/office/powerpoint/2010/main" val="131580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Index the reflection circled in </a:t>
            </a:r>
            <a:r>
              <a:rPr lang="en-US" sz="4000" dirty="0">
                <a:solidFill>
                  <a:srgbClr val="00FFFF"/>
                </a:solidFill>
              </a:rPr>
              <a:t>cyan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293" name="Text Box 473"/>
          <p:cNvSpPr txBox="1">
            <a:spLocks noChangeArrowheads="1"/>
          </p:cNvSpPr>
          <p:nvPr/>
        </p:nvSpPr>
        <p:spPr bwMode="auto">
          <a:xfrm>
            <a:off x="100610" y="811040"/>
            <a:ext cx="18783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What pieces of information are required to index this reflection?</a:t>
            </a:r>
          </a:p>
        </p:txBody>
      </p:sp>
      <p:sp>
        <p:nvSpPr>
          <p:cNvPr id="12333" name="Oval 682"/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" name="Text Box 473">
            <a:extLst>
              <a:ext uri="{FF2B5EF4-FFF2-40B4-BE49-F238E27FC236}">
                <a16:creationId xmlns:a16="http://schemas.microsoft.com/office/drawing/2014/main" id="{9E45D741-6C59-4D5B-9EA7-6F42692DE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904" y="5530969"/>
            <a:ext cx="2736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1) Define lattice points</a:t>
            </a:r>
          </a:p>
          <a:p>
            <a:pPr eaLnBrk="1" hangingPunct="1"/>
            <a:r>
              <a:rPr lang="en-US" b="0" dirty="0"/>
              <a:t>2) Define </a:t>
            </a:r>
            <a:r>
              <a:rPr lang="en-US" b="0"/>
              <a:t>a*,b*, </a:t>
            </a:r>
            <a:r>
              <a:rPr lang="en-US" b="0" dirty="0"/>
              <a:t>c*  direction &amp; length</a:t>
            </a:r>
          </a:p>
          <a:p>
            <a:pPr eaLnBrk="1" hangingPunct="1"/>
            <a:r>
              <a:rPr lang="en-US" b="0" dirty="0"/>
              <a:t>3) Locate origin.</a:t>
            </a:r>
          </a:p>
        </p:txBody>
      </p:sp>
    </p:spTree>
    <p:extLst>
      <p:ext uri="{BB962C8B-B14F-4D97-AF65-F5344CB8AC3E}">
        <p14:creationId xmlns:p14="http://schemas.microsoft.com/office/powerpoint/2010/main" val="150142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Mark lattice points with red circles.</a:t>
            </a:r>
          </a:p>
        </p:txBody>
      </p:sp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Oval 2134">
            <a:extLst>
              <a:ext uri="{FF2B5EF4-FFF2-40B4-BE49-F238E27FC236}">
                <a16:creationId xmlns:a16="http://schemas.microsoft.com/office/drawing/2014/main" id="{FD485445-A7BB-4FC9-BE31-3DBED07A953A}"/>
              </a:ext>
            </a:extLst>
          </p:cNvPr>
          <p:cNvSpPr>
            <a:spLocks noChangeAspect="1"/>
          </p:cNvSpPr>
          <p:nvPr/>
        </p:nvSpPr>
        <p:spPr>
          <a:xfrm>
            <a:off x="717410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Oval 2209">
            <a:extLst>
              <a:ext uri="{FF2B5EF4-FFF2-40B4-BE49-F238E27FC236}">
                <a16:creationId xmlns:a16="http://schemas.microsoft.com/office/drawing/2014/main" id="{15838BBC-8BF9-45A6-9309-6C9BDBD826D4}"/>
              </a:ext>
            </a:extLst>
          </p:cNvPr>
          <p:cNvSpPr>
            <a:spLocks noChangeAspect="1"/>
          </p:cNvSpPr>
          <p:nvPr/>
        </p:nvSpPr>
        <p:spPr>
          <a:xfrm>
            <a:off x="741845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Oval 2215">
            <a:extLst>
              <a:ext uri="{FF2B5EF4-FFF2-40B4-BE49-F238E27FC236}">
                <a16:creationId xmlns:a16="http://schemas.microsoft.com/office/drawing/2014/main" id="{14865756-5E2E-48AA-9615-690672665613}"/>
              </a:ext>
            </a:extLst>
          </p:cNvPr>
          <p:cNvSpPr>
            <a:spLocks noChangeAspect="1"/>
          </p:cNvSpPr>
          <p:nvPr/>
        </p:nvSpPr>
        <p:spPr>
          <a:xfrm>
            <a:off x="717410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Oval 2243">
            <a:extLst>
              <a:ext uri="{FF2B5EF4-FFF2-40B4-BE49-F238E27FC236}">
                <a16:creationId xmlns:a16="http://schemas.microsoft.com/office/drawing/2014/main" id="{A57FB6A6-AC03-45C9-94C5-2798B15EBBB6}"/>
              </a:ext>
            </a:extLst>
          </p:cNvPr>
          <p:cNvSpPr>
            <a:spLocks noChangeAspect="1"/>
          </p:cNvSpPr>
          <p:nvPr/>
        </p:nvSpPr>
        <p:spPr>
          <a:xfrm>
            <a:off x="74184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Oval 2244">
            <a:extLst>
              <a:ext uri="{FF2B5EF4-FFF2-40B4-BE49-F238E27FC236}">
                <a16:creationId xmlns:a16="http://schemas.microsoft.com/office/drawing/2014/main" id="{BDE98040-2728-4A6B-896D-2B0358D8527B}"/>
              </a:ext>
            </a:extLst>
          </p:cNvPr>
          <p:cNvSpPr>
            <a:spLocks noChangeAspect="1"/>
          </p:cNvSpPr>
          <p:nvPr/>
        </p:nvSpPr>
        <p:spPr>
          <a:xfrm>
            <a:off x="76627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Oval 2249">
            <a:extLst>
              <a:ext uri="{FF2B5EF4-FFF2-40B4-BE49-F238E27FC236}">
                <a16:creationId xmlns:a16="http://schemas.microsoft.com/office/drawing/2014/main" id="{47939EDD-F86F-4ABA-8F6D-DBADC8AD4BCA}"/>
              </a:ext>
            </a:extLst>
          </p:cNvPr>
          <p:cNvSpPr>
            <a:spLocks noChangeAspect="1"/>
          </p:cNvSpPr>
          <p:nvPr/>
        </p:nvSpPr>
        <p:spPr>
          <a:xfrm>
            <a:off x="717410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" name="Text Box 473">
            <a:extLst>
              <a:ext uri="{FF2B5EF4-FFF2-40B4-BE49-F238E27FC236}">
                <a16:creationId xmlns:a16="http://schemas.microsoft.com/office/drawing/2014/main" id="{DE876633-9710-4EA9-A27D-CC197648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22040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Note the spacing between reflections is periodic. </a:t>
            </a:r>
          </a:p>
        </p:txBody>
      </p:sp>
      <p:sp>
        <p:nvSpPr>
          <p:cNvPr id="533" name="Text Box 473">
            <a:extLst>
              <a:ext uri="{FF2B5EF4-FFF2-40B4-BE49-F238E27FC236}">
                <a16:creationId xmlns:a16="http://schemas.microsoft.com/office/drawing/2014/main" id="{36899F31-0FEA-4D13-A6E4-CFDE2A2A4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332" y="604127"/>
            <a:ext cx="226982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b="0" dirty="0"/>
              <a:t>Draw evenly spaced lines through the spots to define the spacings a* &amp; b*</a:t>
            </a:r>
          </a:p>
        </p:txBody>
      </p:sp>
    </p:spTree>
    <p:extLst>
      <p:ext uri="{BB962C8B-B14F-4D97-AF65-F5344CB8AC3E}">
        <p14:creationId xmlns:p14="http://schemas.microsoft.com/office/powerpoint/2010/main" val="216545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50196"/>
            </a:srgbClr>
          </a:solidFill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/>
              <a:t>Draw evenly spaced lines thru spots</a:t>
            </a:r>
          </a:p>
        </p:txBody>
      </p:sp>
      <p:sp>
        <p:nvSpPr>
          <p:cNvPr id="559" name="Text Box 473">
            <a:extLst>
              <a:ext uri="{FF2B5EF4-FFF2-40B4-BE49-F238E27FC236}">
                <a16:creationId xmlns:a16="http://schemas.microsoft.com/office/drawing/2014/main" id="{D8E59B7D-2A3A-4C00-BF3B-850541B4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199964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 wider reciprocal spacing gives smaller (better) real cell spacing.</a:t>
            </a:r>
          </a:p>
        </p:txBody>
      </p:sp>
      <p:sp>
        <p:nvSpPr>
          <p:cNvPr id="560" name="Text Box 473">
            <a:extLst>
              <a:ext uri="{FF2B5EF4-FFF2-40B4-BE49-F238E27FC236}">
                <a16:creationId xmlns:a16="http://schemas.microsoft.com/office/drawing/2014/main" id="{5B307246-2DD0-4F48-8672-CC4AA6FD3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639" y="659987"/>
            <a:ext cx="2158437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Draw another set of evenly spaced lines at 90° or 120°, if possible.</a:t>
            </a:r>
          </a:p>
        </p:txBody>
      </p:sp>
      <p:sp>
        <p:nvSpPr>
          <p:cNvPr id="561" name="Arrow: Left-Right 560">
            <a:extLst>
              <a:ext uri="{FF2B5EF4-FFF2-40B4-BE49-F238E27FC236}">
                <a16:creationId xmlns:a16="http://schemas.microsoft.com/office/drawing/2014/main" id="{C71B85F5-C728-4D8C-AC7C-BE3525B434BF}"/>
              </a:ext>
            </a:extLst>
          </p:cNvPr>
          <p:cNvSpPr/>
          <p:nvPr/>
        </p:nvSpPr>
        <p:spPr>
          <a:xfrm>
            <a:off x="5032140" y="2355527"/>
            <a:ext cx="288757" cy="182387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BAFB028-804B-4D2E-A414-98BFF539824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962297E4-6430-4C75-B403-1301800690F3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7B097DE5-1368-439A-B9C0-A5513141B530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64B76295-E556-4B8D-A88D-6F798DD92A2C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76C38FA-91A4-442B-93C0-413F59A11B50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1A7D3A12-5C03-4A66-8328-CF9E6190FEB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604E2E1E-74F3-4833-A393-36BFC6F456E8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041EA808-F176-42F0-B65A-AA9A4EBF952D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EB16C71B-32BB-4E31-8C55-ED03B0A76411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BDEA5C47-EA3D-46CA-B39E-B8A341A39BE6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8E21BC5A-706E-4BAA-B86D-27317810F749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F7B4303D-ADD8-4D6F-9F5F-BA5FDDB5A19A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8C42B224-797A-413D-BE82-54E47C82E82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187AFA37-C699-4ACB-B407-AB5EDB81C664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D870A39-44C8-4FB3-BC15-3E7AD9F2B7A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AA05471D-9715-4B00-A0AA-A32FC9A49549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94A89463-C33E-491A-A090-DAA14DD7DD4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D902BB4F-754D-46D4-B8A1-C110C5C7D35E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6DEA70-6198-4715-8DAA-ECE6EC1835B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7DE1A658-282C-4938-ABAF-0CFA2B05A5DF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649F4214-38ED-4CA6-8B2C-5CCA0D37904F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20328CF-99DD-4BCA-9C9A-50418E295E8C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37676F42-E7C7-4B64-8CBB-980E1C577993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43EBAA4F-9349-4B27-A8DF-04C16013043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74B8BB38-9A54-4161-A48C-BA1DD93CAA6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22BFD7AB-802E-442C-AF86-5C007DD9257A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CFC48C29-AC43-441C-8541-5F0F61506923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53228CD8-359F-4B39-B13C-60F668B9C871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2E24BFD2-C0E9-4C3C-9661-6F7F2785E8D1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9A8E96C1-F9C3-4961-BA0D-35F77AE637C9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40755A36-47D4-4312-A588-B731F6A2458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C6DB9802-028F-4E46-877D-12BA0E576B7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/>
              <a:t>90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˚ </a:t>
            </a:r>
            <a:r>
              <a:rPr lang="en-US" sz="2800" dirty="0">
                <a:latin typeface="+mn-lt"/>
                <a:ea typeface="Cambria Math" panose="02040503050406030204" pitchFamily="18" charset="0"/>
              </a:rPr>
              <a:t>is most simplifying choice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305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BAFB028-804B-4D2E-A414-98BFF539824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962297E4-6430-4C75-B403-1301800690F3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7B097DE5-1368-439A-B9C0-A5513141B530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64B76295-E556-4B8D-A88D-6F798DD92A2C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76C38FA-91A4-442B-93C0-413F59A11B50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1A7D3A12-5C03-4A66-8328-CF9E6190FEB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604E2E1E-74F3-4833-A393-36BFC6F456E8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041EA808-F176-42F0-B65A-AA9A4EBF952D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EB16C71B-32BB-4E31-8C55-ED03B0A76411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BDEA5C47-EA3D-46CA-B39E-B8A341A39BE6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8E21BC5A-706E-4BAA-B86D-27317810F749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F7B4303D-ADD8-4D6F-9F5F-BA5FDDB5A19A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8C42B224-797A-413D-BE82-54E47C82E82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187AFA37-C699-4ACB-B407-AB5EDB81C664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D870A39-44C8-4FB3-BC15-3E7AD9F2B7A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AA05471D-9715-4B00-A0AA-A32FC9A49549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94A89463-C33E-491A-A090-DAA14DD7DD4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D902BB4F-754D-46D4-B8A1-C110C5C7D35E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6DEA70-6198-4715-8DAA-ECE6EC1835B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7DE1A658-282C-4938-ABAF-0CFA2B05A5DF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649F4214-38ED-4CA6-8B2C-5CCA0D37904F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20328CF-99DD-4BCA-9C9A-50418E295E8C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37676F42-E7C7-4B64-8CBB-980E1C577993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43EBAA4F-9349-4B27-A8DF-04C16013043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74B8BB38-9A54-4161-A48C-BA1DD93CAA6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22BFD7AB-802E-442C-AF86-5C007DD9257A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CFC48C29-AC43-441C-8541-5F0F61506923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53228CD8-359F-4B39-B13C-60F668B9C871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2E24BFD2-C0E9-4C3C-9661-6F7F2785E8D1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9A8E96C1-F9C3-4961-BA0D-35F77AE637C9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40755A36-47D4-4312-A588-B731F6A2458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C6DB9802-028F-4E46-877D-12BA0E576B7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000" dirty="0"/>
              <a:t>Weak reflections not detected previously can be predicted at lattice points.</a:t>
            </a:r>
            <a:br>
              <a:rPr lang="en-US" sz="2000" dirty="0"/>
            </a:br>
            <a:r>
              <a:rPr lang="en-US" sz="2000" dirty="0"/>
              <a:t>Note: we didn’t need to identify the position of every spot to get the lattice.</a:t>
            </a:r>
          </a:p>
        </p:txBody>
      </p:sp>
      <p:sp>
        <p:nvSpPr>
          <p:cNvPr id="1640" name="Oval 1639">
            <a:extLst>
              <a:ext uri="{FF2B5EF4-FFF2-40B4-BE49-F238E27FC236}">
                <a16:creationId xmlns:a16="http://schemas.microsoft.com/office/drawing/2014/main" id="{C82C6080-F9DE-429A-91F6-5DEB8A200F27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" name="Oval 1640">
            <a:extLst>
              <a:ext uri="{FF2B5EF4-FFF2-40B4-BE49-F238E27FC236}">
                <a16:creationId xmlns:a16="http://schemas.microsoft.com/office/drawing/2014/main" id="{87BBF2E6-1419-46EE-97CA-373E816FF395}"/>
              </a:ext>
            </a:extLst>
          </p:cNvPr>
          <p:cNvSpPr>
            <a:spLocks noChangeAspect="1"/>
          </p:cNvSpPr>
          <p:nvPr/>
        </p:nvSpPr>
        <p:spPr>
          <a:xfrm>
            <a:off x="17984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2" name="Oval 1641">
            <a:extLst>
              <a:ext uri="{FF2B5EF4-FFF2-40B4-BE49-F238E27FC236}">
                <a16:creationId xmlns:a16="http://schemas.microsoft.com/office/drawing/2014/main" id="{EDAEBA2E-EB6A-402C-BC65-B372979D57D1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3" name="Oval 1642">
            <a:extLst>
              <a:ext uri="{FF2B5EF4-FFF2-40B4-BE49-F238E27FC236}">
                <a16:creationId xmlns:a16="http://schemas.microsoft.com/office/drawing/2014/main" id="{D6664933-79CA-4864-9368-C7532D5F7301}"/>
              </a:ext>
            </a:extLst>
          </p:cNvPr>
          <p:cNvSpPr>
            <a:spLocks noChangeAspect="1"/>
          </p:cNvSpPr>
          <p:nvPr/>
        </p:nvSpPr>
        <p:spPr>
          <a:xfrm>
            <a:off x="228714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4" name="Oval 1643">
            <a:extLst>
              <a:ext uri="{FF2B5EF4-FFF2-40B4-BE49-F238E27FC236}">
                <a16:creationId xmlns:a16="http://schemas.microsoft.com/office/drawing/2014/main" id="{E02D461F-0BEE-4970-BBAA-6C2880CC84F0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5" name="Oval 1644">
            <a:extLst>
              <a:ext uri="{FF2B5EF4-FFF2-40B4-BE49-F238E27FC236}">
                <a16:creationId xmlns:a16="http://schemas.microsoft.com/office/drawing/2014/main" id="{7582E7CD-282D-4EE8-BF4D-BC35DA15D747}"/>
              </a:ext>
            </a:extLst>
          </p:cNvPr>
          <p:cNvSpPr>
            <a:spLocks noChangeAspect="1"/>
          </p:cNvSpPr>
          <p:nvPr/>
        </p:nvSpPr>
        <p:spPr>
          <a:xfrm>
            <a:off x="8210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6" name="Oval 1645">
            <a:extLst>
              <a:ext uri="{FF2B5EF4-FFF2-40B4-BE49-F238E27FC236}">
                <a16:creationId xmlns:a16="http://schemas.microsoft.com/office/drawing/2014/main" id="{75B8548C-80D8-47C4-8EAD-ABAFBE2D307A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7" name="Oval 1646">
            <a:extLst>
              <a:ext uri="{FF2B5EF4-FFF2-40B4-BE49-F238E27FC236}">
                <a16:creationId xmlns:a16="http://schemas.microsoft.com/office/drawing/2014/main" id="{A4485FE0-7BF9-4572-BC7C-7BB2D92A31E7}"/>
              </a:ext>
            </a:extLst>
          </p:cNvPr>
          <p:cNvSpPr>
            <a:spLocks noChangeAspect="1"/>
          </p:cNvSpPr>
          <p:nvPr/>
        </p:nvSpPr>
        <p:spPr>
          <a:xfrm>
            <a:off x="13097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" name="Oval 1647">
            <a:extLst>
              <a:ext uri="{FF2B5EF4-FFF2-40B4-BE49-F238E27FC236}">
                <a16:creationId xmlns:a16="http://schemas.microsoft.com/office/drawing/2014/main" id="{E5FB0977-1359-461C-89EB-CF0B38826C85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9" name="Oval 1648">
            <a:extLst>
              <a:ext uri="{FF2B5EF4-FFF2-40B4-BE49-F238E27FC236}">
                <a16:creationId xmlns:a16="http://schemas.microsoft.com/office/drawing/2014/main" id="{C69EC981-D71B-473A-BF9E-7E20AE2BB2B5}"/>
              </a:ext>
            </a:extLst>
          </p:cNvPr>
          <p:cNvSpPr>
            <a:spLocks noChangeAspect="1"/>
          </p:cNvSpPr>
          <p:nvPr/>
        </p:nvSpPr>
        <p:spPr>
          <a:xfrm>
            <a:off x="375323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0" name="Oval 1649">
            <a:extLst>
              <a:ext uri="{FF2B5EF4-FFF2-40B4-BE49-F238E27FC236}">
                <a16:creationId xmlns:a16="http://schemas.microsoft.com/office/drawing/2014/main" id="{668BF8EA-BE65-4FA6-9082-F1C4C0FF1988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3" name="Oval 1652">
            <a:extLst>
              <a:ext uri="{FF2B5EF4-FFF2-40B4-BE49-F238E27FC236}">
                <a16:creationId xmlns:a16="http://schemas.microsoft.com/office/drawing/2014/main" id="{74A1F15A-59FA-44B8-A9D8-A9323414B789}"/>
              </a:ext>
            </a:extLst>
          </p:cNvPr>
          <p:cNvSpPr>
            <a:spLocks noChangeAspect="1"/>
          </p:cNvSpPr>
          <p:nvPr/>
        </p:nvSpPr>
        <p:spPr>
          <a:xfrm>
            <a:off x="277583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4" name="Oval 1653">
            <a:extLst>
              <a:ext uri="{FF2B5EF4-FFF2-40B4-BE49-F238E27FC236}">
                <a16:creationId xmlns:a16="http://schemas.microsoft.com/office/drawing/2014/main" id="{B2C6B434-56AD-4E44-9D77-777F5B056F9D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5" name="Oval 1654">
            <a:extLst>
              <a:ext uri="{FF2B5EF4-FFF2-40B4-BE49-F238E27FC236}">
                <a16:creationId xmlns:a16="http://schemas.microsoft.com/office/drawing/2014/main" id="{4B27DE60-E0A5-4CCF-B513-C7686B4D7915}"/>
              </a:ext>
            </a:extLst>
          </p:cNvPr>
          <p:cNvSpPr>
            <a:spLocks noChangeAspect="1"/>
          </p:cNvSpPr>
          <p:nvPr/>
        </p:nvSpPr>
        <p:spPr>
          <a:xfrm>
            <a:off x="326453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6" name="Oval 1655">
            <a:extLst>
              <a:ext uri="{FF2B5EF4-FFF2-40B4-BE49-F238E27FC236}">
                <a16:creationId xmlns:a16="http://schemas.microsoft.com/office/drawing/2014/main" id="{762CBA15-FE63-4669-A1C2-C6585627BB81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7" name="Oval 1656">
            <a:extLst>
              <a:ext uri="{FF2B5EF4-FFF2-40B4-BE49-F238E27FC236}">
                <a16:creationId xmlns:a16="http://schemas.microsoft.com/office/drawing/2014/main" id="{83DE1B93-4D8F-45ED-ABE0-62FE784E5C9D}"/>
              </a:ext>
            </a:extLst>
          </p:cNvPr>
          <p:cNvSpPr>
            <a:spLocks noChangeAspect="1"/>
          </p:cNvSpPr>
          <p:nvPr/>
        </p:nvSpPr>
        <p:spPr>
          <a:xfrm>
            <a:off x="570801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8" name="Oval 1657">
            <a:extLst>
              <a:ext uri="{FF2B5EF4-FFF2-40B4-BE49-F238E27FC236}">
                <a16:creationId xmlns:a16="http://schemas.microsoft.com/office/drawing/2014/main" id="{BDA2C718-E16A-4250-A10B-617E56F00057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9" name="Oval 1658">
            <a:extLst>
              <a:ext uri="{FF2B5EF4-FFF2-40B4-BE49-F238E27FC236}">
                <a16:creationId xmlns:a16="http://schemas.microsoft.com/office/drawing/2014/main" id="{B89F2EF1-A4D5-4603-998F-FB570037E514}"/>
              </a:ext>
            </a:extLst>
          </p:cNvPr>
          <p:cNvSpPr>
            <a:spLocks noChangeAspect="1"/>
          </p:cNvSpPr>
          <p:nvPr/>
        </p:nvSpPr>
        <p:spPr>
          <a:xfrm>
            <a:off x="619671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0" name="Oval 1659">
            <a:extLst>
              <a:ext uri="{FF2B5EF4-FFF2-40B4-BE49-F238E27FC236}">
                <a16:creationId xmlns:a16="http://schemas.microsoft.com/office/drawing/2014/main" id="{A1B019CE-002C-4878-8DBC-9B0DB8185D11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3" name="Oval 1662">
            <a:extLst>
              <a:ext uri="{FF2B5EF4-FFF2-40B4-BE49-F238E27FC236}">
                <a16:creationId xmlns:a16="http://schemas.microsoft.com/office/drawing/2014/main" id="{4B65EFDF-95F1-47CF-A60A-05D4921E17D0}"/>
              </a:ext>
            </a:extLst>
          </p:cNvPr>
          <p:cNvSpPr>
            <a:spLocks noChangeAspect="1"/>
          </p:cNvSpPr>
          <p:nvPr/>
        </p:nvSpPr>
        <p:spPr>
          <a:xfrm>
            <a:off x="521931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4" name="Oval 1663">
            <a:extLst>
              <a:ext uri="{FF2B5EF4-FFF2-40B4-BE49-F238E27FC236}">
                <a16:creationId xmlns:a16="http://schemas.microsoft.com/office/drawing/2014/main" id="{2509CE12-9E23-409B-A7E7-54E882F7D51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5" name="Oval 1664">
            <a:extLst>
              <a:ext uri="{FF2B5EF4-FFF2-40B4-BE49-F238E27FC236}">
                <a16:creationId xmlns:a16="http://schemas.microsoft.com/office/drawing/2014/main" id="{1EE5005F-D086-4CB8-ADFC-750E2EDA8386}"/>
              </a:ext>
            </a:extLst>
          </p:cNvPr>
          <p:cNvSpPr>
            <a:spLocks noChangeAspect="1"/>
          </p:cNvSpPr>
          <p:nvPr/>
        </p:nvSpPr>
        <p:spPr>
          <a:xfrm>
            <a:off x="76627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6" name="Oval 1665">
            <a:extLst>
              <a:ext uri="{FF2B5EF4-FFF2-40B4-BE49-F238E27FC236}">
                <a16:creationId xmlns:a16="http://schemas.microsoft.com/office/drawing/2014/main" id="{D88623B1-3B2F-4825-9BB7-B4220EF13ACE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7" name="Oval 1666">
            <a:extLst>
              <a:ext uri="{FF2B5EF4-FFF2-40B4-BE49-F238E27FC236}">
                <a16:creationId xmlns:a16="http://schemas.microsoft.com/office/drawing/2014/main" id="{16D3FDBE-0F77-45F3-8488-17977DD0A796}"/>
              </a:ext>
            </a:extLst>
          </p:cNvPr>
          <p:cNvSpPr>
            <a:spLocks noChangeAspect="1"/>
          </p:cNvSpPr>
          <p:nvPr/>
        </p:nvSpPr>
        <p:spPr>
          <a:xfrm>
            <a:off x="81514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8" name="Oval 1667">
            <a:extLst>
              <a:ext uri="{FF2B5EF4-FFF2-40B4-BE49-F238E27FC236}">
                <a16:creationId xmlns:a16="http://schemas.microsoft.com/office/drawing/2014/main" id="{64954727-FA06-41ED-AC7F-BE61B210488A}"/>
              </a:ext>
            </a:extLst>
          </p:cNvPr>
          <p:cNvSpPr>
            <a:spLocks noChangeAspect="1"/>
          </p:cNvSpPr>
          <p:nvPr/>
        </p:nvSpPr>
        <p:spPr>
          <a:xfrm>
            <a:off x="668540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9" name="Oval 1668">
            <a:extLst>
              <a:ext uri="{FF2B5EF4-FFF2-40B4-BE49-F238E27FC236}">
                <a16:creationId xmlns:a16="http://schemas.microsoft.com/office/drawing/2014/main" id="{AF22EC00-5EF4-4FAB-9849-D6EBF964CAB2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0" name="Oval 1669">
            <a:extLst>
              <a:ext uri="{FF2B5EF4-FFF2-40B4-BE49-F238E27FC236}">
                <a16:creationId xmlns:a16="http://schemas.microsoft.com/office/drawing/2014/main" id="{89FCA705-210A-4850-9681-964706C8130C}"/>
              </a:ext>
            </a:extLst>
          </p:cNvPr>
          <p:cNvSpPr>
            <a:spLocks noChangeAspect="1"/>
          </p:cNvSpPr>
          <p:nvPr/>
        </p:nvSpPr>
        <p:spPr>
          <a:xfrm>
            <a:off x="71741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1" name="Oval 1670">
            <a:extLst>
              <a:ext uri="{FF2B5EF4-FFF2-40B4-BE49-F238E27FC236}">
                <a16:creationId xmlns:a16="http://schemas.microsoft.com/office/drawing/2014/main" id="{1EDA9EC4-841E-49D4-A1B6-4CE80E0942B0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2" name="Oval 1671">
            <a:extLst>
              <a:ext uri="{FF2B5EF4-FFF2-40B4-BE49-F238E27FC236}">
                <a16:creationId xmlns:a16="http://schemas.microsoft.com/office/drawing/2014/main" id="{968EF2E6-9D1F-43B9-B83A-90F7A71CC7F1}"/>
              </a:ext>
            </a:extLst>
          </p:cNvPr>
          <p:cNvSpPr>
            <a:spLocks noChangeAspect="1"/>
          </p:cNvSpPr>
          <p:nvPr/>
        </p:nvSpPr>
        <p:spPr>
          <a:xfrm>
            <a:off x="179844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3" name="Oval 1672">
            <a:extLst>
              <a:ext uri="{FF2B5EF4-FFF2-40B4-BE49-F238E27FC236}">
                <a16:creationId xmlns:a16="http://schemas.microsoft.com/office/drawing/2014/main" id="{F4E94D1E-2065-4AA3-9CB1-B73988BBDC41}"/>
              </a:ext>
            </a:extLst>
          </p:cNvPr>
          <p:cNvSpPr>
            <a:spLocks noChangeAspect="1"/>
          </p:cNvSpPr>
          <p:nvPr/>
        </p:nvSpPr>
        <p:spPr>
          <a:xfrm>
            <a:off x="20427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4" name="Oval 1673">
            <a:extLst>
              <a:ext uri="{FF2B5EF4-FFF2-40B4-BE49-F238E27FC236}">
                <a16:creationId xmlns:a16="http://schemas.microsoft.com/office/drawing/2014/main" id="{9E66494B-9872-4E61-B31A-68753C817C40}"/>
              </a:ext>
            </a:extLst>
          </p:cNvPr>
          <p:cNvSpPr>
            <a:spLocks noChangeAspect="1"/>
          </p:cNvSpPr>
          <p:nvPr/>
        </p:nvSpPr>
        <p:spPr>
          <a:xfrm>
            <a:off x="228714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5" name="Oval 1674">
            <a:extLst>
              <a:ext uri="{FF2B5EF4-FFF2-40B4-BE49-F238E27FC236}">
                <a16:creationId xmlns:a16="http://schemas.microsoft.com/office/drawing/2014/main" id="{4C158693-110F-414B-B04C-CB7FE91DE6F7}"/>
              </a:ext>
            </a:extLst>
          </p:cNvPr>
          <p:cNvSpPr>
            <a:spLocks noChangeAspect="1"/>
          </p:cNvSpPr>
          <p:nvPr/>
        </p:nvSpPr>
        <p:spPr>
          <a:xfrm>
            <a:off x="253149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6" name="Oval 1675">
            <a:extLst>
              <a:ext uri="{FF2B5EF4-FFF2-40B4-BE49-F238E27FC236}">
                <a16:creationId xmlns:a16="http://schemas.microsoft.com/office/drawing/2014/main" id="{85F2574C-5C23-4FB5-8FF6-5961A4DFD74A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7" name="Oval 1676">
            <a:extLst>
              <a:ext uri="{FF2B5EF4-FFF2-40B4-BE49-F238E27FC236}">
                <a16:creationId xmlns:a16="http://schemas.microsoft.com/office/drawing/2014/main" id="{C79FC631-E88E-4644-9DBC-2A66A33603CE}"/>
              </a:ext>
            </a:extLst>
          </p:cNvPr>
          <p:cNvSpPr>
            <a:spLocks noChangeAspect="1"/>
          </p:cNvSpPr>
          <p:nvPr/>
        </p:nvSpPr>
        <p:spPr>
          <a:xfrm>
            <a:off x="106540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8" name="Oval 1677">
            <a:extLst>
              <a:ext uri="{FF2B5EF4-FFF2-40B4-BE49-F238E27FC236}">
                <a16:creationId xmlns:a16="http://schemas.microsoft.com/office/drawing/2014/main" id="{9B2A0126-E0EB-484F-9E3F-E4911B9A7791}"/>
              </a:ext>
            </a:extLst>
          </p:cNvPr>
          <p:cNvSpPr>
            <a:spLocks noChangeAspect="1"/>
          </p:cNvSpPr>
          <p:nvPr/>
        </p:nvSpPr>
        <p:spPr>
          <a:xfrm>
            <a:off x="13097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9" name="Oval 1678">
            <a:extLst>
              <a:ext uri="{FF2B5EF4-FFF2-40B4-BE49-F238E27FC236}">
                <a16:creationId xmlns:a16="http://schemas.microsoft.com/office/drawing/2014/main" id="{9F29BCEF-4EB4-4893-B8DC-9D9512FB71E3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0" name="Oval 1679">
            <a:extLst>
              <a:ext uri="{FF2B5EF4-FFF2-40B4-BE49-F238E27FC236}">
                <a16:creationId xmlns:a16="http://schemas.microsoft.com/office/drawing/2014/main" id="{C80A02F9-FDCB-4499-9008-83C8CF9131B0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1" name="Oval 1680">
            <a:extLst>
              <a:ext uri="{FF2B5EF4-FFF2-40B4-BE49-F238E27FC236}">
                <a16:creationId xmlns:a16="http://schemas.microsoft.com/office/drawing/2014/main" id="{51E2CCFC-7855-438E-A672-FFA5844908FC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4" name="Oval 1683">
            <a:extLst>
              <a:ext uri="{FF2B5EF4-FFF2-40B4-BE49-F238E27FC236}">
                <a16:creationId xmlns:a16="http://schemas.microsoft.com/office/drawing/2014/main" id="{C1F71B23-5B9B-42E3-B721-804533B86F1C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5" name="Oval 1684">
            <a:extLst>
              <a:ext uri="{FF2B5EF4-FFF2-40B4-BE49-F238E27FC236}">
                <a16:creationId xmlns:a16="http://schemas.microsoft.com/office/drawing/2014/main" id="{2BB2AFF9-2CC6-41CA-8DDE-2C8EC19AE7F1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6" name="Oval 1685">
            <a:extLst>
              <a:ext uri="{FF2B5EF4-FFF2-40B4-BE49-F238E27FC236}">
                <a16:creationId xmlns:a16="http://schemas.microsoft.com/office/drawing/2014/main" id="{1C519E46-94F9-483C-AECB-CE8FACB95F17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7" name="Oval 1686">
            <a:extLst>
              <a:ext uri="{FF2B5EF4-FFF2-40B4-BE49-F238E27FC236}">
                <a16:creationId xmlns:a16="http://schemas.microsoft.com/office/drawing/2014/main" id="{1AE50A8C-C609-452A-8EFA-5E36021BB5DB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8" name="Oval 1687">
            <a:extLst>
              <a:ext uri="{FF2B5EF4-FFF2-40B4-BE49-F238E27FC236}">
                <a16:creationId xmlns:a16="http://schemas.microsoft.com/office/drawing/2014/main" id="{3B517357-6013-4ED3-B675-3D88BBA57E5E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9" name="Oval 1688">
            <a:extLst>
              <a:ext uri="{FF2B5EF4-FFF2-40B4-BE49-F238E27FC236}">
                <a16:creationId xmlns:a16="http://schemas.microsoft.com/office/drawing/2014/main" id="{0B796927-9430-4292-A334-7B57C7628143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0" name="Oval 1689">
            <a:extLst>
              <a:ext uri="{FF2B5EF4-FFF2-40B4-BE49-F238E27FC236}">
                <a16:creationId xmlns:a16="http://schemas.microsoft.com/office/drawing/2014/main" id="{A78F5CF3-69B5-43F3-8003-4247BFE5E93C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1" name="Oval 1690">
            <a:extLst>
              <a:ext uri="{FF2B5EF4-FFF2-40B4-BE49-F238E27FC236}">
                <a16:creationId xmlns:a16="http://schemas.microsoft.com/office/drawing/2014/main" id="{1FD5E8C7-4FA6-4BD2-8263-45EC2B5B0B2F}"/>
              </a:ext>
            </a:extLst>
          </p:cNvPr>
          <p:cNvSpPr>
            <a:spLocks noChangeAspect="1"/>
          </p:cNvSpPr>
          <p:nvPr/>
        </p:nvSpPr>
        <p:spPr>
          <a:xfrm>
            <a:off x="644105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4" name="Oval 1693">
            <a:extLst>
              <a:ext uri="{FF2B5EF4-FFF2-40B4-BE49-F238E27FC236}">
                <a16:creationId xmlns:a16="http://schemas.microsoft.com/office/drawing/2014/main" id="{527F0908-0AEB-493A-AE01-18EE01099E75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0111BF61-4E67-4B6F-84BF-FDE0EBA17942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6" name="Oval 1695">
            <a:extLst>
              <a:ext uri="{FF2B5EF4-FFF2-40B4-BE49-F238E27FC236}">
                <a16:creationId xmlns:a16="http://schemas.microsoft.com/office/drawing/2014/main" id="{B951CC24-8EB6-4820-92F0-6B03E14EE681}"/>
              </a:ext>
            </a:extLst>
          </p:cNvPr>
          <p:cNvSpPr>
            <a:spLocks noChangeAspect="1"/>
          </p:cNvSpPr>
          <p:nvPr/>
        </p:nvSpPr>
        <p:spPr>
          <a:xfrm>
            <a:off x="76627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7" name="Oval 1696">
            <a:extLst>
              <a:ext uri="{FF2B5EF4-FFF2-40B4-BE49-F238E27FC236}">
                <a16:creationId xmlns:a16="http://schemas.microsoft.com/office/drawing/2014/main" id="{CF275F5E-A8DA-495A-B26E-92B1BBAEB6A7}"/>
              </a:ext>
            </a:extLst>
          </p:cNvPr>
          <p:cNvSpPr>
            <a:spLocks noChangeAspect="1"/>
          </p:cNvSpPr>
          <p:nvPr/>
        </p:nvSpPr>
        <p:spPr>
          <a:xfrm>
            <a:off x="790714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8" name="Oval 1697">
            <a:extLst>
              <a:ext uri="{FF2B5EF4-FFF2-40B4-BE49-F238E27FC236}">
                <a16:creationId xmlns:a16="http://schemas.microsoft.com/office/drawing/2014/main" id="{59A53407-A690-4FC0-B3B1-5F0E91F7C6FF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9" name="Oval 1698">
            <a:extLst>
              <a:ext uri="{FF2B5EF4-FFF2-40B4-BE49-F238E27FC236}">
                <a16:creationId xmlns:a16="http://schemas.microsoft.com/office/drawing/2014/main" id="{93C42CF2-4FCB-460C-8EA5-62856187BB77}"/>
              </a:ext>
            </a:extLst>
          </p:cNvPr>
          <p:cNvSpPr>
            <a:spLocks noChangeAspect="1"/>
          </p:cNvSpPr>
          <p:nvPr/>
        </p:nvSpPr>
        <p:spPr>
          <a:xfrm>
            <a:off x="668540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0" name="Oval 1699">
            <a:extLst>
              <a:ext uri="{FF2B5EF4-FFF2-40B4-BE49-F238E27FC236}">
                <a16:creationId xmlns:a16="http://schemas.microsoft.com/office/drawing/2014/main" id="{31AE51FF-00E5-4613-95CB-9F0780381516}"/>
              </a:ext>
            </a:extLst>
          </p:cNvPr>
          <p:cNvSpPr>
            <a:spLocks noChangeAspect="1"/>
          </p:cNvSpPr>
          <p:nvPr/>
        </p:nvSpPr>
        <p:spPr>
          <a:xfrm>
            <a:off x="69297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1" name="Oval 1700">
            <a:extLst>
              <a:ext uri="{FF2B5EF4-FFF2-40B4-BE49-F238E27FC236}">
                <a16:creationId xmlns:a16="http://schemas.microsoft.com/office/drawing/2014/main" id="{61CC7465-6CB2-44CA-8EDD-70B17290997F}"/>
              </a:ext>
            </a:extLst>
          </p:cNvPr>
          <p:cNvSpPr>
            <a:spLocks noChangeAspect="1"/>
          </p:cNvSpPr>
          <p:nvPr/>
        </p:nvSpPr>
        <p:spPr>
          <a:xfrm>
            <a:off x="717410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2" name="Oval 1701">
            <a:extLst>
              <a:ext uri="{FF2B5EF4-FFF2-40B4-BE49-F238E27FC236}">
                <a16:creationId xmlns:a16="http://schemas.microsoft.com/office/drawing/2014/main" id="{EE435EA2-EDDB-42ED-9034-594FCB058DC9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3" name="Oval 1702">
            <a:extLst>
              <a:ext uri="{FF2B5EF4-FFF2-40B4-BE49-F238E27FC236}">
                <a16:creationId xmlns:a16="http://schemas.microsoft.com/office/drawing/2014/main" id="{3E4A2EE8-2C29-44BF-B45A-692A36A591EC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4" name="Oval 1703">
            <a:extLst>
              <a:ext uri="{FF2B5EF4-FFF2-40B4-BE49-F238E27FC236}">
                <a16:creationId xmlns:a16="http://schemas.microsoft.com/office/drawing/2014/main" id="{098E6D2F-60D7-49EC-BBDA-1F0AB0EC8EBC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5" name="Oval 1704">
            <a:extLst>
              <a:ext uri="{FF2B5EF4-FFF2-40B4-BE49-F238E27FC236}">
                <a16:creationId xmlns:a16="http://schemas.microsoft.com/office/drawing/2014/main" id="{04889DD9-9BD1-48B1-87C7-3589E844C902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6" name="Oval 1705">
            <a:extLst>
              <a:ext uri="{FF2B5EF4-FFF2-40B4-BE49-F238E27FC236}">
                <a16:creationId xmlns:a16="http://schemas.microsoft.com/office/drawing/2014/main" id="{C67772BC-A81C-41DD-92FC-E38AE89925AC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7" name="Oval 1706">
            <a:extLst>
              <a:ext uri="{FF2B5EF4-FFF2-40B4-BE49-F238E27FC236}">
                <a16:creationId xmlns:a16="http://schemas.microsoft.com/office/drawing/2014/main" id="{FF7D7E0A-5F93-4E69-8C43-D814B91D3191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8" name="Oval 1707">
            <a:extLst>
              <a:ext uri="{FF2B5EF4-FFF2-40B4-BE49-F238E27FC236}">
                <a16:creationId xmlns:a16="http://schemas.microsoft.com/office/drawing/2014/main" id="{8F1F4668-C21F-4DAA-B5C4-20C0B8F44A19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9" name="Oval 1708">
            <a:extLst>
              <a:ext uri="{FF2B5EF4-FFF2-40B4-BE49-F238E27FC236}">
                <a16:creationId xmlns:a16="http://schemas.microsoft.com/office/drawing/2014/main" id="{4E7E59A1-A127-4183-835B-2172DA909E2F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" name="Oval 1709">
            <a:extLst>
              <a:ext uri="{FF2B5EF4-FFF2-40B4-BE49-F238E27FC236}">
                <a16:creationId xmlns:a16="http://schemas.microsoft.com/office/drawing/2014/main" id="{09509021-0867-485A-8E1E-8F6DFB03A319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id="{B66F101A-F088-40C9-A7D3-8A46F27641C1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2" name="Oval 1711">
            <a:extLst>
              <a:ext uri="{FF2B5EF4-FFF2-40B4-BE49-F238E27FC236}">
                <a16:creationId xmlns:a16="http://schemas.microsoft.com/office/drawing/2014/main" id="{F37D66CE-72C6-4D95-B94A-FA97BEB9E637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5" name="Oval 1714">
            <a:extLst>
              <a:ext uri="{FF2B5EF4-FFF2-40B4-BE49-F238E27FC236}">
                <a16:creationId xmlns:a16="http://schemas.microsoft.com/office/drawing/2014/main" id="{25ED3325-CB6B-42A6-8091-573E45545BED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6" name="Oval 1715">
            <a:extLst>
              <a:ext uri="{FF2B5EF4-FFF2-40B4-BE49-F238E27FC236}">
                <a16:creationId xmlns:a16="http://schemas.microsoft.com/office/drawing/2014/main" id="{E75279E3-ED36-4A38-BD33-048593B3A84F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7" name="Oval 1716">
            <a:extLst>
              <a:ext uri="{FF2B5EF4-FFF2-40B4-BE49-F238E27FC236}">
                <a16:creationId xmlns:a16="http://schemas.microsoft.com/office/drawing/2014/main" id="{9D79FFEB-0F92-4CA4-A835-E09A8D0EAF74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8" name="Oval 1717">
            <a:extLst>
              <a:ext uri="{FF2B5EF4-FFF2-40B4-BE49-F238E27FC236}">
                <a16:creationId xmlns:a16="http://schemas.microsoft.com/office/drawing/2014/main" id="{8E5C78E6-0AAF-474D-A447-6712E4164BCF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9" name="Oval 1718">
            <a:extLst>
              <a:ext uri="{FF2B5EF4-FFF2-40B4-BE49-F238E27FC236}">
                <a16:creationId xmlns:a16="http://schemas.microsoft.com/office/drawing/2014/main" id="{0B21C34C-DE25-485D-8802-A4D4F00FBF10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0" name="Oval 1719">
            <a:extLst>
              <a:ext uri="{FF2B5EF4-FFF2-40B4-BE49-F238E27FC236}">
                <a16:creationId xmlns:a16="http://schemas.microsoft.com/office/drawing/2014/main" id="{20556DFB-E702-47FE-A946-D5C1CC0391E5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1" name="Oval 1720">
            <a:extLst>
              <a:ext uri="{FF2B5EF4-FFF2-40B4-BE49-F238E27FC236}">
                <a16:creationId xmlns:a16="http://schemas.microsoft.com/office/drawing/2014/main" id="{BC2EDF0C-7D7C-44FE-9119-5B10F566349D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2" name="Oval 1721">
            <a:extLst>
              <a:ext uri="{FF2B5EF4-FFF2-40B4-BE49-F238E27FC236}">
                <a16:creationId xmlns:a16="http://schemas.microsoft.com/office/drawing/2014/main" id="{E244779F-E08C-49B9-B466-2F73BD078942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4" name="Oval 1723">
            <a:extLst>
              <a:ext uri="{FF2B5EF4-FFF2-40B4-BE49-F238E27FC236}">
                <a16:creationId xmlns:a16="http://schemas.microsoft.com/office/drawing/2014/main" id="{F4C95DF9-02E3-48EE-A1FC-B34C30E3D26D}"/>
              </a:ext>
            </a:extLst>
          </p:cNvPr>
          <p:cNvSpPr>
            <a:spLocks noChangeAspect="1"/>
          </p:cNvSpPr>
          <p:nvPr/>
        </p:nvSpPr>
        <p:spPr>
          <a:xfrm>
            <a:off x="497497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5" name="Oval 1724">
            <a:extLst>
              <a:ext uri="{FF2B5EF4-FFF2-40B4-BE49-F238E27FC236}">
                <a16:creationId xmlns:a16="http://schemas.microsoft.com/office/drawing/2014/main" id="{903C7C41-950A-47C0-95FD-C92075EB7270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6" name="Oval 1725">
            <a:extLst>
              <a:ext uri="{FF2B5EF4-FFF2-40B4-BE49-F238E27FC236}">
                <a16:creationId xmlns:a16="http://schemas.microsoft.com/office/drawing/2014/main" id="{8A940757-ADFB-43D9-849A-DC069571A70B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7" name="Oval 1726">
            <a:extLst>
              <a:ext uri="{FF2B5EF4-FFF2-40B4-BE49-F238E27FC236}">
                <a16:creationId xmlns:a16="http://schemas.microsoft.com/office/drawing/2014/main" id="{D0EFC222-D1EA-4AE8-B196-2FD4ACACB4BF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8" name="Oval 1727">
            <a:extLst>
              <a:ext uri="{FF2B5EF4-FFF2-40B4-BE49-F238E27FC236}">
                <a16:creationId xmlns:a16="http://schemas.microsoft.com/office/drawing/2014/main" id="{C264CEC4-7AEB-4CE6-A8F4-F9D1C92FEF1A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Oval 1728">
            <a:extLst>
              <a:ext uri="{FF2B5EF4-FFF2-40B4-BE49-F238E27FC236}">
                <a16:creationId xmlns:a16="http://schemas.microsoft.com/office/drawing/2014/main" id="{62BBED3C-BE00-4B18-B547-4F6E49E52DEB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0" name="Oval 1729">
            <a:extLst>
              <a:ext uri="{FF2B5EF4-FFF2-40B4-BE49-F238E27FC236}">
                <a16:creationId xmlns:a16="http://schemas.microsoft.com/office/drawing/2014/main" id="{38134EDA-D039-4908-BDEB-6872DC392243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1" name="Oval 1730">
            <a:extLst>
              <a:ext uri="{FF2B5EF4-FFF2-40B4-BE49-F238E27FC236}">
                <a16:creationId xmlns:a16="http://schemas.microsoft.com/office/drawing/2014/main" id="{A6454D34-4B9E-4F53-A378-F5D1469CAD59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2" name="Oval 1731">
            <a:extLst>
              <a:ext uri="{FF2B5EF4-FFF2-40B4-BE49-F238E27FC236}">
                <a16:creationId xmlns:a16="http://schemas.microsoft.com/office/drawing/2014/main" id="{403219B6-B6CC-469D-9CF2-19A7F2E62583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3" name="Oval 1732">
            <a:extLst>
              <a:ext uri="{FF2B5EF4-FFF2-40B4-BE49-F238E27FC236}">
                <a16:creationId xmlns:a16="http://schemas.microsoft.com/office/drawing/2014/main" id="{9A168A58-6E14-4311-902F-27DB185EBF18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4" name="Oval 1733">
            <a:extLst>
              <a:ext uri="{FF2B5EF4-FFF2-40B4-BE49-F238E27FC236}">
                <a16:creationId xmlns:a16="http://schemas.microsoft.com/office/drawing/2014/main" id="{73D71B73-683C-4CB2-8BE9-132627E52B31}"/>
              </a:ext>
            </a:extLst>
          </p:cNvPr>
          <p:cNvSpPr>
            <a:spLocks noChangeAspect="1"/>
          </p:cNvSpPr>
          <p:nvPr/>
        </p:nvSpPr>
        <p:spPr>
          <a:xfrm>
            <a:off x="17984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5" name="Oval 1734">
            <a:extLst>
              <a:ext uri="{FF2B5EF4-FFF2-40B4-BE49-F238E27FC236}">
                <a16:creationId xmlns:a16="http://schemas.microsoft.com/office/drawing/2014/main" id="{71CC5611-F0AF-4CC8-B6B6-9E5F0E32F214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6" name="Oval 1735">
            <a:extLst>
              <a:ext uri="{FF2B5EF4-FFF2-40B4-BE49-F238E27FC236}">
                <a16:creationId xmlns:a16="http://schemas.microsoft.com/office/drawing/2014/main" id="{811C70C0-5D2F-423F-930E-D4297CC11B30}"/>
              </a:ext>
            </a:extLst>
          </p:cNvPr>
          <p:cNvSpPr>
            <a:spLocks noChangeAspect="1"/>
          </p:cNvSpPr>
          <p:nvPr/>
        </p:nvSpPr>
        <p:spPr>
          <a:xfrm>
            <a:off x="228714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Oval 1736">
            <a:extLst>
              <a:ext uri="{FF2B5EF4-FFF2-40B4-BE49-F238E27FC236}">
                <a16:creationId xmlns:a16="http://schemas.microsoft.com/office/drawing/2014/main" id="{69F01C03-C133-4BA5-AD3A-8B0E9F44A4D4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8" name="Oval 1737">
            <a:extLst>
              <a:ext uri="{FF2B5EF4-FFF2-40B4-BE49-F238E27FC236}">
                <a16:creationId xmlns:a16="http://schemas.microsoft.com/office/drawing/2014/main" id="{D91AA7EE-7902-4485-86F1-64D45D515F97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9" name="Oval 1738">
            <a:extLst>
              <a:ext uri="{FF2B5EF4-FFF2-40B4-BE49-F238E27FC236}">
                <a16:creationId xmlns:a16="http://schemas.microsoft.com/office/drawing/2014/main" id="{C99750E6-9EF8-45AA-8D16-32C207B67EFA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" name="Oval 1739">
            <a:extLst>
              <a:ext uri="{FF2B5EF4-FFF2-40B4-BE49-F238E27FC236}">
                <a16:creationId xmlns:a16="http://schemas.microsoft.com/office/drawing/2014/main" id="{D69085A6-453E-4F74-BC1D-D39427044133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" name="Oval 1740">
            <a:extLst>
              <a:ext uri="{FF2B5EF4-FFF2-40B4-BE49-F238E27FC236}">
                <a16:creationId xmlns:a16="http://schemas.microsoft.com/office/drawing/2014/main" id="{24D6D450-C732-4E3C-8D04-BA485F292408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" name="Oval 1741">
            <a:extLst>
              <a:ext uri="{FF2B5EF4-FFF2-40B4-BE49-F238E27FC236}">
                <a16:creationId xmlns:a16="http://schemas.microsoft.com/office/drawing/2014/main" id="{8337D685-6150-4B11-843F-2FAD4C294650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" name="Oval 1742">
            <a:extLst>
              <a:ext uri="{FF2B5EF4-FFF2-40B4-BE49-F238E27FC236}">
                <a16:creationId xmlns:a16="http://schemas.microsoft.com/office/drawing/2014/main" id="{3383D3C0-3986-4DF2-B115-2C84621618C1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4" name="Oval 1743">
            <a:extLst>
              <a:ext uri="{FF2B5EF4-FFF2-40B4-BE49-F238E27FC236}">
                <a16:creationId xmlns:a16="http://schemas.microsoft.com/office/drawing/2014/main" id="{399B7A87-1062-4FDC-9E28-D2E9B4B56B9E}"/>
              </a:ext>
            </a:extLst>
          </p:cNvPr>
          <p:cNvSpPr>
            <a:spLocks noChangeAspect="1"/>
          </p:cNvSpPr>
          <p:nvPr/>
        </p:nvSpPr>
        <p:spPr>
          <a:xfrm>
            <a:off x="424192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" name="Oval 1744">
            <a:extLst>
              <a:ext uri="{FF2B5EF4-FFF2-40B4-BE49-F238E27FC236}">
                <a16:creationId xmlns:a16="http://schemas.microsoft.com/office/drawing/2014/main" id="{AC1DCED5-FEC4-4A2C-8065-60C7D29A0970}"/>
              </a:ext>
            </a:extLst>
          </p:cNvPr>
          <p:cNvSpPr>
            <a:spLocks noChangeAspect="1"/>
          </p:cNvSpPr>
          <p:nvPr/>
        </p:nvSpPr>
        <p:spPr>
          <a:xfrm>
            <a:off x="448627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6" name="Oval 1745">
            <a:extLst>
              <a:ext uri="{FF2B5EF4-FFF2-40B4-BE49-F238E27FC236}">
                <a16:creationId xmlns:a16="http://schemas.microsoft.com/office/drawing/2014/main" id="{3634B070-2F09-409C-9B0B-1BB5665BB2BF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7" name="Oval 1746">
            <a:extLst>
              <a:ext uri="{FF2B5EF4-FFF2-40B4-BE49-F238E27FC236}">
                <a16:creationId xmlns:a16="http://schemas.microsoft.com/office/drawing/2014/main" id="{F70B574C-98C5-44B1-A2BB-7AD553A24DB9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8" name="Oval 1747">
            <a:extLst>
              <a:ext uri="{FF2B5EF4-FFF2-40B4-BE49-F238E27FC236}">
                <a16:creationId xmlns:a16="http://schemas.microsoft.com/office/drawing/2014/main" id="{2635E0FB-E01B-4F8F-8345-432A6D4C3767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9" name="Oval 1748">
            <a:extLst>
              <a:ext uri="{FF2B5EF4-FFF2-40B4-BE49-F238E27FC236}">
                <a16:creationId xmlns:a16="http://schemas.microsoft.com/office/drawing/2014/main" id="{32396FF0-F6A6-4806-BFAB-DAA73E12E572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0" name="Oval 1749">
            <a:extLst>
              <a:ext uri="{FF2B5EF4-FFF2-40B4-BE49-F238E27FC236}">
                <a16:creationId xmlns:a16="http://schemas.microsoft.com/office/drawing/2014/main" id="{66B9C116-CE08-4F70-9BDD-19784915C62A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1" name="Oval 1750">
            <a:extLst>
              <a:ext uri="{FF2B5EF4-FFF2-40B4-BE49-F238E27FC236}">
                <a16:creationId xmlns:a16="http://schemas.microsoft.com/office/drawing/2014/main" id="{46F05343-B3BE-4C7E-9036-CB287124A133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2" name="Oval 1751">
            <a:extLst>
              <a:ext uri="{FF2B5EF4-FFF2-40B4-BE49-F238E27FC236}">
                <a16:creationId xmlns:a16="http://schemas.microsoft.com/office/drawing/2014/main" id="{A86E9221-8F61-4E93-B0E5-D7ADA06CFCAD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3" name="Oval 1752">
            <a:extLst>
              <a:ext uri="{FF2B5EF4-FFF2-40B4-BE49-F238E27FC236}">
                <a16:creationId xmlns:a16="http://schemas.microsoft.com/office/drawing/2014/main" id="{D5B7EF41-CB70-4294-9E1F-868D8B6D77FB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4" name="Oval 1753">
            <a:extLst>
              <a:ext uri="{FF2B5EF4-FFF2-40B4-BE49-F238E27FC236}">
                <a16:creationId xmlns:a16="http://schemas.microsoft.com/office/drawing/2014/main" id="{7A2E88F3-BE4B-47E7-B522-074736FC112B}"/>
              </a:ext>
            </a:extLst>
          </p:cNvPr>
          <p:cNvSpPr>
            <a:spLocks noChangeAspect="1"/>
          </p:cNvSpPr>
          <p:nvPr/>
        </p:nvSpPr>
        <p:spPr>
          <a:xfrm>
            <a:off x="473062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5" name="Oval 1754">
            <a:extLst>
              <a:ext uri="{FF2B5EF4-FFF2-40B4-BE49-F238E27FC236}">
                <a16:creationId xmlns:a16="http://schemas.microsoft.com/office/drawing/2014/main" id="{DDF4C6AD-AC35-467D-81CF-B54FCC8EA115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6" name="Oval 1755">
            <a:extLst>
              <a:ext uri="{FF2B5EF4-FFF2-40B4-BE49-F238E27FC236}">
                <a16:creationId xmlns:a16="http://schemas.microsoft.com/office/drawing/2014/main" id="{45BBE7C3-4FFF-4368-B81A-22E18B23FF6C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7" name="Oval 1756">
            <a:extLst>
              <a:ext uri="{FF2B5EF4-FFF2-40B4-BE49-F238E27FC236}">
                <a16:creationId xmlns:a16="http://schemas.microsoft.com/office/drawing/2014/main" id="{7753D3F6-9037-44B4-BC29-4BDB00CB2C14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8" name="Oval 1757">
            <a:extLst>
              <a:ext uri="{FF2B5EF4-FFF2-40B4-BE49-F238E27FC236}">
                <a16:creationId xmlns:a16="http://schemas.microsoft.com/office/drawing/2014/main" id="{A698351F-82BF-4AA6-820C-63FC77DA3D72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9" name="Oval 1758">
            <a:extLst>
              <a:ext uri="{FF2B5EF4-FFF2-40B4-BE49-F238E27FC236}">
                <a16:creationId xmlns:a16="http://schemas.microsoft.com/office/drawing/2014/main" id="{77C311D1-37BF-48CB-8645-5E8AD236A40E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0" name="Oval 1759">
            <a:extLst>
              <a:ext uri="{FF2B5EF4-FFF2-40B4-BE49-F238E27FC236}">
                <a16:creationId xmlns:a16="http://schemas.microsoft.com/office/drawing/2014/main" id="{7650C17D-EAC2-4E08-B3F7-4A5DE9A428B5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1" name="Oval 1760">
            <a:extLst>
              <a:ext uri="{FF2B5EF4-FFF2-40B4-BE49-F238E27FC236}">
                <a16:creationId xmlns:a16="http://schemas.microsoft.com/office/drawing/2014/main" id="{962C5931-DAF8-4D4A-A306-242BFA6FE7FA}"/>
              </a:ext>
            </a:extLst>
          </p:cNvPr>
          <p:cNvSpPr>
            <a:spLocks noChangeAspect="1"/>
          </p:cNvSpPr>
          <p:nvPr/>
        </p:nvSpPr>
        <p:spPr>
          <a:xfrm>
            <a:off x="668540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2" name="Oval 1761">
            <a:extLst>
              <a:ext uri="{FF2B5EF4-FFF2-40B4-BE49-F238E27FC236}">
                <a16:creationId xmlns:a16="http://schemas.microsoft.com/office/drawing/2014/main" id="{47B15CE1-9886-49E1-833E-F503C6CE209A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3" name="Oval 1762">
            <a:extLst>
              <a:ext uri="{FF2B5EF4-FFF2-40B4-BE49-F238E27FC236}">
                <a16:creationId xmlns:a16="http://schemas.microsoft.com/office/drawing/2014/main" id="{DBD94DF0-6AE4-42DC-90F6-E1688402210B}"/>
              </a:ext>
            </a:extLst>
          </p:cNvPr>
          <p:cNvSpPr>
            <a:spLocks noChangeAspect="1"/>
          </p:cNvSpPr>
          <p:nvPr/>
        </p:nvSpPr>
        <p:spPr>
          <a:xfrm>
            <a:off x="71741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4" name="Oval 1763">
            <a:extLst>
              <a:ext uri="{FF2B5EF4-FFF2-40B4-BE49-F238E27FC236}">
                <a16:creationId xmlns:a16="http://schemas.microsoft.com/office/drawing/2014/main" id="{7D3201D7-52B6-467D-9656-E4E790BE7974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5" name="Oval 1764">
            <a:extLst>
              <a:ext uri="{FF2B5EF4-FFF2-40B4-BE49-F238E27FC236}">
                <a16:creationId xmlns:a16="http://schemas.microsoft.com/office/drawing/2014/main" id="{717B83BD-8E75-42EF-80DF-903235D76070}"/>
              </a:ext>
            </a:extLst>
          </p:cNvPr>
          <p:cNvSpPr>
            <a:spLocks noChangeAspect="1"/>
          </p:cNvSpPr>
          <p:nvPr/>
        </p:nvSpPr>
        <p:spPr>
          <a:xfrm>
            <a:off x="17984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6" name="Oval 1765">
            <a:extLst>
              <a:ext uri="{FF2B5EF4-FFF2-40B4-BE49-F238E27FC236}">
                <a16:creationId xmlns:a16="http://schemas.microsoft.com/office/drawing/2014/main" id="{CB22FC5E-2714-42F4-90E8-C636EDA79DCD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7" name="Oval 1766">
            <a:extLst>
              <a:ext uri="{FF2B5EF4-FFF2-40B4-BE49-F238E27FC236}">
                <a16:creationId xmlns:a16="http://schemas.microsoft.com/office/drawing/2014/main" id="{8FF5B09D-8E5F-428F-BFB2-9AC885E164E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8" name="Oval 1767">
            <a:extLst>
              <a:ext uri="{FF2B5EF4-FFF2-40B4-BE49-F238E27FC236}">
                <a16:creationId xmlns:a16="http://schemas.microsoft.com/office/drawing/2014/main" id="{44E33E3C-29EF-47DA-B1FB-60044A07F2C7}"/>
              </a:ext>
            </a:extLst>
          </p:cNvPr>
          <p:cNvSpPr>
            <a:spLocks noChangeAspect="1"/>
          </p:cNvSpPr>
          <p:nvPr/>
        </p:nvSpPr>
        <p:spPr>
          <a:xfrm>
            <a:off x="253149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9" name="Oval 1768">
            <a:extLst>
              <a:ext uri="{FF2B5EF4-FFF2-40B4-BE49-F238E27FC236}">
                <a16:creationId xmlns:a16="http://schemas.microsoft.com/office/drawing/2014/main" id="{EFDC0E21-040C-420E-B920-AA49A580947D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0" name="Oval 1769">
            <a:extLst>
              <a:ext uri="{FF2B5EF4-FFF2-40B4-BE49-F238E27FC236}">
                <a16:creationId xmlns:a16="http://schemas.microsoft.com/office/drawing/2014/main" id="{62307A90-DA8C-47AA-AC7C-42BB30E7A178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Oval 1770">
            <a:extLst>
              <a:ext uri="{FF2B5EF4-FFF2-40B4-BE49-F238E27FC236}">
                <a16:creationId xmlns:a16="http://schemas.microsoft.com/office/drawing/2014/main" id="{32F30642-8EA1-4BA3-BE6B-8719AD40E908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" name="Oval 1771">
            <a:extLst>
              <a:ext uri="{FF2B5EF4-FFF2-40B4-BE49-F238E27FC236}">
                <a16:creationId xmlns:a16="http://schemas.microsoft.com/office/drawing/2014/main" id="{0C155BC8-8292-4139-A90F-B38023421A55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3" name="Oval 1772">
            <a:extLst>
              <a:ext uri="{FF2B5EF4-FFF2-40B4-BE49-F238E27FC236}">
                <a16:creationId xmlns:a16="http://schemas.microsoft.com/office/drawing/2014/main" id="{937B9C23-5CB9-4CD1-9744-08E0FFC23AE3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4" name="Oval 1773">
            <a:extLst>
              <a:ext uri="{FF2B5EF4-FFF2-40B4-BE49-F238E27FC236}">
                <a16:creationId xmlns:a16="http://schemas.microsoft.com/office/drawing/2014/main" id="{3B1C40DD-31F7-4562-A9DE-56500F877DA4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5" name="Oval 1774">
            <a:extLst>
              <a:ext uri="{FF2B5EF4-FFF2-40B4-BE49-F238E27FC236}">
                <a16:creationId xmlns:a16="http://schemas.microsoft.com/office/drawing/2014/main" id="{FE1C4A93-69BF-49AF-8A65-9588CBEF3332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6" name="Oval 1775">
            <a:extLst>
              <a:ext uri="{FF2B5EF4-FFF2-40B4-BE49-F238E27FC236}">
                <a16:creationId xmlns:a16="http://schemas.microsoft.com/office/drawing/2014/main" id="{AC48B73C-2F7C-4694-90FB-C0AE3227775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7" name="Oval 1776">
            <a:extLst>
              <a:ext uri="{FF2B5EF4-FFF2-40B4-BE49-F238E27FC236}">
                <a16:creationId xmlns:a16="http://schemas.microsoft.com/office/drawing/2014/main" id="{73CE6193-095D-43DA-A961-38FF2654E15C}"/>
              </a:ext>
            </a:extLst>
          </p:cNvPr>
          <p:cNvSpPr>
            <a:spLocks noChangeAspect="1"/>
          </p:cNvSpPr>
          <p:nvPr/>
        </p:nvSpPr>
        <p:spPr>
          <a:xfrm>
            <a:off x="277583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8" name="Oval 1777">
            <a:extLst>
              <a:ext uri="{FF2B5EF4-FFF2-40B4-BE49-F238E27FC236}">
                <a16:creationId xmlns:a16="http://schemas.microsoft.com/office/drawing/2014/main" id="{D0C61348-5A0A-4265-8C57-F4983F2991A4}"/>
              </a:ext>
            </a:extLst>
          </p:cNvPr>
          <p:cNvSpPr>
            <a:spLocks noChangeAspect="1"/>
          </p:cNvSpPr>
          <p:nvPr/>
        </p:nvSpPr>
        <p:spPr>
          <a:xfrm>
            <a:off x="302018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9" name="Oval 1778">
            <a:extLst>
              <a:ext uri="{FF2B5EF4-FFF2-40B4-BE49-F238E27FC236}">
                <a16:creationId xmlns:a16="http://schemas.microsoft.com/office/drawing/2014/main" id="{B6D1699A-22BB-40C3-A472-CEB4EA90AA9F}"/>
              </a:ext>
            </a:extLst>
          </p:cNvPr>
          <p:cNvSpPr>
            <a:spLocks noChangeAspect="1"/>
          </p:cNvSpPr>
          <p:nvPr/>
        </p:nvSpPr>
        <p:spPr>
          <a:xfrm>
            <a:off x="326453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0" name="Oval 1779">
            <a:extLst>
              <a:ext uri="{FF2B5EF4-FFF2-40B4-BE49-F238E27FC236}">
                <a16:creationId xmlns:a16="http://schemas.microsoft.com/office/drawing/2014/main" id="{E79A4AC7-A116-4F21-A693-18DC9A0B097E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1" name="Oval 1780">
            <a:extLst>
              <a:ext uri="{FF2B5EF4-FFF2-40B4-BE49-F238E27FC236}">
                <a16:creationId xmlns:a16="http://schemas.microsoft.com/office/drawing/2014/main" id="{C550CD24-180B-42EA-98B0-E26100082008}"/>
              </a:ext>
            </a:extLst>
          </p:cNvPr>
          <p:cNvSpPr>
            <a:spLocks noChangeAspect="1"/>
          </p:cNvSpPr>
          <p:nvPr/>
        </p:nvSpPr>
        <p:spPr>
          <a:xfrm>
            <a:off x="570801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2" name="Oval 1781">
            <a:extLst>
              <a:ext uri="{FF2B5EF4-FFF2-40B4-BE49-F238E27FC236}">
                <a16:creationId xmlns:a16="http://schemas.microsoft.com/office/drawing/2014/main" id="{47E709D4-8A72-4513-A2C0-760FE98F4743}"/>
              </a:ext>
            </a:extLst>
          </p:cNvPr>
          <p:cNvSpPr>
            <a:spLocks noChangeAspect="1"/>
          </p:cNvSpPr>
          <p:nvPr/>
        </p:nvSpPr>
        <p:spPr>
          <a:xfrm>
            <a:off x="595236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3" name="Oval 1782">
            <a:extLst>
              <a:ext uri="{FF2B5EF4-FFF2-40B4-BE49-F238E27FC236}">
                <a16:creationId xmlns:a16="http://schemas.microsoft.com/office/drawing/2014/main" id="{22058AF8-6F26-41C5-A5BA-9E0C350196AB}"/>
              </a:ext>
            </a:extLst>
          </p:cNvPr>
          <p:cNvSpPr>
            <a:spLocks noChangeAspect="1"/>
          </p:cNvSpPr>
          <p:nvPr/>
        </p:nvSpPr>
        <p:spPr>
          <a:xfrm>
            <a:off x="619671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4" name="Oval 1783">
            <a:extLst>
              <a:ext uri="{FF2B5EF4-FFF2-40B4-BE49-F238E27FC236}">
                <a16:creationId xmlns:a16="http://schemas.microsoft.com/office/drawing/2014/main" id="{66CDCFBF-7CA8-4B22-B76C-7BAB6DB9A606}"/>
              </a:ext>
            </a:extLst>
          </p:cNvPr>
          <p:cNvSpPr>
            <a:spLocks noChangeAspect="1"/>
          </p:cNvSpPr>
          <p:nvPr/>
        </p:nvSpPr>
        <p:spPr>
          <a:xfrm>
            <a:off x="644105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5" name="Oval 1784">
            <a:extLst>
              <a:ext uri="{FF2B5EF4-FFF2-40B4-BE49-F238E27FC236}">
                <a16:creationId xmlns:a16="http://schemas.microsoft.com/office/drawing/2014/main" id="{BF5804B3-33EE-432F-8A02-B77E1D96F719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6" name="Oval 1785">
            <a:extLst>
              <a:ext uri="{FF2B5EF4-FFF2-40B4-BE49-F238E27FC236}">
                <a16:creationId xmlns:a16="http://schemas.microsoft.com/office/drawing/2014/main" id="{F49EB61F-89F4-47A9-B6F5-AB15467CDEE7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7" name="Oval 1786">
            <a:extLst>
              <a:ext uri="{FF2B5EF4-FFF2-40B4-BE49-F238E27FC236}">
                <a16:creationId xmlns:a16="http://schemas.microsoft.com/office/drawing/2014/main" id="{3950AF47-1BF6-4EE9-8EA3-1201AC1E5006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8" name="Oval 1787">
            <a:extLst>
              <a:ext uri="{FF2B5EF4-FFF2-40B4-BE49-F238E27FC236}">
                <a16:creationId xmlns:a16="http://schemas.microsoft.com/office/drawing/2014/main" id="{6423AE83-FB4F-478C-B256-DED3B851180F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9" name="Oval 1788">
            <a:extLst>
              <a:ext uri="{FF2B5EF4-FFF2-40B4-BE49-F238E27FC236}">
                <a16:creationId xmlns:a16="http://schemas.microsoft.com/office/drawing/2014/main" id="{BF5C826F-E782-4F3D-9547-5CB1BE4CFFBA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0" name="Oval 1789">
            <a:extLst>
              <a:ext uri="{FF2B5EF4-FFF2-40B4-BE49-F238E27FC236}">
                <a16:creationId xmlns:a16="http://schemas.microsoft.com/office/drawing/2014/main" id="{06165C4D-55B7-47E6-9CA7-8F53CA675942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1" name="Oval 1790">
            <a:extLst>
              <a:ext uri="{FF2B5EF4-FFF2-40B4-BE49-F238E27FC236}">
                <a16:creationId xmlns:a16="http://schemas.microsoft.com/office/drawing/2014/main" id="{8CD67CC2-3C90-420C-B36F-B80162F9BBCE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2" name="Oval 1791">
            <a:extLst>
              <a:ext uri="{FF2B5EF4-FFF2-40B4-BE49-F238E27FC236}">
                <a16:creationId xmlns:a16="http://schemas.microsoft.com/office/drawing/2014/main" id="{F284E02E-C18A-4A44-A120-D66C043979ED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3" name="Oval 1792">
            <a:extLst>
              <a:ext uri="{FF2B5EF4-FFF2-40B4-BE49-F238E27FC236}">
                <a16:creationId xmlns:a16="http://schemas.microsoft.com/office/drawing/2014/main" id="{15E9DE48-BCFB-41D6-B6FD-2AEED49AD1B3}"/>
              </a:ext>
            </a:extLst>
          </p:cNvPr>
          <p:cNvSpPr>
            <a:spLocks noChangeAspect="1"/>
          </p:cNvSpPr>
          <p:nvPr/>
        </p:nvSpPr>
        <p:spPr>
          <a:xfrm>
            <a:off x="71741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4" name="Oval 1793">
            <a:extLst>
              <a:ext uri="{FF2B5EF4-FFF2-40B4-BE49-F238E27FC236}">
                <a16:creationId xmlns:a16="http://schemas.microsoft.com/office/drawing/2014/main" id="{F026DA10-1D64-4559-B889-093F9D75DC38}"/>
              </a:ext>
            </a:extLst>
          </p:cNvPr>
          <p:cNvSpPr>
            <a:spLocks noChangeAspect="1"/>
          </p:cNvSpPr>
          <p:nvPr/>
        </p:nvSpPr>
        <p:spPr>
          <a:xfrm>
            <a:off x="15540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5" name="Oval 1794">
            <a:extLst>
              <a:ext uri="{FF2B5EF4-FFF2-40B4-BE49-F238E27FC236}">
                <a16:creationId xmlns:a16="http://schemas.microsoft.com/office/drawing/2014/main" id="{57E5478A-46D7-4D55-96E9-D6B762F47B4F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6" name="Oval 1795">
            <a:extLst>
              <a:ext uri="{FF2B5EF4-FFF2-40B4-BE49-F238E27FC236}">
                <a16:creationId xmlns:a16="http://schemas.microsoft.com/office/drawing/2014/main" id="{5076DC7B-FBB9-4371-9C11-9A0F6C913ED9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7" name="Oval 1796">
            <a:extLst>
              <a:ext uri="{FF2B5EF4-FFF2-40B4-BE49-F238E27FC236}">
                <a16:creationId xmlns:a16="http://schemas.microsoft.com/office/drawing/2014/main" id="{26A533A0-D252-4548-ACD1-521E6F6C9F65}"/>
              </a:ext>
            </a:extLst>
          </p:cNvPr>
          <p:cNvSpPr>
            <a:spLocks noChangeAspect="1"/>
          </p:cNvSpPr>
          <p:nvPr/>
        </p:nvSpPr>
        <p:spPr>
          <a:xfrm>
            <a:off x="228714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8" name="Oval 1797">
            <a:extLst>
              <a:ext uri="{FF2B5EF4-FFF2-40B4-BE49-F238E27FC236}">
                <a16:creationId xmlns:a16="http://schemas.microsoft.com/office/drawing/2014/main" id="{19F179CA-74F9-45EC-AB41-B5D15ED68BC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9" name="Oval 1798">
            <a:extLst>
              <a:ext uri="{FF2B5EF4-FFF2-40B4-BE49-F238E27FC236}">
                <a16:creationId xmlns:a16="http://schemas.microsoft.com/office/drawing/2014/main" id="{639F1A7E-193E-48FB-AF28-44BA67DD6EEE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0" name="Oval 1799">
            <a:extLst>
              <a:ext uri="{FF2B5EF4-FFF2-40B4-BE49-F238E27FC236}">
                <a16:creationId xmlns:a16="http://schemas.microsoft.com/office/drawing/2014/main" id="{1EFF6E4F-370A-4A24-B190-D10D835D1009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1" name="Oval 1800">
            <a:extLst>
              <a:ext uri="{FF2B5EF4-FFF2-40B4-BE49-F238E27FC236}">
                <a16:creationId xmlns:a16="http://schemas.microsoft.com/office/drawing/2014/main" id="{D5A72811-7BB7-4190-BA97-C13707697C70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4E23CA7E-6BBD-4FA3-A361-192A9C774C23}"/>
              </a:ext>
            </a:extLst>
          </p:cNvPr>
          <p:cNvSpPr>
            <a:spLocks noChangeAspect="1"/>
          </p:cNvSpPr>
          <p:nvPr/>
        </p:nvSpPr>
        <p:spPr>
          <a:xfrm>
            <a:off x="350888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F7AD8291-2EA3-4BB7-B938-33211C1A8841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3631DA49-CA7F-49D9-A640-25E00B903C5E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C6C1D3F4-8C29-4F07-86F2-82478742531F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B0FB138B-73C6-4561-9884-19966E3AC626}"/>
              </a:ext>
            </a:extLst>
          </p:cNvPr>
          <p:cNvSpPr>
            <a:spLocks noChangeAspect="1"/>
          </p:cNvSpPr>
          <p:nvPr/>
        </p:nvSpPr>
        <p:spPr>
          <a:xfrm>
            <a:off x="448627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A0572560-0322-4819-98C6-012E3659097E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A96AE7CE-9A1C-4A5E-A3E2-0D61BB996148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F22EFB52-0136-42C5-B404-A3F623BF9408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7834F0E5-5623-4B6B-8168-5A536AE6B111}"/>
              </a:ext>
            </a:extLst>
          </p:cNvPr>
          <p:cNvSpPr>
            <a:spLocks noChangeAspect="1"/>
          </p:cNvSpPr>
          <p:nvPr/>
        </p:nvSpPr>
        <p:spPr>
          <a:xfrm>
            <a:off x="546366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1" name="Oval 1810">
            <a:extLst>
              <a:ext uri="{FF2B5EF4-FFF2-40B4-BE49-F238E27FC236}">
                <a16:creationId xmlns:a16="http://schemas.microsoft.com/office/drawing/2014/main" id="{B37D5565-85B9-4400-BA08-811653C225B1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2" name="Oval 1811">
            <a:extLst>
              <a:ext uri="{FF2B5EF4-FFF2-40B4-BE49-F238E27FC236}">
                <a16:creationId xmlns:a16="http://schemas.microsoft.com/office/drawing/2014/main" id="{42DDDA73-289A-48F4-9D22-80EB8153B66C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3" name="Oval 1812">
            <a:extLst>
              <a:ext uri="{FF2B5EF4-FFF2-40B4-BE49-F238E27FC236}">
                <a16:creationId xmlns:a16="http://schemas.microsoft.com/office/drawing/2014/main" id="{9191FA15-FB1D-4632-9BFC-8C38D6E3EAA9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4" name="Oval 1813">
            <a:extLst>
              <a:ext uri="{FF2B5EF4-FFF2-40B4-BE49-F238E27FC236}">
                <a16:creationId xmlns:a16="http://schemas.microsoft.com/office/drawing/2014/main" id="{296F74B7-CE5C-4D36-9191-D7EC92866DAD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5" name="Oval 1814">
            <a:extLst>
              <a:ext uri="{FF2B5EF4-FFF2-40B4-BE49-F238E27FC236}">
                <a16:creationId xmlns:a16="http://schemas.microsoft.com/office/drawing/2014/main" id="{254E0420-C402-4BB6-ACF5-D6F951364A82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6" name="Oval 1815">
            <a:extLst>
              <a:ext uri="{FF2B5EF4-FFF2-40B4-BE49-F238E27FC236}">
                <a16:creationId xmlns:a16="http://schemas.microsoft.com/office/drawing/2014/main" id="{FF9C8AF9-D865-469E-A070-3CB2AF54211A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7" name="Oval 1816">
            <a:extLst>
              <a:ext uri="{FF2B5EF4-FFF2-40B4-BE49-F238E27FC236}">
                <a16:creationId xmlns:a16="http://schemas.microsoft.com/office/drawing/2014/main" id="{D73F9B17-A96D-46A8-AEC2-E29709948E10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8" name="Oval 1817">
            <a:extLst>
              <a:ext uri="{FF2B5EF4-FFF2-40B4-BE49-F238E27FC236}">
                <a16:creationId xmlns:a16="http://schemas.microsoft.com/office/drawing/2014/main" id="{79564384-FDEF-4AE5-BFEA-1CFD10C79616}"/>
              </a:ext>
            </a:extLst>
          </p:cNvPr>
          <p:cNvSpPr>
            <a:spLocks noChangeAspect="1"/>
          </p:cNvSpPr>
          <p:nvPr/>
        </p:nvSpPr>
        <p:spPr>
          <a:xfrm>
            <a:off x="74184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9" name="Oval 1818">
            <a:extLst>
              <a:ext uri="{FF2B5EF4-FFF2-40B4-BE49-F238E27FC236}">
                <a16:creationId xmlns:a16="http://schemas.microsoft.com/office/drawing/2014/main" id="{C547D1EF-E9F4-4D17-B7D6-04FD4DD02D5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0" name="Oval 1819">
            <a:extLst>
              <a:ext uri="{FF2B5EF4-FFF2-40B4-BE49-F238E27FC236}">
                <a16:creationId xmlns:a16="http://schemas.microsoft.com/office/drawing/2014/main" id="{043DA672-0C88-48C2-A999-DC3145215141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1" name="Oval 1820">
            <a:extLst>
              <a:ext uri="{FF2B5EF4-FFF2-40B4-BE49-F238E27FC236}">
                <a16:creationId xmlns:a16="http://schemas.microsoft.com/office/drawing/2014/main" id="{91B7EAC5-3EB9-4D11-9194-F4BBA897041D}"/>
              </a:ext>
            </a:extLst>
          </p:cNvPr>
          <p:cNvSpPr>
            <a:spLocks noChangeAspect="1"/>
          </p:cNvSpPr>
          <p:nvPr/>
        </p:nvSpPr>
        <p:spPr>
          <a:xfrm>
            <a:off x="668540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2" name="Oval 1821">
            <a:extLst>
              <a:ext uri="{FF2B5EF4-FFF2-40B4-BE49-F238E27FC236}">
                <a16:creationId xmlns:a16="http://schemas.microsoft.com/office/drawing/2014/main" id="{05A38B31-3A11-4CBD-9329-A344BF8503EA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3" name="Oval 1822">
            <a:extLst>
              <a:ext uri="{FF2B5EF4-FFF2-40B4-BE49-F238E27FC236}">
                <a16:creationId xmlns:a16="http://schemas.microsoft.com/office/drawing/2014/main" id="{3D71E56A-DD11-4D4D-B294-0FD46C3E5F7C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4" name="Oval 1823">
            <a:extLst>
              <a:ext uri="{FF2B5EF4-FFF2-40B4-BE49-F238E27FC236}">
                <a16:creationId xmlns:a16="http://schemas.microsoft.com/office/drawing/2014/main" id="{439F99EB-78E2-4DD6-909F-163780A73BF5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5" name="Oval 1824">
            <a:extLst>
              <a:ext uri="{FF2B5EF4-FFF2-40B4-BE49-F238E27FC236}">
                <a16:creationId xmlns:a16="http://schemas.microsoft.com/office/drawing/2014/main" id="{7BEAD172-001B-4CEF-8657-3E1D8663F461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6" name="Oval 1825">
            <a:extLst>
              <a:ext uri="{FF2B5EF4-FFF2-40B4-BE49-F238E27FC236}">
                <a16:creationId xmlns:a16="http://schemas.microsoft.com/office/drawing/2014/main" id="{A95883AF-3966-4C0E-9FCE-7223B145663D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7" name="Oval 1826">
            <a:extLst>
              <a:ext uri="{FF2B5EF4-FFF2-40B4-BE49-F238E27FC236}">
                <a16:creationId xmlns:a16="http://schemas.microsoft.com/office/drawing/2014/main" id="{A9A07556-1C2B-48ED-AD31-AC231F3AFDD3}"/>
              </a:ext>
            </a:extLst>
          </p:cNvPr>
          <p:cNvSpPr>
            <a:spLocks noChangeAspect="1"/>
          </p:cNvSpPr>
          <p:nvPr/>
        </p:nvSpPr>
        <p:spPr>
          <a:xfrm>
            <a:off x="228714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8" name="Oval 1827">
            <a:extLst>
              <a:ext uri="{FF2B5EF4-FFF2-40B4-BE49-F238E27FC236}">
                <a16:creationId xmlns:a16="http://schemas.microsoft.com/office/drawing/2014/main" id="{5B418197-DB08-4C94-A11C-1809F3D0F108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9" name="Oval 1828">
            <a:extLst>
              <a:ext uri="{FF2B5EF4-FFF2-40B4-BE49-F238E27FC236}">
                <a16:creationId xmlns:a16="http://schemas.microsoft.com/office/drawing/2014/main" id="{6C6F9C5D-58E1-4CEA-A527-68691B78527F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0" name="Oval 1829">
            <a:extLst>
              <a:ext uri="{FF2B5EF4-FFF2-40B4-BE49-F238E27FC236}">
                <a16:creationId xmlns:a16="http://schemas.microsoft.com/office/drawing/2014/main" id="{7960DBE2-DCFF-4941-ADA1-D92FFA31CBAA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1" name="Oval 1830">
            <a:extLst>
              <a:ext uri="{FF2B5EF4-FFF2-40B4-BE49-F238E27FC236}">
                <a16:creationId xmlns:a16="http://schemas.microsoft.com/office/drawing/2014/main" id="{2BFF23F5-FC9D-482C-AB70-BEC23439EFB7}"/>
              </a:ext>
            </a:extLst>
          </p:cNvPr>
          <p:cNvSpPr>
            <a:spLocks noChangeAspect="1"/>
          </p:cNvSpPr>
          <p:nvPr/>
        </p:nvSpPr>
        <p:spPr>
          <a:xfrm>
            <a:off x="350888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2" name="Oval 1831">
            <a:extLst>
              <a:ext uri="{FF2B5EF4-FFF2-40B4-BE49-F238E27FC236}">
                <a16:creationId xmlns:a16="http://schemas.microsoft.com/office/drawing/2014/main" id="{02C2C9A5-F9B7-49EC-8478-6A22038B11B4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3" name="Oval 1832">
            <a:extLst>
              <a:ext uri="{FF2B5EF4-FFF2-40B4-BE49-F238E27FC236}">
                <a16:creationId xmlns:a16="http://schemas.microsoft.com/office/drawing/2014/main" id="{2A6A3674-E90D-4C96-BB52-10C48416AB8B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4" name="Oval 1833">
            <a:extLst>
              <a:ext uri="{FF2B5EF4-FFF2-40B4-BE49-F238E27FC236}">
                <a16:creationId xmlns:a16="http://schemas.microsoft.com/office/drawing/2014/main" id="{BB564C24-5E9C-4EBE-9A0E-C4384CCE36C5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5" name="Oval 1834">
            <a:extLst>
              <a:ext uri="{FF2B5EF4-FFF2-40B4-BE49-F238E27FC236}">
                <a16:creationId xmlns:a16="http://schemas.microsoft.com/office/drawing/2014/main" id="{2266B876-6966-4897-9909-FDE4C37073BC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6" name="Oval 1835">
            <a:extLst>
              <a:ext uri="{FF2B5EF4-FFF2-40B4-BE49-F238E27FC236}">
                <a16:creationId xmlns:a16="http://schemas.microsoft.com/office/drawing/2014/main" id="{6793E269-32DF-41B4-8557-579F4C9D7187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7" name="Oval 1836">
            <a:extLst>
              <a:ext uri="{FF2B5EF4-FFF2-40B4-BE49-F238E27FC236}">
                <a16:creationId xmlns:a16="http://schemas.microsoft.com/office/drawing/2014/main" id="{9C55A9BA-52C9-48B4-8251-AD006B164FCD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8" name="Oval 1837">
            <a:extLst>
              <a:ext uri="{FF2B5EF4-FFF2-40B4-BE49-F238E27FC236}">
                <a16:creationId xmlns:a16="http://schemas.microsoft.com/office/drawing/2014/main" id="{83ED26B9-C2E7-4868-8C56-1968AAB7DF2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9" name="Oval 1838">
            <a:extLst>
              <a:ext uri="{FF2B5EF4-FFF2-40B4-BE49-F238E27FC236}">
                <a16:creationId xmlns:a16="http://schemas.microsoft.com/office/drawing/2014/main" id="{15B571CF-A158-4113-A3C5-B56C006B230C}"/>
              </a:ext>
            </a:extLst>
          </p:cNvPr>
          <p:cNvSpPr>
            <a:spLocks noChangeAspect="1"/>
          </p:cNvSpPr>
          <p:nvPr/>
        </p:nvSpPr>
        <p:spPr>
          <a:xfrm>
            <a:off x="546366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0" name="Oval 1839">
            <a:extLst>
              <a:ext uri="{FF2B5EF4-FFF2-40B4-BE49-F238E27FC236}">
                <a16:creationId xmlns:a16="http://schemas.microsoft.com/office/drawing/2014/main" id="{FD7F5133-515A-4163-B5FF-38BEF7FC856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1" name="Oval 1840">
            <a:extLst>
              <a:ext uri="{FF2B5EF4-FFF2-40B4-BE49-F238E27FC236}">
                <a16:creationId xmlns:a16="http://schemas.microsoft.com/office/drawing/2014/main" id="{13D72E5A-F643-441E-BB1D-D2C86DB01DC5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2" name="Oval 1841">
            <a:extLst>
              <a:ext uri="{FF2B5EF4-FFF2-40B4-BE49-F238E27FC236}">
                <a16:creationId xmlns:a16="http://schemas.microsoft.com/office/drawing/2014/main" id="{AFC058AB-7280-4EF7-B0F1-99F42A1D9A93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" name="Oval 1842">
            <a:extLst>
              <a:ext uri="{FF2B5EF4-FFF2-40B4-BE49-F238E27FC236}">
                <a16:creationId xmlns:a16="http://schemas.microsoft.com/office/drawing/2014/main" id="{FADFE2B4-F56A-4514-A008-AE5F0631E83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" name="Oval 1843">
            <a:extLst>
              <a:ext uri="{FF2B5EF4-FFF2-40B4-BE49-F238E27FC236}">
                <a16:creationId xmlns:a16="http://schemas.microsoft.com/office/drawing/2014/main" id="{928A0292-F467-4675-860E-4A5431AC2CCA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" name="Oval 1844">
            <a:extLst>
              <a:ext uri="{FF2B5EF4-FFF2-40B4-BE49-F238E27FC236}">
                <a16:creationId xmlns:a16="http://schemas.microsoft.com/office/drawing/2014/main" id="{439B4959-F344-4D12-A959-8BC0188533AD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6" name="Oval 1845">
            <a:extLst>
              <a:ext uri="{FF2B5EF4-FFF2-40B4-BE49-F238E27FC236}">
                <a16:creationId xmlns:a16="http://schemas.microsoft.com/office/drawing/2014/main" id="{A9AF958E-8F34-4154-9637-90A1D98658E0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7" name="Oval 1846">
            <a:extLst>
              <a:ext uri="{FF2B5EF4-FFF2-40B4-BE49-F238E27FC236}">
                <a16:creationId xmlns:a16="http://schemas.microsoft.com/office/drawing/2014/main" id="{CCB69E10-F631-4CB3-A6FA-FE315398DABB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8" name="Oval 1847">
            <a:extLst>
              <a:ext uri="{FF2B5EF4-FFF2-40B4-BE49-F238E27FC236}">
                <a16:creationId xmlns:a16="http://schemas.microsoft.com/office/drawing/2014/main" id="{FE804F81-201E-4D9F-9FC2-FAAEC8A72040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9" name="Oval 1848">
            <a:extLst>
              <a:ext uri="{FF2B5EF4-FFF2-40B4-BE49-F238E27FC236}">
                <a16:creationId xmlns:a16="http://schemas.microsoft.com/office/drawing/2014/main" id="{72D4415C-5C1F-4340-B10D-75FA27DADF87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0" name="Oval 1849">
            <a:extLst>
              <a:ext uri="{FF2B5EF4-FFF2-40B4-BE49-F238E27FC236}">
                <a16:creationId xmlns:a16="http://schemas.microsoft.com/office/drawing/2014/main" id="{D29EBF1A-6064-4DAD-B979-C072DAFF77DD}"/>
              </a:ext>
            </a:extLst>
          </p:cNvPr>
          <p:cNvSpPr>
            <a:spLocks noChangeAspect="1"/>
          </p:cNvSpPr>
          <p:nvPr/>
        </p:nvSpPr>
        <p:spPr>
          <a:xfrm>
            <a:off x="668540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1" name="Oval 1850">
            <a:extLst>
              <a:ext uri="{FF2B5EF4-FFF2-40B4-BE49-F238E27FC236}">
                <a16:creationId xmlns:a16="http://schemas.microsoft.com/office/drawing/2014/main" id="{F303F9AE-4E08-4AC0-9717-3163B6935622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2" name="Oval 1851">
            <a:extLst>
              <a:ext uri="{FF2B5EF4-FFF2-40B4-BE49-F238E27FC236}">
                <a16:creationId xmlns:a16="http://schemas.microsoft.com/office/drawing/2014/main" id="{12D7D0B9-B9C7-4657-894D-DFC234221C6D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3" name="Oval 1852">
            <a:extLst>
              <a:ext uri="{FF2B5EF4-FFF2-40B4-BE49-F238E27FC236}">
                <a16:creationId xmlns:a16="http://schemas.microsoft.com/office/drawing/2014/main" id="{D34118C8-D34B-4666-9A06-659B8B77678E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4" name="Oval 1853">
            <a:extLst>
              <a:ext uri="{FF2B5EF4-FFF2-40B4-BE49-F238E27FC236}">
                <a16:creationId xmlns:a16="http://schemas.microsoft.com/office/drawing/2014/main" id="{E7CC215A-C964-4B6A-9745-9E8744124D6A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5" name="Oval 1854">
            <a:extLst>
              <a:ext uri="{FF2B5EF4-FFF2-40B4-BE49-F238E27FC236}">
                <a16:creationId xmlns:a16="http://schemas.microsoft.com/office/drawing/2014/main" id="{39F549E2-9F0F-491B-803A-0A6ECC65CC0E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6" name="Oval 1855">
            <a:extLst>
              <a:ext uri="{FF2B5EF4-FFF2-40B4-BE49-F238E27FC236}">
                <a16:creationId xmlns:a16="http://schemas.microsoft.com/office/drawing/2014/main" id="{770FD7B9-0953-43B6-BDF0-DA9971A68E91}"/>
              </a:ext>
            </a:extLst>
          </p:cNvPr>
          <p:cNvSpPr>
            <a:spLocks noChangeAspect="1"/>
          </p:cNvSpPr>
          <p:nvPr/>
        </p:nvSpPr>
        <p:spPr>
          <a:xfrm>
            <a:off x="228714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7" name="Oval 1856">
            <a:extLst>
              <a:ext uri="{FF2B5EF4-FFF2-40B4-BE49-F238E27FC236}">
                <a16:creationId xmlns:a16="http://schemas.microsoft.com/office/drawing/2014/main" id="{7E428073-89DE-4EF5-9CF0-FFB1270049D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8" name="Oval 1857">
            <a:extLst>
              <a:ext uri="{FF2B5EF4-FFF2-40B4-BE49-F238E27FC236}">
                <a16:creationId xmlns:a16="http://schemas.microsoft.com/office/drawing/2014/main" id="{E1E15D28-CB62-436A-9B50-BBC627797CBA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9" name="Oval 1858">
            <a:extLst>
              <a:ext uri="{FF2B5EF4-FFF2-40B4-BE49-F238E27FC236}">
                <a16:creationId xmlns:a16="http://schemas.microsoft.com/office/drawing/2014/main" id="{75256D60-DDF6-4476-ACC0-8048C8883B95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0" name="Oval 1859">
            <a:extLst>
              <a:ext uri="{FF2B5EF4-FFF2-40B4-BE49-F238E27FC236}">
                <a16:creationId xmlns:a16="http://schemas.microsoft.com/office/drawing/2014/main" id="{28F4332D-D3CA-47F9-88E1-2FEEAED6AEB8}"/>
              </a:ext>
            </a:extLst>
          </p:cNvPr>
          <p:cNvSpPr>
            <a:spLocks noChangeAspect="1"/>
          </p:cNvSpPr>
          <p:nvPr/>
        </p:nvSpPr>
        <p:spPr>
          <a:xfrm>
            <a:off x="350888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1" name="Oval 1860">
            <a:extLst>
              <a:ext uri="{FF2B5EF4-FFF2-40B4-BE49-F238E27FC236}">
                <a16:creationId xmlns:a16="http://schemas.microsoft.com/office/drawing/2014/main" id="{D177768A-5AC8-4510-B2F9-59B2C68394AB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2" name="Oval 1861">
            <a:extLst>
              <a:ext uri="{FF2B5EF4-FFF2-40B4-BE49-F238E27FC236}">
                <a16:creationId xmlns:a16="http://schemas.microsoft.com/office/drawing/2014/main" id="{A483BD4D-D182-40D0-BEAB-52CBB55EA5AC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3" name="Oval 1862">
            <a:extLst>
              <a:ext uri="{FF2B5EF4-FFF2-40B4-BE49-F238E27FC236}">
                <a16:creationId xmlns:a16="http://schemas.microsoft.com/office/drawing/2014/main" id="{3FD6BEEB-76DF-4C4A-AE42-46B5AB539536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4" name="Oval 1863">
            <a:extLst>
              <a:ext uri="{FF2B5EF4-FFF2-40B4-BE49-F238E27FC236}">
                <a16:creationId xmlns:a16="http://schemas.microsoft.com/office/drawing/2014/main" id="{66EF36B4-E70A-40A1-94AA-DF6E7F130FC9}"/>
              </a:ext>
            </a:extLst>
          </p:cNvPr>
          <p:cNvSpPr>
            <a:spLocks noChangeAspect="1"/>
          </p:cNvSpPr>
          <p:nvPr/>
        </p:nvSpPr>
        <p:spPr>
          <a:xfrm>
            <a:off x="448627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5" name="Oval 1864">
            <a:extLst>
              <a:ext uri="{FF2B5EF4-FFF2-40B4-BE49-F238E27FC236}">
                <a16:creationId xmlns:a16="http://schemas.microsoft.com/office/drawing/2014/main" id="{81C6202B-8C6E-4585-BB6B-56121819C9DA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6" name="Oval 1865">
            <a:extLst>
              <a:ext uri="{FF2B5EF4-FFF2-40B4-BE49-F238E27FC236}">
                <a16:creationId xmlns:a16="http://schemas.microsoft.com/office/drawing/2014/main" id="{6BDC4C3A-50C6-46DF-830A-A4BBC6A0996B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7" name="Oval 1866">
            <a:extLst>
              <a:ext uri="{FF2B5EF4-FFF2-40B4-BE49-F238E27FC236}">
                <a16:creationId xmlns:a16="http://schemas.microsoft.com/office/drawing/2014/main" id="{F405F469-56E1-43F4-A072-C2210D19B5BA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8" name="Oval 1867">
            <a:extLst>
              <a:ext uri="{FF2B5EF4-FFF2-40B4-BE49-F238E27FC236}">
                <a16:creationId xmlns:a16="http://schemas.microsoft.com/office/drawing/2014/main" id="{CC64A89D-7631-416D-B254-43D4209789C5}"/>
              </a:ext>
            </a:extLst>
          </p:cNvPr>
          <p:cNvSpPr>
            <a:spLocks noChangeAspect="1"/>
          </p:cNvSpPr>
          <p:nvPr/>
        </p:nvSpPr>
        <p:spPr>
          <a:xfrm>
            <a:off x="546366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9" name="Oval 1868">
            <a:extLst>
              <a:ext uri="{FF2B5EF4-FFF2-40B4-BE49-F238E27FC236}">
                <a16:creationId xmlns:a16="http://schemas.microsoft.com/office/drawing/2014/main" id="{00E422CA-D75D-4405-9C8C-B249AA2BF21C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0" name="Oval 1869">
            <a:extLst>
              <a:ext uri="{FF2B5EF4-FFF2-40B4-BE49-F238E27FC236}">
                <a16:creationId xmlns:a16="http://schemas.microsoft.com/office/drawing/2014/main" id="{0A42E644-E78B-4B88-AFAD-3A6D9DAB7FB4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1" name="Oval 1870">
            <a:extLst>
              <a:ext uri="{FF2B5EF4-FFF2-40B4-BE49-F238E27FC236}">
                <a16:creationId xmlns:a16="http://schemas.microsoft.com/office/drawing/2014/main" id="{8FDEE655-FF63-4DA3-8A3E-67E25294D842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2" name="Oval 1871">
            <a:extLst>
              <a:ext uri="{FF2B5EF4-FFF2-40B4-BE49-F238E27FC236}">
                <a16:creationId xmlns:a16="http://schemas.microsoft.com/office/drawing/2014/main" id="{9AF8E671-5DB4-47B9-A5A7-6FCA39B152D7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3" name="Oval 1872">
            <a:extLst>
              <a:ext uri="{FF2B5EF4-FFF2-40B4-BE49-F238E27FC236}">
                <a16:creationId xmlns:a16="http://schemas.microsoft.com/office/drawing/2014/main" id="{816AE2CF-E29B-4C59-9980-B3E85AD650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4" name="Oval 1873">
            <a:extLst>
              <a:ext uri="{FF2B5EF4-FFF2-40B4-BE49-F238E27FC236}">
                <a16:creationId xmlns:a16="http://schemas.microsoft.com/office/drawing/2014/main" id="{D86FA551-C5C4-4648-A0ED-103829144401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5" name="Oval 1874">
            <a:extLst>
              <a:ext uri="{FF2B5EF4-FFF2-40B4-BE49-F238E27FC236}">
                <a16:creationId xmlns:a16="http://schemas.microsoft.com/office/drawing/2014/main" id="{678B505F-6D2E-4415-99DA-91E75F9CE207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6" name="Oval 1875">
            <a:extLst>
              <a:ext uri="{FF2B5EF4-FFF2-40B4-BE49-F238E27FC236}">
                <a16:creationId xmlns:a16="http://schemas.microsoft.com/office/drawing/2014/main" id="{5E8DD568-5995-40DB-ABF0-089588E65F06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7" name="Oval 1876">
            <a:extLst>
              <a:ext uri="{FF2B5EF4-FFF2-40B4-BE49-F238E27FC236}">
                <a16:creationId xmlns:a16="http://schemas.microsoft.com/office/drawing/2014/main" id="{F3643C01-D25F-41D6-B523-7A2A639ED147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8" name="Oval 1877">
            <a:extLst>
              <a:ext uri="{FF2B5EF4-FFF2-40B4-BE49-F238E27FC236}">
                <a16:creationId xmlns:a16="http://schemas.microsoft.com/office/drawing/2014/main" id="{C1B7373C-A4A5-4F00-8653-FE0E88F16225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9" name="Oval 1878">
            <a:extLst>
              <a:ext uri="{FF2B5EF4-FFF2-40B4-BE49-F238E27FC236}">
                <a16:creationId xmlns:a16="http://schemas.microsoft.com/office/drawing/2014/main" id="{BF00E058-180F-438A-AFF2-C39CF9D8102D}"/>
              </a:ext>
            </a:extLst>
          </p:cNvPr>
          <p:cNvSpPr>
            <a:spLocks noChangeAspect="1"/>
          </p:cNvSpPr>
          <p:nvPr/>
        </p:nvSpPr>
        <p:spPr>
          <a:xfrm>
            <a:off x="668540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0" name="Oval 1879">
            <a:extLst>
              <a:ext uri="{FF2B5EF4-FFF2-40B4-BE49-F238E27FC236}">
                <a16:creationId xmlns:a16="http://schemas.microsoft.com/office/drawing/2014/main" id="{08A465E9-8DE3-42F3-B1C7-30E5B009B3DF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1" name="Oval 1880">
            <a:extLst>
              <a:ext uri="{FF2B5EF4-FFF2-40B4-BE49-F238E27FC236}">
                <a16:creationId xmlns:a16="http://schemas.microsoft.com/office/drawing/2014/main" id="{E36EED2E-B2FB-4698-93CC-F3E9819D3A4E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2" name="Oval 1881">
            <a:extLst>
              <a:ext uri="{FF2B5EF4-FFF2-40B4-BE49-F238E27FC236}">
                <a16:creationId xmlns:a16="http://schemas.microsoft.com/office/drawing/2014/main" id="{30BCFE73-8994-47AA-B49C-CD454E0B274C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3" name="Oval 1882">
            <a:extLst>
              <a:ext uri="{FF2B5EF4-FFF2-40B4-BE49-F238E27FC236}">
                <a16:creationId xmlns:a16="http://schemas.microsoft.com/office/drawing/2014/main" id="{331B5D84-A227-43E3-9EFF-A506B15B8508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" name="Oval 1883">
            <a:extLst>
              <a:ext uri="{FF2B5EF4-FFF2-40B4-BE49-F238E27FC236}">
                <a16:creationId xmlns:a16="http://schemas.microsoft.com/office/drawing/2014/main" id="{8C42B5D6-D374-4CA8-9094-DA406E41DC52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5" name="Oval 1884">
            <a:extLst>
              <a:ext uri="{FF2B5EF4-FFF2-40B4-BE49-F238E27FC236}">
                <a16:creationId xmlns:a16="http://schemas.microsoft.com/office/drawing/2014/main" id="{3E8527A4-5CF5-46CC-B7F0-79EF9B5F0C4C}"/>
              </a:ext>
            </a:extLst>
          </p:cNvPr>
          <p:cNvSpPr>
            <a:spLocks noChangeAspect="1"/>
          </p:cNvSpPr>
          <p:nvPr/>
        </p:nvSpPr>
        <p:spPr>
          <a:xfrm>
            <a:off x="228714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6" name="Oval 1885">
            <a:extLst>
              <a:ext uri="{FF2B5EF4-FFF2-40B4-BE49-F238E27FC236}">
                <a16:creationId xmlns:a16="http://schemas.microsoft.com/office/drawing/2014/main" id="{6950D4C5-A095-48B9-97C4-793194FD90CF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7" name="Oval 1886">
            <a:extLst>
              <a:ext uri="{FF2B5EF4-FFF2-40B4-BE49-F238E27FC236}">
                <a16:creationId xmlns:a16="http://schemas.microsoft.com/office/drawing/2014/main" id="{E4DDECE8-19C9-41CE-888B-9538FDCEC233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8" name="Oval 1887">
            <a:extLst>
              <a:ext uri="{FF2B5EF4-FFF2-40B4-BE49-F238E27FC236}">
                <a16:creationId xmlns:a16="http://schemas.microsoft.com/office/drawing/2014/main" id="{CAB6F06B-BBC7-4A64-8676-914004222D23}"/>
              </a:ext>
            </a:extLst>
          </p:cNvPr>
          <p:cNvSpPr>
            <a:spLocks noChangeAspect="1"/>
          </p:cNvSpPr>
          <p:nvPr/>
        </p:nvSpPr>
        <p:spPr>
          <a:xfrm>
            <a:off x="350888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9" name="Oval 1888">
            <a:extLst>
              <a:ext uri="{FF2B5EF4-FFF2-40B4-BE49-F238E27FC236}">
                <a16:creationId xmlns:a16="http://schemas.microsoft.com/office/drawing/2014/main" id="{079B7F0B-B97A-49B1-98FC-451187A30D19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0" name="Oval 1889">
            <a:extLst>
              <a:ext uri="{FF2B5EF4-FFF2-40B4-BE49-F238E27FC236}">
                <a16:creationId xmlns:a16="http://schemas.microsoft.com/office/drawing/2014/main" id="{9741B2E8-0A8A-4746-B9C4-E763B3C1C4AB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1" name="Oval 1890">
            <a:extLst>
              <a:ext uri="{FF2B5EF4-FFF2-40B4-BE49-F238E27FC236}">
                <a16:creationId xmlns:a16="http://schemas.microsoft.com/office/drawing/2014/main" id="{BB1DA26D-7BB1-4747-8A54-C11CF461A620}"/>
              </a:ext>
            </a:extLst>
          </p:cNvPr>
          <p:cNvSpPr>
            <a:spLocks noChangeAspect="1"/>
          </p:cNvSpPr>
          <p:nvPr/>
        </p:nvSpPr>
        <p:spPr>
          <a:xfrm>
            <a:off x="424192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2" name="Oval 1891">
            <a:extLst>
              <a:ext uri="{FF2B5EF4-FFF2-40B4-BE49-F238E27FC236}">
                <a16:creationId xmlns:a16="http://schemas.microsoft.com/office/drawing/2014/main" id="{81B3F46C-D862-4ACF-B496-18E899CE2271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3" name="Oval 1892">
            <a:extLst>
              <a:ext uri="{FF2B5EF4-FFF2-40B4-BE49-F238E27FC236}">
                <a16:creationId xmlns:a16="http://schemas.microsoft.com/office/drawing/2014/main" id="{BB8B0923-1F18-435B-93FD-5788212F4BA0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4" name="Oval 1893">
            <a:extLst>
              <a:ext uri="{FF2B5EF4-FFF2-40B4-BE49-F238E27FC236}">
                <a16:creationId xmlns:a16="http://schemas.microsoft.com/office/drawing/2014/main" id="{24976223-56FE-451A-AB9D-8B5AF77D16F8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5" name="Oval 1894">
            <a:extLst>
              <a:ext uri="{FF2B5EF4-FFF2-40B4-BE49-F238E27FC236}">
                <a16:creationId xmlns:a16="http://schemas.microsoft.com/office/drawing/2014/main" id="{C1085889-11FB-415E-88F4-54D2F4D60031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6" name="Oval 1895">
            <a:extLst>
              <a:ext uri="{FF2B5EF4-FFF2-40B4-BE49-F238E27FC236}">
                <a16:creationId xmlns:a16="http://schemas.microsoft.com/office/drawing/2014/main" id="{A4083ADE-EB21-4CB0-9D6F-DEEFD12E6382}"/>
              </a:ext>
            </a:extLst>
          </p:cNvPr>
          <p:cNvSpPr>
            <a:spLocks noChangeAspect="1"/>
          </p:cNvSpPr>
          <p:nvPr/>
        </p:nvSpPr>
        <p:spPr>
          <a:xfrm>
            <a:off x="546366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7" name="Oval 1896">
            <a:extLst>
              <a:ext uri="{FF2B5EF4-FFF2-40B4-BE49-F238E27FC236}">
                <a16:creationId xmlns:a16="http://schemas.microsoft.com/office/drawing/2014/main" id="{BDBB1A5E-20A6-4F9D-B295-8B69FE407A5B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8" name="Oval 1897">
            <a:extLst>
              <a:ext uri="{FF2B5EF4-FFF2-40B4-BE49-F238E27FC236}">
                <a16:creationId xmlns:a16="http://schemas.microsoft.com/office/drawing/2014/main" id="{33B69319-0A4E-42DC-99B3-2704B0D2CAA4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9" name="Oval 1898">
            <a:extLst>
              <a:ext uri="{FF2B5EF4-FFF2-40B4-BE49-F238E27FC236}">
                <a16:creationId xmlns:a16="http://schemas.microsoft.com/office/drawing/2014/main" id="{278DBB08-C64B-4FFD-A3FD-82C490FB278E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0" name="Oval 1899">
            <a:extLst>
              <a:ext uri="{FF2B5EF4-FFF2-40B4-BE49-F238E27FC236}">
                <a16:creationId xmlns:a16="http://schemas.microsoft.com/office/drawing/2014/main" id="{E5BDAFAA-B5AF-4F65-BC1C-A25386F338F9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1" name="Oval 1900">
            <a:extLst>
              <a:ext uri="{FF2B5EF4-FFF2-40B4-BE49-F238E27FC236}">
                <a16:creationId xmlns:a16="http://schemas.microsoft.com/office/drawing/2014/main" id="{5C84BDFF-39F3-4AB4-942B-EE6E288D1FBF}"/>
              </a:ext>
            </a:extLst>
          </p:cNvPr>
          <p:cNvSpPr>
            <a:spLocks noChangeAspect="1"/>
          </p:cNvSpPr>
          <p:nvPr/>
        </p:nvSpPr>
        <p:spPr>
          <a:xfrm>
            <a:off x="473062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2" name="Oval 1901">
            <a:extLst>
              <a:ext uri="{FF2B5EF4-FFF2-40B4-BE49-F238E27FC236}">
                <a16:creationId xmlns:a16="http://schemas.microsoft.com/office/drawing/2014/main" id="{46838871-15B3-46D2-BFED-B30F434527D3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3" name="Oval 1902">
            <a:extLst>
              <a:ext uri="{FF2B5EF4-FFF2-40B4-BE49-F238E27FC236}">
                <a16:creationId xmlns:a16="http://schemas.microsoft.com/office/drawing/2014/main" id="{9C5B8227-8A60-4C2E-BE5C-365E73E9DB6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4" name="Oval 1903">
            <a:extLst>
              <a:ext uri="{FF2B5EF4-FFF2-40B4-BE49-F238E27FC236}">
                <a16:creationId xmlns:a16="http://schemas.microsoft.com/office/drawing/2014/main" id="{956AF90E-D4B0-48DE-89AF-BF2290F35E21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5" name="Oval 1904">
            <a:extLst>
              <a:ext uri="{FF2B5EF4-FFF2-40B4-BE49-F238E27FC236}">
                <a16:creationId xmlns:a16="http://schemas.microsoft.com/office/drawing/2014/main" id="{08304AFA-6C34-43D5-B065-A637DF3BF03A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6" name="Oval 1905">
            <a:extLst>
              <a:ext uri="{FF2B5EF4-FFF2-40B4-BE49-F238E27FC236}">
                <a16:creationId xmlns:a16="http://schemas.microsoft.com/office/drawing/2014/main" id="{CB746075-3DF0-4533-A4A5-88318C3BA019}"/>
              </a:ext>
            </a:extLst>
          </p:cNvPr>
          <p:cNvSpPr>
            <a:spLocks noChangeAspect="1"/>
          </p:cNvSpPr>
          <p:nvPr/>
        </p:nvSpPr>
        <p:spPr>
          <a:xfrm>
            <a:off x="668540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7" name="Oval 1906">
            <a:extLst>
              <a:ext uri="{FF2B5EF4-FFF2-40B4-BE49-F238E27FC236}">
                <a16:creationId xmlns:a16="http://schemas.microsoft.com/office/drawing/2014/main" id="{44C052EC-781F-4D48-9328-0103ECE6CEF4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8" name="Oval 1907">
            <a:extLst>
              <a:ext uri="{FF2B5EF4-FFF2-40B4-BE49-F238E27FC236}">
                <a16:creationId xmlns:a16="http://schemas.microsoft.com/office/drawing/2014/main" id="{B9B03906-C415-4839-A8B1-14E07B1ED825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9" name="Oval 1908">
            <a:extLst>
              <a:ext uri="{FF2B5EF4-FFF2-40B4-BE49-F238E27FC236}">
                <a16:creationId xmlns:a16="http://schemas.microsoft.com/office/drawing/2014/main" id="{3D44DB45-7EEF-45F3-85E5-591AAF761D5A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0" name="Oval 1909">
            <a:extLst>
              <a:ext uri="{FF2B5EF4-FFF2-40B4-BE49-F238E27FC236}">
                <a16:creationId xmlns:a16="http://schemas.microsoft.com/office/drawing/2014/main" id="{F50A63FD-E021-4793-BCB7-18236FBCB64E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1" name="Oval 1910">
            <a:extLst>
              <a:ext uri="{FF2B5EF4-FFF2-40B4-BE49-F238E27FC236}">
                <a16:creationId xmlns:a16="http://schemas.microsoft.com/office/drawing/2014/main" id="{2A184BC2-AA94-4C57-B2B3-813130189146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2" name="Oval 1911">
            <a:extLst>
              <a:ext uri="{FF2B5EF4-FFF2-40B4-BE49-F238E27FC236}">
                <a16:creationId xmlns:a16="http://schemas.microsoft.com/office/drawing/2014/main" id="{AF2B58F9-B7F3-488E-8C79-0474D4C8FBE1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3" name="Oval 1912">
            <a:extLst>
              <a:ext uri="{FF2B5EF4-FFF2-40B4-BE49-F238E27FC236}">
                <a16:creationId xmlns:a16="http://schemas.microsoft.com/office/drawing/2014/main" id="{8B8CE97C-CCEF-499D-8D46-CF4B0EC1832D}"/>
              </a:ext>
            </a:extLst>
          </p:cNvPr>
          <p:cNvSpPr>
            <a:spLocks noChangeAspect="1"/>
          </p:cNvSpPr>
          <p:nvPr/>
        </p:nvSpPr>
        <p:spPr>
          <a:xfrm>
            <a:off x="253149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4" name="Oval 1913">
            <a:extLst>
              <a:ext uri="{FF2B5EF4-FFF2-40B4-BE49-F238E27FC236}">
                <a16:creationId xmlns:a16="http://schemas.microsoft.com/office/drawing/2014/main" id="{48DD84AB-1F1B-4A41-BEC4-082D061031D3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5" name="Oval 1914">
            <a:extLst>
              <a:ext uri="{FF2B5EF4-FFF2-40B4-BE49-F238E27FC236}">
                <a16:creationId xmlns:a16="http://schemas.microsoft.com/office/drawing/2014/main" id="{6CEB7A7B-3184-4304-8EEF-0008B6EE6784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6" name="Oval 1915">
            <a:extLst>
              <a:ext uri="{FF2B5EF4-FFF2-40B4-BE49-F238E27FC236}">
                <a16:creationId xmlns:a16="http://schemas.microsoft.com/office/drawing/2014/main" id="{61B859B8-7648-40BE-83E6-0529EEB4B267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7" name="Oval 1916">
            <a:extLst>
              <a:ext uri="{FF2B5EF4-FFF2-40B4-BE49-F238E27FC236}">
                <a16:creationId xmlns:a16="http://schemas.microsoft.com/office/drawing/2014/main" id="{DD572960-115F-4A18-8FAF-38D0482FFAC0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8" name="Oval 1917">
            <a:extLst>
              <a:ext uri="{FF2B5EF4-FFF2-40B4-BE49-F238E27FC236}">
                <a16:creationId xmlns:a16="http://schemas.microsoft.com/office/drawing/2014/main" id="{4429AE6A-258A-492E-983E-DFD1CEBB17B8}"/>
              </a:ext>
            </a:extLst>
          </p:cNvPr>
          <p:cNvSpPr>
            <a:spLocks noChangeAspect="1"/>
          </p:cNvSpPr>
          <p:nvPr/>
        </p:nvSpPr>
        <p:spPr>
          <a:xfrm>
            <a:off x="424192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9" name="Oval 1918">
            <a:extLst>
              <a:ext uri="{FF2B5EF4-FFF2-40B4-BE49-F238E27FC236}">
                <a16:creationId xmlns:a16="http://schemas.microsoft.com/office/drawing/2014/main" id="{77DCCF56-72E7-4304-92C2-66EA90DF5FD4}"/>
              </a:ext>
            </a:extLst>
          </p:cNvPr>
          <p:cNvSpPr>
            <a:spLocks noChangeAspect="1"/>
          </p:cNvSpPr>
          <p:nvPr/>
        </p:nvSpPr>
        <p:spPr>
          <a:xfrm>
            <a:off x="448627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0" name="Oval 1919">
            <a:extLst>
              <a:ext uri="{FF2B5EF4-FFF2-40B4-BE49-F238E27FC236}">
                <a16:creationId xmlns:a16="http://schemas.microsoft.com/office/drawing/2014/main" id="{253616A4-DA10-41A7-A5F4-14E8775EE03A}"/>
              </a:ext>
            </a:extLst>
          </p:cNvPr>
          <p:cNvSpPr>
            <a:spLocks noChangeAspect="1"/>
          </p:cNvSpPr>
          <p:nvPr/>
        </p:nvSpPr>
        <p:spPr>
          <a:xfrm>
            <a:off x="277583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1" name="Oval 1920">
            <a:extLst>
              <a:ext uri="{FF2B5EF4-FFF2-40B4-BE49-F238E27FC236}">
                <a16:creationId xmlns:a16="http://schemas.microsoft.com/office/drawing/2014/main" id="{804F64B0-67AB-4C7F-B35A-CB19F3D1DCE3}"/>
              </a:ext>
            </a:extLst>
          </p:cNvPr>
          <p:cNvSpPr>
            <a:spLocks noChangeAspect="1"/>
          </p:cNvSpPr>
          <p:nvPr/>
        </p:nvSpPr>
        <p:spPr>
          <a:xfrm>
            <a:off x="302018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2" name="Oval 1921">
            <a:extLst>
              <a:ext uri="{FF2B5EF4-FFF2-40B4-BE49-F238E27FC236}">
                <a16:creationId xmlns:a16="http://schemas.microsoft.com/office/drawing/2014/main" id="{62F41DDA-45B1-40E5-B5DC-3D6EF95335D6}"/>
              </a:ext>
            </a:extLst>
          </p:cNvPr>
          <p:cNvSpPr>
            <a:spLocks noChangeAspect="1"/>
          </p:cNvSpPr>
          <p:nvPr/>
        </p:nvSpPr>
        <p:spPr>
          <a:xfrm>
            <a:off x="326453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3" name="Oval 1922">
            <a:extLst>
              <a:ext uri="{FF2B5EF4-FFF2-40B4-BE49-F238E27FC236}">
                <a16:creationId xmlns:a16="http://schemas.microsoft.com/office/drawing/2014/main" id="{7543363A-AE7A-4449-B1DF-9DB8A3F128E1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4" name="Oval 1923">
            <a:extLst>
              <a:ext uri="{FF2B5EF4-FFF2-40B4-BE49-F238E27FC236}">
                <a16:creationId xmlns:a16="http://schemas.microsoft.com/office/drawing/2014/main" id="{F1D2EB58-8DAE-4DE9-BC2D-D6F9C492520B}"/>
              </a:ext>
            </a:extLst>
          </p:cNvPr>
          <p:cNvSpPr>
            <a:spLocks noChangeAspect="1"/>
          </p:cNvSpPr>
          <p:nvPr/>
        </p:nvSpPr>
        <p:spPr>
          <a:xfrm>
            <a:off x="570801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5" name="Oval 1924">
            <a:extLst>
              <a:ext uri="{FF2B5EF4-FFF2-40B4-BE49-F238E27FC236}">
                <a16:creationId xmlns:a16="http://schemas.microsoft.com/office/drawing/2014/main" id="{04D7B410-EB8A-4618-9D55-961020C0BC5B}"/>
              </a:ext>
            </a:extLst>
          </p:cNvPr>
          <p:cNvSpPr>
            <a:spLocks noChangeAspect="1"/>
          </p:cNvSpPr>
          <p:nvPr/>
        </p:nvSpPr>
        <p:spPr>
          <a:xfrm>
            <a:off x="595236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6" name="Oval 1925">
            <a:extLst>
              <a:ext uri="{FF2B5EF4-FFF2-40B4-BE49-F238E27FC236}">
                <a16:creationId xmlns:a16="http://schemas.microsoft.com/office/drawing/2014/main" id="{0A0B0564-4CE2-4F3E-9580-7126032FAC81}"/>
              </a:ext>
            </a:extLst>
          </p:cNvPr>
          <p:cNvSpPr>
            <a:spLocks noChangeAspect="1"/>
          </p:cNvSpPr>
          <p:nvPr/>
        </p:nvSpPr>
        <p:spPr>
          <a:xfrm>
            <a:off x="619671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7" name="Oval 1926">
            <a:extLst>
              <a:ext uri="{FF2B5EF4-FFF2-40B4-BE49-F238E27FC236}">
                <a16:creationId xmlns:a16="http://schemas.microsoft.com/office/drawing/2014/main" id="{E34173C7-4B9C-43D1-B7C4-B751A210FE54}"/>
              </a:ext>
            </a:extLst>
          </p:cNvPr>
          <p:cNvSpPr>
            <a:spLocks noChangeAspect="1"/>
          </p:cNvSpPr>
          <p:nvPr/>
        </p:nvSpPr>
        <p:spPr>
          <a:xfrm>
            <a:off x="644105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8" name="Oval 1927">
            <a:extLst>
              <a:ext uri="{FF2B5EF4-FFF2-40B4-BE49-F238E27FC236}">
                <a16:creationId xmlns:a16="http://schemas.microsoft.com/office/drawing/2014/main" id="{820CED3F-5132-48BF-837A-46459BE994D7}"/>
              </a:ext>
            </a:extLst>
          </p:cNvPr>
          <p:cNvSpPr>
            <a:spLocks noChangeAspect="1"/>
          </p:cNvSpPr>
          <p:nvPr/>
        </p:nvSpPr>
        <p:spPr>
          <a:xfrm>
            <a:off x="473062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9" name="Oval 1928">
            <a:extLst>
              <a:ext uri="{FF2B5EF4-FFF2-40B4-BE49-F238E27FC236}">
                <a16:creationId xmlns:a16="http://schemas.microsoft.com/office/drawing/2014/main" id="{77164D13-ADDA-43B7-8BCF-CA3BB34B49F4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0" name="Oval 1929">
            <a:extLst>
              <a:ext uri="{FF2B5EF4-FFF2-40B4-BE49-F238E27FC236}">
                <a16:creationId xmlns:a16="http://schemas.microsoft.com/office/drawing/2014/main" id="{260CC0AB-4D98-406C-89CD-6C2B5FC46310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1" name="Oval 1930">
            <a:extLst>
              <a:ext uri="{FF2B5EF4-FFF2-40B4-BE49-F238E27FC236}">
                <a16:creationId xmlns:a16="http://schemas.microsoft.com/office/drawing/2014/main" id="{6C0E01F2-F3BD-4AD6-BC45-F5D60036E6E6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2" name="Oval 1931">
            <a:extLst>
              <a:ext uri="{FF2B5EF4-FFF2-40B4-BE49-F238E27FC236}">
                <a16:creationId xmlns:a16="http://schemas.microsoft.com/office/drawing/2014/main" id="{BA131020-BF32-4683-9400-856AA2564683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3" name="Oval 1932">
            <a:extLst>
              <a:ext uri="{FF2B5EF4-FFF2-40B4-BE49-F238E27FC236}">
                <a16:creationId xmlns:a16="http://schemas.microsoft.com/office/drawing/2014/main" id="{0513EEC5-1B38-4A80-A22F-05BE64E69A6D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4" name="Oval 1933">
            <a:extLst>
              <a:ext uri="{FF2B5EF4-FFF2-40B4-BE49-F238E27FC236}">
                <a16:creationId xmlns:a16="http://schemas.microsoft.com/office/drawing/2014/main" id="{AC87A882-5C3D-4C4B-810C-9D29EC0506F3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5" name="Oval 1934">
            <a:extLst>
              <a:ext uri="{FF2B5EF4-FFF2-40B4-BE49-F238E27FC236}">
                <a16:creationId xmlns:a16="http://schemas.microsoft.com/office/drawing/2014/main" id="{D56C94F3-A1F2-4496-9829-FB84E64D2B19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6" name="Oval 1935">
            <a:extLst>
              <a:ext uri="{FF2B5EF4-FFF2-40B4-BE49-F238E27FC236}">
                <a16:creationId xmlns:a16="http://schemas.microsoft.com/office/drawing/2014/main" id="{017B2C03-8875-45C5-8E4B-5B4B34A7789E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7" name="Oval 1936">
            <a:extLst>
              <a:ext uri="{FF2B5EF4-FFF2-40B4-BE49-F238E27FC236}">
                <a16:creationId xmlns:a16="http://schemas.microsoft.com/office/drawing/2014/main" id="{5FC81F7F-5855-4B5F-A50C-4369BCE4478A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8" name="Oval 1937">
            <a:extLst>
              <a:ext uri="{FF2B5EF4-FFF2-40B4-BE49-F238E27FC236}">
                <a16:creationId xmlns:a16="http://schemas.microsoft.com/office/drawing/2014/main" id="{A0F755EB-D8ED-484C-8A36-8EBCB0C8B123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9" name="Oval 1938">
            <a:extLst>
              <a:ext uri="{FF2B5EF4-FFF2-40B4-BE49-F238E27FC236}">
                <a16:creationId xmlns:a16="http://schemas.microsoft.com/office/drawing/2014/main" id="{20564356-9C12-4774-8EA3-440E9AC3DAB4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0" name="Oval 1939">
            <a:extLst>
              <a:ext uri="{FF2B5EF4-FFF2-40B4-BE49-F238E27FC236}">
                <a16:creationId xmlns:a16="http://schemas.microsoft.com/office/drawing/2014/main" id="{A9B79634-939E-4ED3-AF8E-76C24F83BDC9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1" name="Oval 1940">
            <a:extLst>
              <a:ext uri="{FF2B5EF4-FFF2-40B4-BE49-F238E27FC236}">
                <a16:creationId xmlns:a16="http://schemas.microsoft.com/office/drawing/2014/main" id="{C561E987-D69C-44A1-88DB-403D790A12F9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2" name="Oval 1941">
            <a:extLst>
              <a:ext uri="{FF2B5EF4-FFF2-40B4-BE49-F238E27FC236}">
                <a16:creationId xmlns:a16="http://schemas.microsoft.com/office/drawing/2014/main" id="{D12EE8E3-EB86-42E7-9642-102864AE1079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3" name="Oval 1942">
            <a:extLst>
              <a:ext uri="{FF2B5EF4-FFF2-40B4-BE49-F238E27FC236}">
                <a16:creationId xmlns:a16="http://schemas.microsoft.com/office/drawing/2014/main" id="{65F2E6C1-B446-4387-B440-8AE01F77F0A3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4" name="Oval 1943">
            <a:extLst>
              <a:ext uri="{FF2B5EF4-FFF2-40B4-BE49-F238E27FC236}">
                <a16:creationId xmlns:a16="http://schemas.microsoft.com/office/drawing/2014/main" id="{B772CE18-8550-4257-9E8D-36A3A2179B96}"/>
              </a:ext>
            </a:extLst>
          </p:cNvPr>
          <p:cNvSpPr>
            <a:spLocks noChangeAspect="1"/>
          </p:cNvSpPr>
          <p:nvPr/>
        </p:nvSpPr>
        <p:spPr>
          <a:xfrm>
            <a:off x="424192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" name="Oval 1944">
            <a:extLst>
              <a:ext uri="{FF2B5EF4-FFF2-40B4-BE49-F238E27FC236}">
                <a16:creationId xmlns:a16="http://schemas.microsoft.com/office/drawing/2014/main" id="{ABD5D011-6ECE-436E-B4A5-578E448D5F6E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" name="Oval 1945">
            <a:extLst>
              <a:ext uri="{FF2B5EF4-FFF2-40B4-BE49-F238E27FC236}">
                <a16:creationId xmlns:a16="http://schemas.microsoft.com/office/drawing/2014/main" id="{D393EBC1-85CB-429E-9C49-FB72E7395381}"/>
              </a:ext>
            </a:extLst>
          </p:cNvPr>
          <p:cNvSpPr>
            <a:spLocks noChangeAspect="1"/>
          </p:cNvSpPr>
          <p:nvPr/>
        </p:nvSpPr>
        <p:spPr>
          <a:xfrm>
            <a:off x="277583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" name="Oval 1946">
            <a:extLst>
              <a:ext uri="{FF2B5EF4-FFF2-40B4-BE49-F238E27FC236}">
                <a16:creationId xmlns:a16="http://schemas.microsoft.com/office/drawing/2014/main" id="{374B0489-4F87-4AF5-83FE-FCDBF2D8C4D5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8" name="Oval 1947">
            <a:extLst>
              <a:ext uri="{FF2B5EF4-FFF2-40B4-BE49-F238E27FC236}">
                <a16:creationId xmlns:a16="http://schemas.microsoft.com/office/drawing/2014/main" id="{D16D561F-3550-46CE-8AFB-03351ED0D642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9" name="Oval 1948">
            <a:extLst>
              <a:ext uri="{FF2B5EF4-FFF2-40B4-BE49-F238E27FC236}">
                <a16:creationId xmlns:a16="http://schemas.microsoft.com/office/drawing/2014/main" id="{493838F2-4C7D-4FBB-9A76-450A2489BE63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0" name="Oval 1949">
            <a:extLst>
              <a:ext uri="{FF2B5EF4-FFF2-40B4-BE49-F238E27FC236}">
                <a16:creationId xmlns:a16="http://schemas.microsoft.com/office/drawing/2014/main" id="{102FE026-B62C-4E9C-BC00-0657569E21F7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1" name="Oval 1950">
            <a:extLst>
              <a:ext uri="{FF2B5EF4-FFF2-40B4-BE49-F238E27FC236}">
                <a16:creationId xmlns:a16="http://schemas.microsoft.com/office/drawing/2014/main" id="{4D610ACA-5369-48BD-8E64-B28DE37E5ABE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2" name="Oval 1951">
            <a:extLst>
              <a:ext uri="{FF2B5EF4-FFF2-40B4-BE49-F238E27FC236}">
                <a16:creationId xmlns:a16="http://schemas.microsoft.com/office/drawing/2014/main" id="{882DC17D-2A78-4D0C-9541-0FE50436EB85}"/>
              </a:ext>
            </a:extLst>
          </p:cNvPr>
          <p:cNvSpPr>
            <a:spLocks noChangeAspect="1"/>
          </p:cNvSpPr>
          <p:nvPr/>
        </p:nvSpPr>
        <p:spPr>
          <a:xfrm>
            <a:off x="619671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3" name="Oval 1952">
            <a:extLst>
              <a:ext uri="{FF2B5EF4-FFF2-40B4-BE49-F238E27FC236}">
                <a16:creationId xmlns:a16="http://schemas.microsoft.com/office/drawing/2014/main" id="{8DD57174-C552-4838-AFFE-6D02FD2F3A12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4" name="Oval 1953">
            <a:extLst>
              <a:ext uri="{FF2B5EF4-FFF2-40B4-BE49-F238E27FC236}">
                <a16:creationId xmlns:a16="http://schemas.microsoft.com/office/drawing/2014/main" id="{98A620C4-01FC-4C3C-B8B3-E3171CB32E70}"/>
              </a:ext>
            </a:extLst>
          </p:cNvPr>
          <p:cNvSpPr>
            <a:spLocks noChangeAspect="1"/>
          </p:cNvSpPr>
          <p:nvPr/>
        </p:nvSpPr>
        <p:spPr>
          <a:xfrm>
            <a:off x="473062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5" name="Oval 1954">
            <a:extLst>
              <a:ext uri="{FF2B5EF4-FFF2-40B4-BE49-F238E27FC236}">
                <a16:creationId xmlns:a16="http://schemas.microsoft.com/office/drawing/2014/main" id="{C474CDC0-9F8E-4353-A850-1165276F9FD0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6" name="Oval 1955">
            <a:extLst>
              <a:ext uri="{FF2B5EF4-FFF2-40B4-BE49-F238E27FC236}">
                <a16:creationId xmlns:a16="http://schemas.microsoft.com/office/drawing/2014/main" id="{D5377A87-9D46-4F5E-A386-76CD625FDB81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7" name="Oval 1956">
            <a:extLst>
              <a:ext uri="{FF2B5EF4-FFF2-40B4-BE49-F238E27FC236}">
                <a16:creationId xmlns:a16="http://schemas.microsoft.com/office/drawing/2014/main" id="{5DB713E5-C2BD-4E8E-A185-5DBFAC46C08C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8" name="Oval 1957">
            <a:extLst>
              <a:ext uri="{FF2B5EF4-FFF2-40B4-BE49-F238E27FC236}">
                <a16:creationId xmlns:a16="http://schemas.microsoft.com/office/drawing/2014/main" id="{3BF7AF7F-1232-4A7E-83BB-C0BA78DA4973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9" name="Oval 1958">
            <a:extLst>
              <a:ext uri="{FF2B5EF4-FFF2-40B4-BE49-F238E27FC236}">
                <a16:creationId xmlns:a16="http://schemas.microsoft.com/office/drawing/2014/main" id="{44606FEB-BBC4-4AE1-9D5B-F5B623C6BE51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0" name="Oval 1959">
            <a:extLst>
              <a:ext uri="{FF2B5EF4-FFF2-40B4-BE49-F238E27FC236}">
                <a16:creationId xmlns:a16="http://schemas.microsoft.com/office/drawing/2014/main" id="{CDF749CA-47F8-48CA-B66E-A24340323595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1" name="Oval 1960">
            <a:extLst>
              <a:ext uri="{FF2B5EF4-FFF2-40B4-BE49-F238E27FC236}">
                <a16:creationId xmlns:a16="http://schemas.microsoft.com/office/drawing/2014/main" id="{0E09D013-1634-413E-9789-74D2D3A90839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2" name="Oval 1961">
            <a:extLst>
              <a:ext uri="{FF2B5EF4-FFF2-40B4-BE49-F238E27FC236}">
                <a16:creationId xmlns:a16="http://schemas.microsoft.com/office/drawing/2014/main" id="{8CBA550D-75C1-421A-8B9C-2C8EB70748CF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3" name="Oval 1962">
            <a:extLst>
              <a:ext uri="{FF2B5EF4-FFF2-40B4-BE49-F238E27FC236}">
                <a16:creationId xmlns:a16="http://schemas.microsoft.com/office/drawing/2014/main" id="{788E1B4F-1F79-4EF2-B069-F8260CA28C38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4" name="Oval 1963">
            <a:extLst>
              <a:ext uri="{FF2B5EF4-FFF2-40B4-BE49-F238E27FC236}">
                <a16:creationId xmlns:a16="http://schemas.microsoft.com/office/drawing/2014/main" id="{F16BA157-4F65-414F-A124-45A699EDFAB5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5" name="Oval 1964">
            <a:extLst>
              <a:ext uri="{FF2B5EF4-FFF2-40B4-BE49-F238E27FC236}">
                <a16:creationId xmlns:a16="http://schemas.microsoft.com/office/drawing/2014/main" id="{24993F2A-309A-4ABC-ADE1-F0F9DC764F33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6" name="Oval 1965">
            <a:extLst>
              <a:ext uri="{FF2B5EF4-FFF2-40B4-BE49-F238E27FC236}">
                <a16:creationId xmlns:a16="http://schemas.microsoft.com/office/drawing/2014/main" id="{E739948D-F958-4583-A3CE-F2FC451AF42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7" name="Oval 1966">
            <a:extLst>
              <a:ext uri="{FF2B5EF4-FFF2-40B4-BE49-F238E27FC236}">
                <a16:creationId xmlns:a16="http://schemas.microsoft.com/office/drawing/2014/main" id="{29D9AFDB-63FC-4BC3-A023-10DE5444F20B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8" name="Oval 1967">
            <a:extLst>
              <a:ext uri="{FF2B5EF4-FFF2-40B4-BE49-F238E27FC236}">
                <a16:creationId xmlns:a16="http://schemas.microsoft.com/office/drawing/2014/main" id="{6D69FA75-4077-42B0-915B-8FD98A39EEDF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9" name="Oval 1968">
            <a:extLst>
              <a:ext uri="{FF2B5EF4-FFF2-40B4-BE49-F238E27FC236}">
                <a16:creationId xmlns:a16="http://schemas.microsoft.com/office/drawing/2014/main" id="{7BDD0D3C-1661-41EA-A51B-712ACEF724AF}"/>
              </a:ext>
            </a:extLst>
          </p:cNvPr>
          <p:cNvSpPr>
            <a:spLocks noChangeAspect="1"/>
          </p:cNvSpPr>
          <p:nvPr/>
        </p:nvSpPr>
        <p:spPr>
          <a:xfrm>
            <a:off x="448627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0" name="Oval 1969">
            <a:extLst>
              <a:ext uri="{FF2B5EF4-FFF2-40B4-BE49-F238E27FC236}">
                <a16:creationId xmlns:a16="http://schemas.microsoft.com/office/drawing/2014/main" id="{B1E3A5E3-DDE7-4734-8025-22EAB4CF65C9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1" name="Oval 1970">
            <a:extLst>
              <a:ext uri="{FF2B5EF4-FFF2-40B4-BE49-F238E27FC236}">
                <a16:creationId xmlns:a16="http://schemas.microsoft.com/office/drawing/2014/main" id="{E73530E0-58FF-4B16-98BC-97796C95154E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2" name="Oval 1971">
            <a:extLst>
              <a:ext uri="{FF2B5EF4-FFF2-40B4-BE49-F238E27FC236}">
                <a16:creationId xmlns:a16="http://schemas.microsoft.com/office/drawing/2014/main" id="{7145E163-BBEB-4638-BC39-FCF49447C5B9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3" name="Oval 1972">
            <a:extLst>
              <a:ext uri="{FF2B5EF4-FFF2-40B4-BE49-F238E27FC236}">
                <a16:creationId xmlns:a16="http://schemas.microsoft.com/office/drawing/2014/main" id="{28DD808C-7AB7-4885-A2BE-1D41DEC4AA80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4" name="Oval 1973">
            <a:extLst>
              <a:ext uri="{FF2B5EF4-FFF2-40B4-BE49-F238E27FC236}">
                <a16:creationId xmlns:a16="http://schemas.microsoft.com/office/drawing/2014/main" id="{0AA182F1-BCA5-4F5C-8650-C027E1D30B6E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5" name="Oval 1974">
            <a:extLst>
              <a:ext uri="{FF2B5EF4-FFF2-40B4-BE49-F238E27FC236}">
                <a16:creationId xmlns:a16="http://schemas.microsoft.com/office/drawing/2014/main" id="{24EDB15A-7D2E-40D4-A574-F9FE04B25773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6" name="Oval 1975">
            <a:extLst>
              <a:ext uri="{FF2B5EF4-FFF2-40B4-BE49-F238E27FC236}">
                <a16:creationId xmlns:a16="http://schemas.microsoft.com/office/drawing/2014/main" id="{E2997826-C62F-46BC-9809-1045915BB11C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7" name="Oval 1976">
            <a:extLst>
              <a:ext uri="{FF2B5EF4-FFF2-40B4-BE49-F238E27FC236}">
                <a16:creationId xmlns:a16="http://schemas.microsoft.com/office/drawing/2014/main" id="{DFFFDE65-4C78-4148-B726-1636559B2623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Oval 1977">
            <a:extLst>
              <a:ext uri="{FF2B5EF4-FFF2-40B4-BE49-F238E27FC236}">
                <a16:creationId xmlns:a16="http://schemas.microsoft.com/office/drawing/2014/main" id="{583D1871-D070-4CF8-AC51-FF5E7A3B67A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9" name="Oval 1978">
            <a:extLst>
              <a:ext uri="{FF2B5EF4-FFF2-40B4-BE49-F238E27FC236}">
                <a16:creationId xmlns:a16="http://schemas.microsoft.com/office/drawing/2014/main" id="{E17150CE-0729-44F6-9626-B321934A44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0" name="Oval 1979">
            <a:extLst>
              <a:ext uri="{FF2B5EF4-FFF2-40B4-BE49-F238E27FC236}">
                <a16:creationId xmlns:a16="http://schemas.microsoft.com/office/drawing/2014/main" id="{BC9A4EC5-CEE3-40DB-A972-1A964B602027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1" name="Oval 1980">
            <a:extLst>
              <a:ext uri="{FF2B5EF4-FFF2-40B4-BE49-F238E27FC236}">
                <a16:creationId xmlns:a16="http://schemas.microsoft.com/office/drawing/2014/main" id="{9ACDAB8E-D1D0-4386-BC26-589C00A01D62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2" name="Oval 1981">
            <a:extLst>
              <a:ext uri="{FF2B5EF4-FFF2-40B4-BE49-F238E27FC236}">
                <a16:creationId xmlns:a16="http://schemas.microsoft.com/office/drawing/2014/main" id="{1C968F95-B992-41B7-A31D-0F0BED2C5B93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3" name="Oval 1982">
            <a:extLst>
              <a:ext uri="{FF2B5EF4-FFF2-40B4-BE49-F238E27FC236}">
                <a16:creationId xmlns:a16="http://schemas.microsoft.com/office/drawing/2014/main" id="{48B1FB1C-2761-4160-A6F3-DC185F03E4BF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4" name="Oval 1983">
            <a:extLst>
              <a:ext uri="{FF2B5EF4-FFF2-40B4-BE49-F238E27FC236}">
                <a16:creationId xmlns:a16="http://schemas.microsoft.com/office/drawing/2014/main" id="{6215DE5B-FB47-41A8-A8FF-E8D03AD45044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5" name="Oval 1984">
            <a:extLst>
              <a:ext uri="{FF2B5EF4-FFF2-40B4-BE49-F238E27FC236}">
                <a16:creationId xmlns:a16="http://schemas.microsoft.com/office/drawing/2014/main" id="{6AE85B5B-24BA-433D-8358-0B0A9CE3B73C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6" name="Oval 1985">
            <a:extLst>
              <a:ext uri="{FF2B5EF4-FFF2-40B4-BE49-F238E27FC236}">
                <a16:creationId xmlns:a16="http://schemas.microsoft.com/office/drawing/2014/main" id="{E8A344EC-4E19-4ACF-8D2A-7A11338C6E8B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7" name="Oval 1986">
            <a:extLst>
              <a:ext uri="{FF2B5EF4-FFF2-40B4-BE49-F238E27FC236}">
                <a16:creationId xmlns:a16="http://schemas.microsoft.com/office/drawing/2014/main" id="{2759CEFA-9EA5-4744-920B-A13F9C209019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8" name="Oval 1987">
            <a:extLst>
              <a:ext uri="{FF2B5EF4-FFF2-40B4-BE49-F238E27FC236}">
                <a16:creationId xmlns:a16="http://schemas.microsoft.com/office/drawing/2014/main" id="{C7B27DCD-4B50-47C0-9D72-8ECAC479D10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9" name="Oval 1988">
            <a:extLst>
              <a:ext uri="{FF2B5EF4-FFF2-40B4-BE49-F238E27FC236}">
                <a16:creationId xmlns:a16="http://schemas.microsoft.com/office/drawing/2014/main" id="{8220C9CF-21AF-4A8D-ACD8-227AD7ECE004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0" name="Oval 1989">
            <a:extLst>
              <a:ext uri="{FF2B5EF4-FFF2-40B4-BE49-F238E27FC236}">
                <a16:creationId xmlns:a16="http://schemas.microsoft.com/office/drawing/2014/main" id="{27BBB2E3-A079-4981-B497-6864E51C167A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1" name="Oval 1990">
            <a:extLst>
              <a:ext uri="{FF2B5EF4-FFF2-40B4-BE49-F238E27FC236}">
                <a16:creationId xmlns:a16="http://schemas.microsoft.com/office/drawing/2014/main" id="{E7376BE6-2ECA-4711-97FB-0D79C811233F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2" name="Oval 1991">
            <a:extLst>
              <a:ext uri="{FF2B5EF4-FFF2-40B4-BE49-F238E27FC236}">
                <a16:creationId xmlns:a16="http://schemas.microsoft.com/office/drawing/2014/main" id="{86FC31F9-90BC-419D-885E-A30E0CFF0ACC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3" name="Oval 1992">
            <a:extLst>
              <a:ext uri="{FF2B5EF4-FFF2-40B4-BE49-F238E27FC236}">
                <a16:creationId xmlns:a16="http://schemas.microsoft.com/office/drawing/2014/main" id="{F36535F4-2B1A-4B51-9F39-B26E27FA892E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4" name="Oval 1993">
            <a:extLst>
              <a:ext uri="{FF2B5EF4-FFF2-40B4-BE49-F238E27FC236}">
                <a16:creationId xmlns:a16="http://schemas.microsoft.com/office/drawing/2014/main" id="{6D175B71-F239-447C-AADE-718372B4BFFE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5" name="Oval 1994">
            <a:extLst>
              <a:ext uri="{FF2B5EF4-FFF2-40B4-BE49-F238E27FC236}">
                <a16:creationId xmlns:a16="http://schemas.microsoft.com/office/drawing/2014/main" id="{B1DB38EB-635D-4016-AA8A-59B2728DAFDD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6" name="Oval 1995">
            <a:extLst>
              <a:ext uri="{FF2B5EF4-FFF2-40B4-BE49-F238E27FC236}">
                <a16:creationId xmlns:a16="http://schemas.microsoft.com/office/drawing/2014/main" id="{5A39EA17-E574-4E71-8E61-6B2001FCAE9F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7" name="Oval 1996">
            <a:extLst>
              <a:ext uri="{FF2B5EF4-FFF2-40B4-BE49-F238E27FC236}">
                <a16:creationId xmlns:a16="http://schemas.microsoft.com/office/drawing/2014/main" id="{E69C0208-6E9F-47C5-BE34-E4DF70A2836A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8" name="Oval 1997">
            <a:extLst>
              <a:ext uri="{FF2B5EF4-FFF2-40B4-BE49-F238E27FC236}">
                <a16:creationId xmlns:a16="http://schemas.microsoft.com/office/drawing/2014/main" id="{8E862AA8-146D-4D3A-BEF4-D1588950648D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9" name="Oval 1998">
            <a:extLst>
              <a:ext uri="{FF2B5EF4-FFF2-40B4-BE49-F238E27FC236}">
                <a16:creationId xmlns:a16="http://schemas.microsoft.com/office/drawing/2014/main" id="{6BE81865-6085-41AB-AC14-CBE69C7637EF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0" name="Oval 1999">
            <a:extLst>
              <a:ext uri="{FF2B5EF4-FFF2-40B4-BE49-F238E27FC236}">
                <a16:creationId xmlns:a16="http://schemas.microsoft.com/office/drawing/2014/main" id="{20D53861-B51C-4026-9F22-E8B2102A7E84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1" name="Oval 2000">
            <a:extLst>
              <a:ext uri="{FF2B5EF4-FFF2-40B4-BE49-F238E27FC236}">
                <a16:creationId xmlns:a16="http://schemas.microsoft.com/office/drawing/2014/main" id="{56F4116C-B80D-47D2-8394-1D02BA467D68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2" name="Oval 2001">
            <a:extLst>
              <a:ext uri="{FF2B5EF4-FFF2-40B4-BE49-F238E27FC236}">
                <a16:creationId xmlns:a16="http://schemas.microsoft.com/office/drawing/2014/main" id="{24B4B253-7FBD-4147-805C-38E5C677DE23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3" name="Oval 2002">
            <a:extLst>
              <a:ext uri="{FF2B5EF4-FFF2-40B4-BE49-F238E27FC236}">
                <a16:creationId xmlns:a16="http://schemas.microsoft.com/office/drawing/2014/main" id="{5AE5E372-CF85-4250-855D-3D49CC25C3D3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4" name="Oval 2003">
            <a:extLst>
              <a:ext uri="{FF2B5EF4-FFF2-40B4-BE49-F238E27FC236}">
                <a16:creationId xmlns:a16="http://schemas.microsoft.com/office/drawing/2014/main" id="{7EE9BEC5-CB13-44FA-AF3C-60FE08882AAC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5" name="Oval 2004">
            <a:extLst>
              <a:ext uri="{FF2B5EF4-FFF2-40B4-BE49-F238E27FC236}">
                <a16:creationId xmlns:a16="http://schemas.microsoft.com/office/drawing/2014/main" id="{204B4355-9BF5-41D2-8BDA-36786A0FE3C7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6" name="Oval 2005">
            <a:extLst>
              <a:ext uri="{FF2B5EF4-FFF2-40B4-BE49-F238E27FC236}">
                <a16:creationId xmlns:a16="http://schemas.microsoft.com/office/drawing/2014/main" id="{C99C81ED-5C97-4668-B650-DAA8C6B80CF5}"/>
              </a:ext>
            </a:extLst>
          </p:cNvPr>
          <p:cNvSpPr>
            <a:spLocks noChangeAspect="1"/>
          </p:cNvSpPr>
          <p:nvPr/>
        </p:nvSpPr>
        <p:spPr>
          <a:xfrm>
            <a:off x="350888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7" name="Oval 2006">
            <a:extLst>
              <a:ext uri="{FF2B5EF4-FFF2-40B4-BE49-F238E27FC236}">
                <a16:creationId xmlns:a16="http://schemas.microsoft.com/office/drawing/2014/main" id="{D11A860D-47EC-415C-8726-E75F042D9221}"/>
              </a:ext>
            </a:extLst>
          </p:cNvPr>
          <p:cNvSpPr>
            <a:spLocks noChangeAspect="1"/>
          </p:cNvSpPr>
          <p:nvPr/>
        </p:nvSpPr>
        <p:spPr>
          <a:xfrm>
            <a:off x="375323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8" name="Oval 2007">
            <a:extLst>
              <a:ext uri="{FF2B5EF4-FFF2-40B4-BE49-F238E27FC236}">
                <a16:creationId xmlns:a16="http://schemas.microsoft.com/office/drawing/2014/main" id="{EAA52724-4524-4097-9D9C-0F43F5BD3A5C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9" name="Oval 2008">
            <a:extLst>
              <a:ext uri="{FF2B5EF4-FFF2-40B4-BE49-F238E27FC236}">
                <a16:creationId xmlns:a16="http://schemas.microsoft.com/office/drawing/2014/main" id="{FF299C0C-AF51-4579-9206-F253D823DABD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0" name="Oval 2009">
            <a:extLst>
              <a:ext uri="{FF2B5EF4-FFF2-40B4-BE49-F238E27FC236}">
                <a16:creationId xmlns:a16="http://schemas.microsoft.com/office/drawing/2014/main" id="{3C098EBB-35A0-4E19-A594-36BF131D4930}"/>
              </a:ext>
            </a:extLst>
          </p:cNvPr>
          <p:cNvSpPr>
            <a:spLocks noChangeAspect="1"/>
          </p:cNvSpPr>
          <p:nvPr/>
        </p:nvSpPr>
        <p:spPr>
          <a:xfrm>
            <a:off x="448627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1" name="Oval 2010">
            <a:extLst>
              <a:ext uri="{FF2B5EF4-FFF2-40B4-BE49-F238E27FC236}">
                <a16:creationId xmlns:a16="http://schemas.microsoft.com/office/drawing/2014/main" id="{C9AFB6E7-1AC9-4927-94D6-71ECED26A41F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2" name="Oval 2011">
            <a:extLst>
              <a:ext uri="{FF2B5EF4-FFF2-40B4-BE49-F238E27FC236}">
                <a16:creationId xmlns:a16="http://schemas.microsoft.com/office/drawing/2014/main" id="{B26DB40C-915B-4BD4-A4D2-D49EECF3CD89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3" name="Oval 2012">
            <a:extLst>
              <a:ext uri="{FF2B5EF4-FFF2-40B4-BE49-F238E27FC236}">
                <a16:creationId xmlns:a16="http://schemas.microsoft.com/office/drawing/2014/main" id="{B75F8440-4CE6-4204-B79A-D452BAD88431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4" name="Oval 2013">
            <a:extLst>
              <a:ext uri="{FF2B5EF4-FFF2-40B4-BE49-F238E27FC236}">
                <a16:creationId xmlns:a16="http://schemas.microsoft.com/office/drawing/2014/main" id="{94D814F9-0AE4-4071-AC96-50B0BDBF2798}"/>
              </a:ext>
            </a:extLst>
          </p:cNvPr>
          <p:cNvSpPr>
            <a:spLocks noChangeAspect="1"/>
          </p:cNvSpPr>
          <p:nvPr/>
        </p:nvSpPr>
        <p:spPr>
          <a:xfrm>
            <a:off x="546366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5" name="Oval 2014">
            <a:extLst>
              <a:ext uri="{FF2B5EF4-FFF2-40B4-BE49-F238E27FC236}">
                <a16:creationId xmlns:a16="http://schemas.microsoft.com/office/drawing/2014/main" id="{18159C1F-57F8-4E2C-9801-EA1B480D5D54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6" name="Oval 2015">
            <a:extLst>
              <a:ext uri="{FF2B5EF4-FFF2-40B4-BE49-F238E27FC236}">
                <a16:creationId xmlns:a16="http://schemas.microsoft.com/office/drawing/2014/main" id="{A2C5AFF3-41A2-4424-89FB-AA882AF40D3D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" name="Oval 2016">
            <a:extLst>
              <a:ext uri="{FF2B5EF4-FFF2-40B4-BE49-F238E27FC236}">
                <a16:creationId xmlns:a16="http://schemas.microsoft.com/office/drawing/2014/main" id="{374C7762-6535-4D81-99C0-AB6476473AA5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8" name="Oval 2017">
            <a:extLst>
              <a:ext uri="{FF2B5EF4-FFF2-40B4-BE49-F238E27FC236}">
                <a16:creationId xmlns:a16="http://schemas.microsoft.com/office/drawing/2014/main" id="{B1A16312-106F-4A71-A7E8-23DA00AD1BEF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9" name="Oval 2018">
            <a:extLst>
              <a:ext uri="{FF2B5EF4-FFF2-40B4-BE49-F238E27FC236}">
                <a16:creationId xmlns:a16="http://schemas.microsoft.com/office/drawing/2014/main" id="{CF8537EB-E115-419B-B2E6-B97471342617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0" name="Oval 2019">
            <a:extLst>
              <a:ext uri="{FF2B5EF4-FFF2-40B4-BE49-F238E27FC236}">
                <a16:creationId xmlns:a16="http://schemas.microsoft.com/office/drawing/2014/main" id="{DB37F4CA-7C97-46DC-B2D6-A32246BADB39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1" name="Oval 2020">
            <a:extLst>
              <a:ext uri="{FF2B5EF4-FFF2-40B4-BE49-F238E27FC236}">
                <a16:creationId xmlns:a16="http://schemas.microsoft.com/office/drawing/2014/main" id="{E38C93A6-3C64-4750-B553-F8F57D16570D}"/>
              </a:ext>
            </a:extLst>
          </p:cNvPr>
          <p:cNvSpPr>
            <a:spLocks noChangeAspect="1"/>
          </p:cNvSpPr>
          <p:nvPr/>
        </p:nvSpPr>
        <p:spPr>
          <a:xfrm>
            <a:off x="521931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2" name="Oval 2021">
            <a:extLst>
              <a:ext uri="{FF2B5EF4-FFF2-40B4-BE49-F238E27FC236}">
                <a16:creationId xmlns:a16="http://schemas.microsoft.com/office/drawing/2014/main" id="{B4158A97-2945-4B5D-BA22-7C7DF164C248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3" name="Oval 2022">
            <a:extLst>
              <a:ext uri="{FF2B5EF4-FFF2-40B4-BE49-F238E27FC236}">
                <a16:creationId xmlns:a16="http://schemas.microsoft.com/office/drawing/2014/main" id="{7B2F0DB5-10F5-455A-BD45-89D5B58836AD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4" name="Oval 2023">
            <a:extLst>
              <a:ext uri="{FF2B5EF4-FFF2-40B4-BE49-F238E27FC236}">
                <a16:creationId xmlns:a16="http://schemas.microsoft.com/office/drawing/2014/main" id="{1C10EC3F-F34C-415C-8708-B63E22B8DB0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5" name="Oval 2024">
            <a:extLst>
              <a:ext uri="{FF2B5EF4-FFF2-40B4-BE49-F238E27FC236}">
                <a16:creationId xmlns:a16="http://schemas.microsoft.com/office/drawing/2014/main" id="{3853FFE0-C022-4BAE-A2F6-9AF3CC118DD8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6" name="Oval 2025">
            <a:extLst>
              <a:ext uri="{FF2B5EF4-FFF2-40B4-BE49-F238E27FC236}">
                <a16:creationId xmlns:a16="http://schemas.microsoft.com/office/drawing/2014/main" id="{E2711D17-1703-42CF-AD64-4DBA0073075B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7" name="Oval 2026">
            <a:extLst>
              <a:ext uri="{FF2B5EF4-FFF2-40B4-BE49-F238E27FC236}">
                <a16:creationId xmlns:a16="http://schemas.microsoft.com/office/drawing/2014/main" id="{BA1440FB-974A-40E6-B22C-6377D399744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8" name="Oval 2027">
            <a:extLst>
              <a:ext uri="{FF2B5EF4-FFF2-40B4-BE49-F238E27FC236}">
                <a16:creationId xmlns:a16="http://schemas.microsoft.com/office/drawing/2014/main" id="{9632DF6E-25BC-4FA8-89EB-84B22C5AA865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9" name="Oval 2028">
            <a:extLst>
              <a:ext uri="{FF2B5EF4-FFF2-40B4-BE49-F238E27FC236}">
                <a16:creationId xmlns:a16="http://schemas.microsoft.com/office/drawing/2014/main" id="{170C45AB-F260-4D5D-9AC2-538A27CF89EC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0" name="Oval 2029">
            <a:extLst>
              <a:ext uri="{FF2B5EF4-FFF2-40B4-BE49-F238E27FC236}">
                <a16:creationId xmlns:a16="http://schemas.microsoft.com/office/drawing/2014/main" id="{8ECCD2B3-21FA-4A5E-94C4-E0039C04BC18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1" name="Oval 2030">
            <a:extLst>
              <a:ext uri="{FF2B5EF4-FFF2-40B4-BE49-F238E27FC236}">
                <a16:creationId xmlns:a16="http://schemas.microsoft.com/office/drawing/2014/main" id="{E29B7C92-2AE4-4719-B6B4-650B4F2FB54E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2" name="Oval 2031">
            <a:extLst>
              <a:ext uri="{FF2B5EF4-FFF2-40B4-BE49-F238E27FC236}">
                <a16:creationId xmlns:a16="http://schemas.microsoft.com/office/drawing/2014/main" id="{C2F0F36C-09AD-4114-8526-7E41BB92B919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3" name="Oval 2032">
            <a:extLst>
              <a:ext uri="{FF2B5EF4-FFF2-40B4-BE49-F238E27FC236}">
                <a16:creationId xmlns:a16="http://schemas.microsoft.com/office/drawing/2014/main" id="{09C5AEFB-5D13-465C-948A-684095C454CC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4" name="Oval 2033">
            <a:extLst>
              <a:ext uri="{FF2B5EF4-FFF2-40B4-BE49-F238E27FC236}">
                <a16:creationId xmlns:a16="http://schemas.microsoft.com/office/drawing/2014/main" id="{B10FE5D9-16F0-4859-891F-B5ABBFFEABFE}"/>
              </a:ext>
            </a:extLst>
          </p:cNvPr>
          <p:cNvSpPr>
            <a:spLocks noChangeAspect="1"/>
          </p:cNvSpPr>
          <p:nvPr/>
        </p:nvSpPr>
        <p:spPr>
          <a:xfrm>
            <a:off x="277583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5" name="Oval 2034">
            <a:extLst>
              <a:ext uri="{FF2B5EF4-FFF2-40B4-BE49-F238E27FC236}">
                <a16:creationId xmlns:a16="http://schemas.microsoft.com/office/drawing/2014/main" id="{4075EAC3-A809-496E-B132-EB1392D4A48C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3E99D638-8812-48B6-A1FC-69C336A44569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3D9AD70-723E-48AB-80A9-B005F1BAA7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94129EA-560C-492C-8023-58F6BBC6ED44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9" name="Oval 2038">
            <a:extLst>
              <a:ext uri="{FF2B5EF4-FFF2-40B4-BE49-F238E27FC236}">
                <a16:creationId xmlns:a16="http://schemas.microsoft.com/office/drawing/2014/main" id="{2FD009A1-A7D0-4FC5-B2DB-3371AF3A14A8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0" name="Oval 2039">
            <a:extLst>
              <a:ext uri="{FF2B5EF4-FFF2-40B4-BE49-F238E27FC236}">
                <a16:creationId xmlns:a16="http://schemas.microsoft.com/office/drawing/2014/main" id="{80E3F051-AF8C-4B44-B521-1630A8FC4C04}"/>
              </a:ext>
            </a:extLst>
          </p:cNvPr>
          <p:cNvSpPr>
            <a:spLocks noChangeAspect="1"/>
          </p:cNvSpPr>
          <p:nvPr/>
        </p:nvSpPr>
        <p:spPr>
          <a:xfrm>
            <a:off x="619671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1" name="Oval 2040">
            <a:extLst>
              <a:ext uri="{FF2B5EF4-FFF2-40B4-BE49-F238E27FC236}">
                <a16:creationId xmlns:a16="http://schemas.microsoft.com/office/drawing/2014/main" id="{92D365E1-F8AD-4852-9528-78E53E934D4F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EEE907AE-148C-4358-AD92-F469617D0D6B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892F78EC-8C2E-4DBD-98E3-F112D1F4E102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FF644F21-EB2F-412E-96A8-88161700BCC2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E8AD12E8-B352-4FC6-A2C6-6BE814C1F93A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269B653F-810E-47C3-8A2B-DAD4F20D332F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7A695452-4570-4F69-8226-7FA706042010}"/>
              </a:ext>
            </a:extLst>
          </p:cNvPr>
          <p:cNvSpPr>
            <a:spLocks noChangeAspect="1"/>
          </p:cNvSpPr>
          <p:nvPr/>
        </p:nvSpPr>
        <p:spPr>
          <a:xfrm>
            <a:off x="717410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735C5B38-9B0E-467B-9274-422BF3333CB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3FF94B34-F1A6-46FC-9909-4298C85C9635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BCB96655-BE80-406F-9B44-6C5B06727BD7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A982F629-125C-4861-AE40-861918981B42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0E256D2B-1934-4D69-857A-2D28EC6CFF1E}"/>
              </a:ext>
            </a:extLst>
          </p:cNvPr>
          <p:cNvSpPr>
            <a:spLocks noChangeAspect="1"/>
          </p:cNvSpPr>
          <p:nvPr/>
        </p:nvSpPr>
        <p:spPr>
          <a:xfrm>
            <a:off x="253149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61F2E00B-0740-43E9-A69D-DA30EDC8F41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30F9C05-1CFE-422D-9530-EA853099A227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845B199-B736-47E9-BDE4-E1A34CE2F635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215FEA05-6E0C-4425-85C4-89797F839FF1}"/>
              </a:ext>
            </a:extLst>
          </p:cNvPr>
          <p:cNvSpPr>
            <a:spLocks noChangeAspect="1"/>
          </p:cNvSpPr>
          <p:nvPr/>
        </p:nvSpPr>
        <p:spPr>
          <a:xfrm>
            <a:off x="424192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A22C6F9C-6E36-4F8B-B084-86D0AD3E19DB}"/>
              </a:ext>
            </a:extLst>
          </p:cNvPr>
          <p:cNvSpPr>
            <a:spLocks noChangeAspect="1"/>
          </p:cNvSpPr>
          <p:nvPr/>
        </p:nvSpPr>
        <p:spPr>
          <a:xfrm>
            <a:off x="448627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Oval 2057">
            <a:extLst>
              <a:ext uri="{FF2B5EF4-FFF2-40B4-BE49-F238E27FC236}">
                <a16:creationId xmlns:a16="http://schemas.microsoft.com/office/drawing/2014/main" id="{F32E2473-3976-4C47-825E-0700154B1A82}"/>
              </a:ext>
            </a:extLst>
          </p:cNvPr>
          <p:cNvSpPr>
            <a:spLocks noChangeAspect="1"/>
          </p:cNvSpPr>
          <p:nvPr/>
        </p:nvSpPr>
        <p:spPr>
          <a:xfrm>
            <a:off x="277583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Oval 2058">
            <a:extLst>
              <a:ext uri="{FF2B5EF4-FFF2-40B4-BE49-F238E27FC236}">
                <a16:creationId xmlns:a16="http://schemas.microsoft.com/office/drawing/2014/main" id="{5E3D7E8D-7B29-4B50-8895-D789E4311261}"/>
              </a:ext>
            </a:extLst>
          </p:cNvPr>
          <p:cNvSpPr>
            <a:spLocks noChangeAspect="1"/>
          </p:cNvSpPr>
          <p:nvPr/>
        </p:nvSpPr>
        <p:spPr>
          <a:xfrm>
            <a:off x="302018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Oval 2059">
            <a:extLst>
              <a:ext uri="{FF2B5EF4-FFF2-40B4-BE49-F238E27FC236}">
                <a16:creationId xmlns:a16="http://schemas.microsoft.com/office/drawing/2014/main" id="{4B64CC0A-708E-4BFD-9607-76537661CCF5}"/>
              </a:ext>
            </a:extLst>
          </p:cNvPr>
          <p:cNvSpPr>
            <a:spLocks noChangeAspect="1"/>
          </p:cNvSpPr>
          <p:nvPr/>
        </p:nvSpPr>
        <p:spPr>
          <a:xfrm>
            <a:off x="326453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Oval 2060">
            <a:extLst>
              <a:ext uri="{FF2B5EF4-FFF2-40B4-BE49-F238E27FC236}">
                <a16:creationId xmlns:a16="http://schemas.microsoft.com/office/drawing/2014/main" id="{FFB4C7B6-EEBA-47F6-94A2-0BC5584DACB1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FC8A772F-6A62-48BB-89B5-DA6FF4D0508E}"/>
              </a:ext>
            </a:extLst>
          </p:cNvPr>
          <p:cNvSpPr>
            <a:spLocks noChangeAspect="1"/>
          </p:cNvSpPr>
          <p:nvPr/>
        </p:nvSpPr>
        <p:spPr>
          <a:xfrm>
            <a:off x="570801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25BEDD59-7C8B-49B5-836D-2DFBE5C0A7B0}"/>
              </a:ext>
            </a:extLst>
          </p:cNvPr>
          <p:cNvSpPr>
            <a:spLocks noChangeAspect="1"/>
          </p:cNvSpPr>
          <p:nvPr/>
        </p:nvSpPr>
        <p:spPr>
          <a:xfrm>
            <a:off x="595236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87387AA6-E367-48FD-B5FD-C44EA49747B2}"/>
              </a:ext>
            </a:extLst>
          </p:cNvPr>
          <p:cNvSpPr>
            <a:spLocks noChangeAspect="1"/>
          </p:cNvSpPr>
          <p:nvPr/>
        </p:nvSpPr>
        <p:spPr>
          <a:xfrm>
            <a:off x="619671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BB086A53-4CDC-48F9-BD02-963875208C2E}"/>
              </a:ext>
            </a:extLst>
          </p:cNvPr>
          <p:cNvSpPr>
            <a:spLocks noChangeAspect="1"/>
          </p:cNvSpPr>
          <p:nvPr/>
        </p:nvSpPr>
        <p:spPr>
          <a:xfrm>
            <a:off x="644105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8A4496DE-2BD3-4704-B019-DA9FA76AF82A}"/>
              </a:ext>
            </a:extLst>
          </p:cNvPr>
          <p:cNvSpPr>
            <a:spLocks noChangeAspect="1"/>
          </p:cNvSpPr>
          <p:nvPr/>
        </p:nvSpPr>
        <p:spPr>
          <a:xfrm>
            <a:off x="473062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Oval 2066">
            <a:extLst>
              <a:ext uri="{FF2B5EF4-FFF2-40B4-BE49-F238E27FC236}">
                <a16:creationId xmlns:a16="http://schemas.microsoft.com/office/drawing/2014/main" id="{B8A67087-7D81-4E6D-BB16-58C00829683B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E1BB51FB-68DD-46AB-A45C-64E1E973ABD1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2E0D366E-D217-49E2-8E68-501A6C135823}"/>
              </a:ext>
            </a:extLst>
          </p:cNvPr>
          <p:cNvSpPr>
            <a:spLocks noChangeAspect="1"/>
          </p:cNvSpPr>
          <p:nvPr/>
        </p:nvSpPr>
        <p:spPr>
          <a:xfrm>
            <a:off x="741845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04189152-7586-47AB-81E5-ADD456300B10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Oval 2070">
            <a:extLst>
              <a:ext uri="{FF2B5EF4-FFF2-40B4-BE49-F238E27FC236}">
                <a16:creationId xmlns:a16="http://schemas.microsoft.com/office/drawing/2014/main" id="{AE2C1019-B99E-4C29-A4D4-2DD8908BBB2B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Oval 2071">
            <a:extLst>
              <a:ext uri="{FF2B5EF4-FFF2-40B4-BE49-F238E27FC236}">
                <a16:creationId xmlns:a16="http://schemas.microsoft.com/office/drawing/2014/main" id="{DA80E23D-A56C-49F0-8A00-D576B2F7DC4D}"/>
              </a:ext>
            </a:extLst>
          </p:cNvPr>
          <p:cNvSpPr>
            <a:spLocks noChangeAspect="1"/>
          </p:cNvSpPr>
          <p:nvPr/>
        </p:nvSpPr>
        <p:spPr>
          <a:xfrm>
            <a:off x="717410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Oval 2072">
            <a:extLst>
              <a:ext uri="{FF2B5EF4-FFF2-40B4-BE49-F238E27FC236}">
                <a16:creationId xmlns:a16="http://schemas.microsoft.com/office/drawing/2014/main" id="{26E452D1-52FE-4AA4-9E9F-ADF903C02D24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Oval 2073">
            <a:extLst>
              <a:ext uri="{FF2B5EF4-FFF2-40B4-BE49-F238E27FC236}">
                <a16:creationId xmlns:a16="http://schemas.microsoft.com/office/drawing/2014/main" id="{D3B5F85B-42B1-40E9-ABE4-E8A2474C7BB5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Oval 2074">
            <a:extLst>
              <a:ext uri="{FF2B5EF4-FFF2-40B4-BE49-F238E27FC236}">
                <a16:creationId xmlns:a16="http://schemas.microsoft.com/office/drawing/2014/main" id="{37A36081-045B-427B-B4FD-A015F184FE5C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31E1B4E9-BD4A-4D3B-B89F-1845D6957C0F}"/>
              </a:ext>
            </a:extLst>
          </p:cNvPr>
          <p:cNvSpPr>
            <a:spLocks noChangeAspect="1"/>
          </p:cNvSpPr>
          <p:nvPr/>
        </p:nvSpPr>
        <p:spPr>
          <a:xfrm>
            <a:off x="228714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C503F917-F01E-4679-818C-607248D5BC2A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Oval 2077">
            <a:extLst>
              <a:ext uri="{FF2B5EF4-FFF2-40B4-BE49-F238E27FC236}">
                <a16:creationId xmlns:a16="http://schemas.microsoft.com/office/drawing/2014/main" id="{A1143604-0EBF-4EA7-84DE-54207B01FC0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53A480E7-3CCE-4724-A43B-921BCA1B4679}"/>
              </a:ext>
            </a:extLst>
          </p:cNvPr>
          <p:cNvSpPr>
            <a:spLocks noChangeAspect="1"/>
          </p:cNvSpPr>
          <p:nvPr/>
        </p:nvSpPr>
        <p:spPr>
          <a:xfrm>
            <a:off x="350888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7CD8D068-B789-4725-BB54-48BEE5970ED3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75A2253D-2C35-4714-B71B-9D4E970BD19E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Oval 2081">
            <a:extLst>
              <a:ext uri="{FF2B5EF4-FFF2-40B4-BE49-F238E27FC236}">
                <a16:creationId xmlns:a16="http://schemas.microsoft.com/office/drawing/2014/main" id="{CF01341D-282F-43AB-ABF4-1A9432F139E7}"/>
              </a:ext>
            </a:extLst>
          </p:cNvPr>
          <p:cNvSpPr>
            <a:spLocks noChangeAspect="1"/>
          </p:cNvSpPr>
          <p:nvPr/>
        </p:nvSpPr>
        <p:spPr>
          <a:xfrm>
            <a:off x="424192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4BCEE3FD-9836-4C95-A074-9D5AA7AA44CF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D5211578-7BB8-4A23-AACC-6C0ABD0A4356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E8FFE30F-1BD9-4F1F-940F-E7BF3787A786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3C32A0B8-E645-48B2-9C47-00EAB165095A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20804F7C-D31B-4C1C-A615-72021691FEB8}"/>
              </a:ext>
            </a:extLst>
          </p:cNvPr>
          <p:cNvSpPr>
            <a:spLocks noChangeAspect="1"/>
          </p:cNvSpPr>
          <p:nvPr/>
        </p:nvSpPr>
        <p:spPr>
          <a:xfrm>
            <a:off x="546366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7A53119B-44C3-425A-9B14-37923B5971F9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9" name="Oval 2088">
            <a:extLst>
              <a:ext uri="{FF2B5EF4-FFF2-40B4-BE49-F238E27FC236}">
                <a16:creationId xmlns:a16="http://schemas.microsoft.com/office/drawing/2014/main" id="{AE2CD629-CC01-4441-B2E2-02E3CDEC9EBC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0" name="Oval 2089">
            <a:extLst>
              <a:ext uri="{FF2B5EF4-FFF2-40B4-BE49-F238E27FC236}">
                <a16:creationId xmlns:a16="http://schemas.microsoft.com/office/drawing/2014/main" id="{EACBE0C3-8F3F-4BC5-984F-40C326721365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Oval 2090">
            <a:extLst>
              <a:ext uri="{FF2B5EF4-FFF2-40B4-BE49-F238E27FC236}">
                <a16:creationId xmlns:a16="http://schemas.microsoft.com/office/drawing/2014/main" id="{07495064-D33E-4561-823A-F7862AFD8E2F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Oval 2091">
            <a:extLst>
              <a:ext uri="{FF2B5EF4-FFF2-40B4-BE49-F238E27FC236}">
                <a16:creationId xmlns:a16="http://schemas.microsoft.com/office/drawing/2014/main" id="{57D56654-E991-425C-8AFD-012BB9D835CF}"/>
              </a:ext>
            </a:extLst>
          </p:cNvPr>
          <p:cNvSpPr>
            <a:spLocks noChangeAspect="1"/>
          </p:cNvSpPr>
          <p:nvPr/>
        </p:nvSpPr>
        <p:spPr>
          <a:xfrm>
            <a:off x="473062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Oval 2092">
            <a:extLst>
              <a:ext uri="{FF2B5EF4-FFF2-40B4-BE49-F238E27FC236}">
                <a16:creationId xmlns:a16="http://schemas.microsoft.com/office/drawing/2014/main" id="{BCAE12A4-640B-4D5D-AA7A-A76FF41AC021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B68C3B7D-8722-4170-9BA5-A5B4E8475B3C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7C73BBB2-3CDB-4A32-A801-9C1DCCF8C636}"/>
              </a:ext>
            </a:extLst>
          </p:cNvPr>
          <p:cNvSpPr>
            <a:spLocks noChangeAspect="1"/>
          </p:cNvSpPr>
          <p:nvPr/>
        </p:nvSpPr>
        <p:spPr>
          <a:xfrm>
            <a:off x="74184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6" name="Oval 2095">
            <a:extLst>
              <a:ext uri="{FF2B5EF4-FFF2-40B4-BE49-F238E27FC236}">
                <a16:creationId xmlns:a16="http://schemas.microsoft.com/office/drawing/2014/main" id="{FC76919A-03D8-4B6F-A8EB-C770B23EF7E3}"/>
              </a:ext>
            </a:extLst>
          </p:cNvPr>
          <p:cNvSpPr>
            <a:spLocks noChangeAspect="1"/>
          </p:cNvSpPr>
          <p:nvPr/>
        </p:nvSpPr>
        <p:spPr>
          <a:xfrm>
            <a:off x="76627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7" name="Oval 2096">
            <a:extLst>
              <a:ext uri="{FF2B5EF4-FFF2-40B4-BE49-F238E27FC236}">
                <a16:creationId xmlns:a16="http://schemas.microsoft.com/office/drawing/2014/main" id="{7D9A2B01-22EF-41A2-8763-CDB67E532D47}"/>
              </a:ext>
            </a:extLst>
          </p:cNvPr>
          <p:cNvSpPr>
            <a:spLocks noChangeAspect="1"/>
          </p:cNvSpPr>
          <p:nvPr/>
        </p:nvSpPr>
        <p:spPr>
          <a:xfrm>
            <a:off x="668540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87028995-6866-4CDE-B762-1F4D95080BD8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9775EDAC-81A0-4345-AB76-E201D4A0666A}"/>
              </a:ext>
            </a:extLst>
          </p:cNvPr>
          <p:cNvSpPr>
            <a:spLocks noChangeAspect="1"/>
          </p:cNvSpPr>
          <p:nvPr/>
        </p:nvSpPr>
        <p:spPr>
          <a:xfrm>
            <a:off x="717410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1FE1B0D5-3B89-4979-9D82-A88DC4915B6C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B0884B39-B210-4AAF-A24A-F258E085CE20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A312982E-E956-4605-8489-8E6BD965E77A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3" name="Oval 2102">
            <a:extLst>
              <a:ext uri="{FF2B5EF4-FFF2-40B4-BE49-F238E27FC236}">
                <a16:creationId xmlns:a16="http://schemas.microsoft.com/office/drawing/2014/main" id="{8E546683-1DD2-4E95-A0F2-14A11BDDC7ED}"/>
              </a:ext>
            </a:extLst>
          </p:cNvPr>
          <p:cNvSpPr>
            <a:spLocks noChangeAspect="1"/>
          </p:cNvSpPr>
          <p:nvPr/>
        </p:nvSpPr>
        <p:spPr>
          <a:xfrm>
            <a:off x="228714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4" name="Oval 2103">
            <a:extLst>
              <a:ext uri="{FF2B5EF4-FFF2-40B4-BE49-F238E27FC236}">
                <a16:creationId xmlns:a16="http://schemas.microsoft.com/office/drawing/2014/main" id="{27D68669-17C3-46C0-AD56-8A213895C551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5" name="Oval 2104">
            <a:extLst>
              <a:ext uri="{FF2B5EF4-FFF2-40B4-BE49-F238E27FC236}">
                <a16:creationId xmlns:a16="http://schemas.microsoft.com/office/drawing/2014/main" id="{BBCFC56F-4F2D-43A3-92C9-0641E441EAA3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81600A88-222E-4DCF-A67D-2346E10B9E99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FE43F474-27F9-4C5E-BACB-8DBE595F3AC1}"/>
              </a:ext>
            </a:extLst>
          </p:cNvPr>
          <p:cNvSpPr>
            <a:spLocks noChangeAspect="1"/>
          </p:cNvSpPr>
          <p:nvPr/>
        </p:nvSpPr>
        <p:spPr>
          <a:xfrm>
            <a:off x="350888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0639C245-622F-45DA-A5C7-187025641011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6E89269-ED31-4F1F-9D4B-A67ED3B4E0D3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F527034D-7614-457B-B81B-38D39A2F5D03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1" name="Oval 2110">
            <a:extLst>
              <a:ext uri="{FF2B5EF4-FFF2-40B4-BE49-F238E27FC236}">
                <a16:creationId xmlns:a16="http://schemas.microsoft.com/office/drawing/2014/main" id="{DB4EC1C0-BB81-4329-9BF4-78A806B8B22C}"/>
              </a:ext>
            </a:extLst>
          </p:cNvPr>
          <p:cNvSpPr>
            <a:spLocks noChangeAspect="1"/>
          </p:cNvSpPr>
          <p:nvPr/>
        </p:nvSpPr>
        <p:spPr>
          <a:xfrm>
            <a:off x="448627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9FBFA266-0CF8-4218-BD71-F8179463AA10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AE7A2B59-29F6-454C-9DDF-B379536CD0FE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5EED992-E749-4085-B64F-92338EDBE577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E6B13E4-CDB6-43C3-B097-2C2D7D2C7911}"/>
              </a:ext>
            </a:extLst>
          </p:cNvPr>
          <p:cNvSpPr>
            <a:spLocks noChangeAspect="1"/>
          </p:cNvSpPr>
          <p:nvPr/>
        </p:nvSpPr>
        <p:spPr>
          <a:xfrm>
            <a:off x="546366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0DB90927-985B-4704-978D-304408752376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7" name="Oval 2116">
            <a:extLst>
              <a:ext uri="{FF2B5EF4-FFF2-40B4-BE49-F238E27FC236}">
                <a16:creationId xmlns:a16="http://schemas.microsoft.com/office/drawing/2014/main" id="{2F7417AB-29A1-469F-AB69-A69CCDE7721C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DAD57F3B-FDA1-441D-8345-37BFFDEFF5C9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" name="Oval 2118">
            <a:extLst>
              <a:ext uri="{FF2B5EF4-FFF2-40B4-BE49-F238E27FC236}">
                <a16:creationId xmlns:a16="http://schemas.microsoft.com/office/drawing/2014/main" id="{7BE92E56-94B8-4271-BFB7-D78F331BD8A5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0" name="Oval 2119">
            <a:extLst>
              <a:ext uri="{FF2B5EF4-FFF2-40B4-BE49-F238E27FC236}">
                <a16:creationId xmlns:a16="http://schemas.microsoft.com/office/drawing/2014/main" id="{E881C725-2BE7-49F6-BB4B-FCD4D9E85C4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" name="Oval 2120">
            <a:extLst>
              <a:ext uri="{FF2B5EF4-FFF2-40B4-BE49-F238E27FC236}">
                <a16:creationId xmlns:a16="http://schemas.microsoft.com/office/drawing/2014/main" id="{36980083-78C2-45DB-99E2-9F488505C403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2" name="Oval 2121">
            <a:extLst>
              <a:ext uri="{FF2B5EF4-FFF2-40B4-BE49-F238E27FC236}">
                <a16:creationId xmlns:a16="http://schemas.microsoft.com/office/drawing/2014/main" id="{A6EAF846-A70C-4AB1-A3ED-68D6E344094A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3" name="Oval 2122">
            <a:extLst>
              <a:ext uri="{FF2B5EF4-FFF2-40B4-BE49-F238E27FC236}">
                <a16:creationId xmlns:a16="http://schemas.microsoft.com/office/drawing/2014/main" id="{88722FE6-C08A-43C0-B606-088FAB6B333F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4" name="Oval 2123">
            <a:extLst>
              <a:ext uri="{FF2B5EF4-FFF2-40B4-BE49-F238E27FC236}">
                <a16:creationId xmlns:a16="http://schemas.microsoft.com/office/drawing/2014/main" id="{B42FEB92-E802-41CF-A9BD-99BE4DED72C7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5" name="Oval 2124">
            <a:extLst>
              <a:ext uri="{FF2B5EF4-FFF2-40B4-BE49-F238E27FC236}">
                <a16:creationId xmlns:a16="http://schemas.microsoft.com/office/drawing/2014/main" id="{7A4B32BC-3BF3-4357-8166-DDA8A96C63FE}"/>
              </a:ext>
            </a:extLst>
          </p:cNvPr>
          <p:cNvSpPr>
            <a:spLocks noChangeAspect="1"/>
          </p:cNvSpPr>
          <p:nvPr/>
        </p:nvSpPr>
        <p:spPr>
          <a:xfrm>
            <a:off x="668540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0DA5F021-6FD0-49F7-A72E-81F651D36F46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3E06C4FE-8648-4764-AC24-C88749E126A3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69733E90-4098-465A-AAD4-0B066AF7B575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9" name="Oval 2128">
            <a:extLst>
              <a:ext uri="{FF2B5EF4-FFF2-40B4-BE49-F238E27FC236}">
                <a16:creationId xmlns:a16="http://schemas.microsoft.com/office/drawing/2014/main" id="{707035F8-0A41-40A2-AE8D-30E1575659D8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0" name="Oval 2129">
            <a:extLst>
              <a:ext uri="{FF2B5EF4-FFF2-40B4-BE49-F238E27FC236}">
                <a16:creationId xmlns:a16="http://schemas.microsoft.com/office/drawing/2014/main" id="{910FEFBB-E3BD-49F1-ABC6-46E05563A23E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1" name="Oval 2130">
            <a:extLst>
              <a:ext uri="{FF2B5EF4-FFF2-40B4-BE49-F238E27FC236}">
                <a16:creationId xmlns:a16="http://schemas.microsoft.com/office/drawing/2014/main" id="{7A287E8C-51BC-47CF-A6E4-C7B12BBF91B4}"/>
              </a:ext>
            </a:extLst>
          </p:cNvPr>
          <p:cNvSpPr>
            <a:spLocks noChangeAspect="1"/>
          </p:cNvSpPr>
          <p:nvPr/>
        </p:nvSpPr>
        <p:spPr>
          <a:xfrm>
            <a:off x="228714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2" name="Oval 2131">
            <a:extLst>
              <a:ext uri="{FF2B5EF4-FFF2-40B4-BE49-F238E27FC236}">
                <a16:creationId xmlns:a16="http://schemas.microsoft.com/office/drawing/2014/main" id="{E9EFA6EE-ADC0-48FB-8769-99FD37CC8038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85DCF5F7-96CA-4026-A468-3AF06D87FA5D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99264E97-CE2A-411D-A1B6-76E0F56760B5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Oval 2134">
            <a:extLst>
              <a:ext uri="{FF2B5EF4-FFF2-40B4-BE49-F238E27FC236}">
                <a16:creationId xmlns:a16="http://schemas.microsoft.com/office/drawing/2014/main" id="{6E9A69CF-AB1E-4293-9C04-EE4EC6F22266}"/>
              </a:ext>
            </a:extLst>
          </p:cNvPr>
          <p:cNvSpPr>
            <a:spLocks noChangeAspect="1"/>
          </p:cNvSpPr>
          <p:nvPr/>
        </p:nvSpPr>
        <p:spPr>
          <a:xfrm>
            <a:off x="350888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6" name="Oval 2135">
            <a:extLst>
              <a:ext uri="{FF2B5EF4-FFF2-40B4-BE49-F238E27FC236}">
                <a16:creationId xmlns:a16="http://schemas.microsoft.com/office/drawing/2014/main" id="{120A4D06-8F47-45F4-9975-83BD801B14C6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7" name="Oval 2136">
            <a:extLst>
              <a:ext uri="{FF2B5EF4-FFF2-40B4-BE49-F238E27FC236}">
                <a16:creationId xmlns:a16="http://schemas.microsoft.com/office/drawing/2014/main" id="{2868357A-61BF-40F0-917F-648598A78117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8" name="Oval 2137">
            <a:extLst>
              <a:ext uri="{FF2B5EF4-FFF2-40B4-BE49-F238E27FC236}">
                <a16:creationId xmlns:a16="http://schemas.microsoft.com/office/drawing/2014/main" id="{84FE0461-73B6-4DDC-B381-3ECE31F82204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9" name="Oval 2138">
            <a:extLst>
              <a:ext uri="{FF2B5EF4-FFF2-40B4-BE49-F238E27FC236}">
                <a16:creationId xmlns:a16="http://schemas.microsoft.com/office/drawing/2014/main" id="{C0A19B66-7D92-4DCC-9DCC-0B82EF093ECD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0" name="Oval 2139">
            <a:extLst>
              <a:ext uri="{FF2B5EF4-FFF2-40B4-BE49-F238E27FC236}">
                <a16:creationId xmlns:a16="http://schemas.microsoft.com/office/drawing/2014/main" id="{0323480D-5449-4755-90F6-C0618301C909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1" name="Oval 2140">
            <a:extLst>
              <a:ext uri="{FF2B5EF4-FFF2-40B4-BE49-F238E27FC236}">
                <a16:creationId xmlns:a16="http://schemas.microsoft.com/office/drawing/2014/main" id="{29ADA308-1897-418C-A0D0-2D6073CFD2F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2" name="Oval 2141">
            <a:extLst>
              <a:ext uri="{FF2B5EF4-FFF2-40B4-BE49-F238E27FC236}">
                <a16:creationId xmlns:a16="http://schemas.microsoft.com/office/drawing/2014/main" id="{CAC229AC-F268-45BB-AD2B-F07F6C6DB100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3" name="Oval 2142">
            <a:extLst>
              <a:ext uri="{FF2B5EF4-FFF2-40B4-BE49-F238E27FC236}">
                <a16:creationId xmlns:a16="http://schemas.microsoft.com/office/drawing/2014/main" id="{2453BE2E-1E9F-4C2B-8BF9-FA56511D02B2}"/>
              </a:ext>
            </a:extLst>
          </p:cNvPr>
          <p:cNvSpPr>
            <a:spLocks noChangeAspect="1"/>
          </p:cNvSpPr>
          <p:nvPr/>
        </p:nvSpPr>
        <p:spPr>
          <a:xfrm>
            <a:off x="546366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4" name="Oval 2143">
            <a:extLst>
              <a:ext uri="{FF2B5EF4-FFF2-40B4-BE49-F238E27FC236}">
                <a16:creationId xmlns:a16="http://schemas.microsoft.com/office/drawing/2014/main" id="{70F3DE82-A99A-4351-BFE3-D0D97E8A60CD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5" name="Oval 2144">
            <a:extLst>
              <a:ext uri="{FF2B5EF4-FFF2-40B4-BE49-F238E27FC236}">
                <a16:creationId xmlns:a16="http://schemas.microsoft.com/office/drawing/2014/main" id="{3EC0850B-3A1A-4931-A826-74ABB5714063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6" name="Oval 2145">
            <a:extLst>
              <a:ext uri="{FF2B5EF4-FFF2-40B4-BE49-F238E27FC236}">
                <a16:creationId xmlns:a16="http://schemas.microsoft.com/office/drawing/2014/main" id="{CF90CCC5-E6B9-438F-80F4-8266925BAC94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29137C18-04A5-4144-B2B0-C7BB960010DB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E54EFE60-CA1E-42FD-9AAA-4FE2FF2B0297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912FA34-7D48-4975-A280-75FD1B9118DE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02379BE6-F374-41A6-8518-498ADFD6B652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" name="Oval 2150">
            <a:extLst>
              <a:ext uri="{FF2B5EF4-FFF2-40B4-BE49-F238E27FC236}">
                <a16:creationId xmlns:a16="http://schemas.microsoft.com/office/drawing/2014/main" id="{DE962823-C978-42FA-9A52-6B1D752F9D93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Oval 2151">
            <a:extLst>
              <a:ext uri="{FF2B5EF4-FFF2-40B4-BE49-F238E27FC236}">
                <a16:creationId xmlns:a16="http://schemas.microsoft.com/office/drawing/2014/main" id="{E21C291E-FFC5-419E-8B05-B1370672BCE2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" name="Oval 2152">
            <a:extLst>
              <a:ext uri="{FF2B5EF4-FFF2-40B4-BE49-F238E27FC236}">
                <a16:creationId xmlns:a16="http://schemas.microsoft.com/office/drawing/2014/main" id="{A79E4B51-3DF5-45FE-95CC-DF3A7719A828}"/>
              </a:ext>
            </a:extLst>
          </p:cNvPr>
          <p:cNvSpPr>
            <a:spLocks noChangeAspect="1"/>
          </p:cNvSpPr>
          <p:nvPr/>
        </p:nvSpPr>
        <p:spPr>
          <a:xfrm>
            <a:off x="79071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4" name="Oval 2153">
            <a:extLst>
              <a:ext uri="{FF2B5EF4-FFF2-40B4-BE49-F238E27FC236}">
                <a16:creationId xmlns:a16="http://schemas.microsoft.com/office/drawing/2014/main" id="{BCE4E232-F222-40D7-9953-856A4A50E250}"/>
              </a:ext>
            </a:extLst>
          </p:cNvPr>
          <p:cNvSpPr>
            <a:spLocks noChangeAspect="1"/>
          </p:cNvSpPr>
          <p:nvPr/>
        </p:nvSpPr>
        <p:spPr>
          <a:xfrm>
            <a:off x="668540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1723C12C-A25C-4BCB-BBB2-80C8AEA5C2BF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6" name="Oval 2155">
            <a:extLst>
              <a:ext uri="{FF2B5EF4-FFF2-40B4-BE49-F238E27FC236}">
                <a16:creationId xmlns:a16="http://schemas.microsoft.com/office/drawing/2014/main" id="{EB667C67-BBB7-47D8-8DCA-602EB1E06F2A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7" name="Oval 2156">
            <a:extLst>
              <a:ext uri="{FF2B5EF4-FFF2-40B4-BE49-F238E27FC236}">
                <a16:creationId xmlns:a16="http://schemas.microsoft.com/office/drawing/2014/main" id="{FF364284-EC10-4F85-AD51-ABB147AC896C}"/>
              </a:ext>
            </a:extLst>
          </p:cNvPr>
          <p:cNvSpPr>
            <a:spLocks noChangeAspect="1"/>
          </p:cNvSpPr>
          <p:nvPr/>
        </p:nvSpPr>
        <p:spPr>
          <a:xfrm>
            <a:off x="15540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8" name="Oval 2157">
            <a:extLst>
              <a:ext uri="{FF2B5EF4-FFF2-40B4-BE49-F238E27FC236}">
                <a16:creationId xmlns:a16="http://schemas.microsoft.com/office/drawing/2014/main" id="{2AED7981-5B82-4A56-882B-0AA8DA38BBC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9" name="Oval 2158">
            <a:extLst>
              <a:ext uri="{FF2B5EF4-FFF2-40B4-BE49-F238E27FC236}">
                <a16:creationId xmlns:a16="http://schemas.microsoft.com/office/drawing/2014/main" id="{2FC8EE40-8E95-49B2-90CB-ADA0121BCEA4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0" name="Oval 2159">
            <a:extLst>
              <a:ext uri="{FF2B5EF4-FFF2-40B4-BE49-F238E27FC236}">
                <a16:creationId xmlns:a16="http://schemas.microsoft.com/office/drawing/2014/main" id="{9C506C74-608F-452A-9146-9D00B230DCB2}"/>
              </a:ext>
            </a:extLst>
          </p:cNvPr>
          <p:cNvSpPr>
            <a:spLocks noChangeAspect="1"/>
          </p:cNvSpPr>
          <p:nvPr/>
        </p:nvSpPr>
        <p:spPr>
          <a:xfrm>
            <a:off x="228714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1" name="Oval 2160">
            <a:extLst>
              <a:ext uri="{FF2B5EF4-FFF2-40B4-BE49-F238E27FC236}">
                <a16:creationId xmlns:a16="http://schemas.microsoft.com/office/drawing/2014/main" id="{9A3E3986-8DD0-4BAA-ACA4-E6214FB9A24E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2" name="Oval 2161">
            <a:extLst>
              <a:ext uri="{FF2B5EF4-FFF2-40B4-BE49-F238E27FC236}">
                <a16:creationId xmlns:a16="http://schemas.microsoft.com/office/drawing/2014/main" id="{40A39E64-42C2-4283-A582-30CF94D4BEA9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3" name="Oval 2162">
            <a:extLst>
              <a:ext uri="{FF2B5EF4-FFF2-40B4-BE49-F238E27FC236}">
                <a16:creationId xmlns:a16="http://schemas.microsoft.com/office/drawing/2014/main" id="{7B108932-31B5-4C69-B3ED-FC6308007209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4" name="Oval 2163">
            <a:extLst>
              <a:ext uri="{FF2B5EF4-FFF2-40B4-BE49-F238E27FC236}">
                <a16:creationId xmlns:a16="http://schemas.microsoft.com/office/drawing/2014/main" id="{8AD21DAA-D184-467B-BF1E-059211BEF21B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5" name="Oval 2164">
            <a:extLst>
              <a:ext uri="{FF2B5EF4-FFF2-40B4-BE49-F238E27FC236}">
                <a16:creationId xmlns:a16="http://schemas.microsoft.com/office/drawing/2014/main" id="{04E71B18-EDFB-44A5-AA8A-369F5CA31017}"/>
              </a:ext>
            </a:extLst>
          </p:cNvPr>
          <p:cNvSpPr>
            <a:spLocks noChangeAspect="1"/>
          </p:cNvSpPr>
          <p:nvPr/>
        </p:nvSpPr>
        <p:spPr>
          <a:xfrm>
            <a:off x="350888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6" name="Oval 2165">
            <a:extLst>
              <a:ext uri="{FF2B5EF4-FFF2-40B4-BE49-F238E27FC236}">
                <a16:creationId xmlns:a16="http://schemas.microsoft.com/office/drawing/2014/main" id="{DC2F0349-C235-4C5D-B447-DF617F1DB2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7" name="Oval 2166">
            <a:extLst>
              <a:ext uri="{FF2B5EF4-FFF2-40B4-BE49-F238E27FC236}">
                <a16:creationId xmlns:a16="http://schemas.microsoft.com/office/drawing/2014/main" id="{0A696D3C-16AE-48B4-8924-C24D5BEA4748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B793131B-10A8-4855-98C2-E46806F8E179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71D1670B-12DF-49CD-A090-51B8C8BC3A18}"/>
              </a:ext>
            </a:extLst>
          </p:cNvPr>
          <p:cNvSpPr>
            <a:spLocks noChangeAspect="1"/>
          </p:cNvSpPr>
          <p:nvPr/>
        </p:nvSpPr>
        <p:spPr>
          <a:xfrm>
            <a:off x="448627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0" name="Oval 2169">
            <a:extLst>
              <a:ext uri="{FF2B5EF4-FFF2-40B4-BE49-F238E27FC236}">
                <a16:creationId xmlns:a16="http://schemas.microsoft.com/office/drawing/2014/main" id="{A2C9B5A8-454A-47C3-B9DA-AADBC4E0D110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1" name="Oval 2170">
            <a:extLst>
              <a:ext uri="{FF2B5EF4-FFF2-40B4-BE49-F238E27FC236}">
                <a16:creationId xmlns:a16="http://schemas.microsoft.com/office/drawing/2014/main" id="{0C8673D8-9370-41B7-807C-C79105C042E9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2" name="Oval 2171">
            <a:extLst>
              <a:ext uri="{FF2B5EF4-FFF2-40B4-BE49-F238E27FC236}">
                <a16:creationId xmlns:a16="http://schemas.microsoft.com/office/drawing/2014/main" id="{A5D16A4F-0002-4BCC-B95D-F0D036589E05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3" name="Oval 2172">
            <a:extLst>
              <a:ext uri="{FF2B5EF4-FFF2-40B4-BE49-F238E27FC236}">
                <a16:creationId xmlns:a16="http://schemas.microsoft.com/office/drawing/2014/main" id="{13F6E9AD-EF92-4696-AE61-71D7282CDBA1}"/>
              </a:ext>
            </a:extLst>
          </p:cNvPr>
          <p:cNvSpPr>
            <a:spLocks noChangeAspect="1"/>
          </p:cNvSpPr>
          <p:nvPr/>
        </p:nvSpPr>
        <p:spPr>
          <a:xfrm>
            <a:off x="546366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4" name="Oval 2173">
            <a:extLst>
              <a:ext uri="{FF2B5EF4-FFF2-40B4-BE49-F238E27FC236}">
                <a16:creationId xmlns:a16="http://schemas.microsoft.com/office/drawing/2014/main" id="{1E4870DE-16A7-4044-94FE-74D206956A8F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193A815F-9281-4935-81C4-870D59D61937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6" name="Oval 2175">
            <a:extLst>
              <a:ext uri="{FF2B5EF4-FFF2-40B4-BE49-F238E27FC236}">
                <a16:creationId xmlns:a16="http://schemas.microsoft.com/office/drawing/2014/main" id="{88E7530D-C871-4DD2-8FAC-7EA9932FC933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7" name="Oval 2176">
            <a:extLst>
              <a:ext uri="{FF2B5EF4-FFF2-40B4-BE49-F238E27FC236}">
                <a16:creationId xmlns:a16="http://schemas.microsoft.com/office/drawing/2014/main" id="{E9B77E7A-D408-467A-AACB-424714AA3A65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8" name="Oval 2177">
            <a:extLst>
              <a:ext uri="{FF2B5EF4-FFF2-40B4-BE49-F238E27FC236}">
                <a16:creationId xmlns:a16="http://schemas.microsoft.com/office/drawing/2014/main" id="{7EA33C23-16B7-44C0-B256-2CC41499FE99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9" name="Oval 2178">
            <a:extLst>
              <a:ext uri="{FF2B5EF4-FFF2-40B4-BE49-F238E27FC236}">
                <a16:creationId xmlns:a16="http://schemas.microsoft.com/office/drawing/2014/main" id="{7B94902A-9FC8-4CB1-9E1F-68A4201ADF63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0" name="Oval 2179">
            <a:extLst>
              <a:ext uri="{FF2B5EF4-FFF2-40B4-BE49-F238E27FC236}">
                <a16:creationId xmlns:a16="http://schemas.microsoft.com/office/drawing/2014/main" id="{420DC27B-E8E7-4F15-960A-2A23DA033DAB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" name="Oval 2180">
            <a:extLst>
              <a:ext uri="{FF2B5EF4-FFF2-40B4-BE49-F238E27FC236}">
                <a16:creationId xmlns:a16="http://schemas.microsoft.com/office/drawing/2014/main" id="{972CED4A-CFA7-4AAA-8DC5-84E7C4119076}"/>
              </a:ext>
            </a:extLst>
          </p:cNvPr>
          <p:cNvSpPr>
            <a:spLocks noChangeAspect="1"/>
          </p:cNvSpPr>
          <p:nvPr/>
        </p:nvSpPr>
        <p:spPr>
          <a:xfrm>
            <a:off x="74184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2" name="Oval 2181">
            <a:extLst>
              <a:ext uri="{FF2B5EF4-FFF2-40B4-BE49-F238E27FC236}">
                <a16:creationId xmlns:a16="http://schemas.microsoft.com/office/drawing/2014/main" id="{221D0BD2-E52B-4957-B9FE-F5A8FA168863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3" name="Oval 2182">
            <a:extLst>
              <a:ext uri="{FF2B5EF4-FFF2-40B4-BE49-F238E27FC236}">
                <a16:creationId xmlns:a16="http://schemas.microsoft.com/office/drawing/2014/main" id="{CBB77F25-1AF5-43D9-9E71-1363510903A1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4" name="Oval 2183">
            <a:extLst>
              <a:ext uri="{FF2B5EF4-FFF2-40B4-BE49-F238E27FC236}">
                <a16:creationId xmlns:a16="http://schemas.microsoft.com/office/drawing/2014/main" id="{2C52E741-E26C-4421-BE16-A6CF89BBA530}"/>
              </a:ext>
            </a:extLst>
          </p:cNvPr>
          <p:cNvSpPr>
            <a:spLocks noChangeAspect="1"/>
          </p:cNvSpPr>
          <p:nvPr/>
        </p:nvSpPr>
        <p:spPr>
          <a:xfrm>
            <a:off x="668540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5" name="Oval 2184">
            <a:extLst>
              <a:ext uri="{FF2B5EF4-FFF2-40B4-BE49-F238E27FC236}">
                <a16:creationId xmlns:a16="http://schemas.microsoft.com/office/drawing/2014/main" id="{C08C78FF-82FD-408A-A24D-1F6C66C454CC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6" name="Oval 2185">
            <a:extLst>
              <a:ext uri="{FF2B5EF4-FFF2-40B4-BE49-F238E27FC236}">
                <a16:creationId xmlns:a16="http://schemas.microsoft.com/office/drawing/2014/main" id="{83BCB50F-0937-4D60-AF2A-EC7B08848955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7" name="Oval 2186">
            <a:extLst>
              <a:ext uri="{FF2B5EF4-FFF2-40B4-BE49-F238E27FC236}">
                <a16:creationId xmlns:a16="http://schemas.microsoft.com/office/drawing/2014/main" id="{008F4C1F-871D-4D5D-89B7-C8FCF9911BB4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8" name="Oval 2187">
            <a:extLst>
              <a:ext uri="{FF2B5EF4-FFF2-40B4-BE49-F238E27FC236}">
                <a16:creationId xmlns:a16="http://schemas.microsoft.com/office/drawing/2014/main" id="{1782B97B-5958-4084-85A8-598194464491}"/>
              </a:ext>
            </a:extLst>
          </p:cNvPr>
          <p:cNvSpPr>
            <a:spLocks noChangeAspect="1"/>
          </p:cNvSpPr>
          <p:nvPr/>
        </p:nvSpPr>
        <p:spPr>
          <a:xfrm>
            <a:off x="17984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9" name="Oval 2188">
            <a:extLst>
              <a:ext uri="{FF2B5EF4-FFF2-40B4-BE49-F238E27FC236}">
                <a16:creationId xmlns:a16="http://schemas.microsoft.com/office/drawing/2014/main" id="{0540B2D5-9F09-4E20-BCB1-C0B449336D94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0" name="Oval 2189">
            <a:extLst>
              <a:ext uri="{FF2B5EF4-FFF2-40B4-BE49-F238E27FC236}">
                <a16:creationId xmlns:a16="http://schemas.microsoft.com/office/drawing/2014/main" id="{F1A7D3FF-A125-45AF-A188-E3C339440D2C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1" name="Oval 2190">
            <a:extLst>
              <a:ext uri="{FF2B5EF4-FFF2-40B4-BE49-F238E27FC236}">
                <a16:creationId xmlns:a16="http://schemas.microsoft.com/office/drawing/2014/main" id="{DFE5EB97-1841-4F90-90F3-8B335BDA968A}"/>
              </a:ext>
            </a:extLst>
          </p:cNvPr>
          <p:cNvSpPr>
            <a:spLocks noChangeAspect="1"/>
          </p:cNvSpPr>
          <p:nvPr/>
        </p:nvSpPr>
        <p:spPr>
          <a:xfrm>
            <a:off x="253149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2" name="Oval 2191">
            <a:extLst>
              <a:ext uri="{FF2B5EF4-FFF2-40B4-BE49-F238E27FC236}">
                <a16:creationId xmlns:a16="http://schemas.microsoft.com/office/drawing/2014/main" id="{ECDBB70A-1A08-4D97-B36B-EA2BC4F95C8B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3" name="Oval 2192">
            <a:extLst>
              <a:ext uri="{FF2B5EF4-FFF2-40B4-BE49-F238E27FC236}">
                <a16:creationId xmlns:a16="http://schemas.microsoft.com/office/drawing/2014/main" id="{3E4E40A6-F87F-4FAF-B3FD-C45B51DC391C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BB032E3A-BB5D-4810-B550-8BE55513A7C7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016D053B-3D1D-4EC8-B9B7-B10BCA3BD2F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6" name="Oval 2195">
            <a:extLst>
              <a:ext uri="{FF2B5EF4-FFF2-40B4-BE49-F238E27FC236}">
                <a16:creationId xmlns:a16="http://schemas.microsoft.com/office/drawing/2014/main" id="{8D482E80-4401-4952-BB78-F0EAEB8B4AD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7" name="Oval 2196">
            <a:extLst>
              <a:ext uri="{FF2B5EF4-FFF2-40B4-BE49-F238E27FC236}">
                <a16:creationId xmlns:a16="http://schemas.microsoft.com/office/drawing/2014/main" id="{2675D761-DA37-4631-9323-5327DC413E24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8" name="Oval 2197">
            <a:extLst>
              <a:ext uri="{FF2B5EF4-FFF2-40B4-BE49-F238E27FC236}">
                <a16:creationId xmlns:a16="http://schemas.microsoft.com/office/drawing/2014/main" id="{AE23F4EE-0C8E-4547-9CC5-7BF84A748F7B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9" name="Oval 2198">
            <a:extLst>
              <a:ext uri="{FF2B5EF4-FFF2-40B4-BE49-F238E27FC236}">
                <a16:creationId xmlns:a16="http://schemas.microsoft.com/office/drawing/2014/main" id="{6FF2CC08-C20A-4ED4-B0F6-C661181D9E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0" name="Oval 2199">
            <a:extLst>
              <a:ext uri="{FF2B5EF4-FFF2-40B4-BE49-F238E27FC236}">
                <a16:creationId xmlns:a16="http://schemas.microsoft.com/office/drawing/2014/main" id="{567477C7-5769-4209-9F70-C3411A8B823A}"/>
              </a:ext>
            </a:extLst>
          </p:cNvPr>
          <p:cNvSpPr>
            <a:spLocks noChangeAspect="1"/>
          </p:cNvSpPr>
          <p:nvPr/>
        </p:nvSpPr>
        <p:spPr>
          <a:xfrm>
            <a:off x="277583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1" name="Oval 2200">
            <a:extLst>
              <a:ext uri="{FF2B5EF4-FFF2-40B4-BE49-F238E27FC236}">
                <a16:creationId xmlns:a16="http://schemas.microsoft.com/office/drawing/2014/main" id="{01D67124-F4BB-4049-9F67-0F8999BB8A9F}"/>
              </a:ext>
            </a:extLst>
          </p:cNvPr>
          <p:cNvSpPr>
            <a:spLocks noChangeAspect="1"/>
          </p:cNvSpPr>
          <p:nvPr/>
        </p:nvSpPr>
        <p:spPr>
          <a:xfrm>
            <a:off x="302018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2" name="Oval 2201">
            <a:extLst>
              <a:ext uri="{FF2B5EF4-FFF2-40B4-BE49-F238E27FC236}">
                <a16:creationId xmlns:a16="http://schemas.microsoft.com/office/drawing/2014/main" id="{393E347A-31EA-4595-9826-C8CAD6C1AC39}"/>
              </a:ext>
            </a:extLst>
          </p:cNvPr>
          <p:cNvSpPr>
            <a:spLocks noChangeAspect="1"/>
          </p:cNvSpPr>
          <p:nvPr/>
        </p:nvSpPr>
        <p:spPr>
          <a:xfrm>
            <a:off x="326453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3" name="Oval 2202">
            <a:extLst>
              <a:ext uri="{FF2B5EF4-FFF2-40B4-BE49-F238E27FC236}">
                <a16:creationId xmlns:a16="http://schemas.microsoft.com/office/drawing/2014/main" id="{E2A64BD4-99AF-4EBE-A0B7-131B74F1A65F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4" name="Oval 2203">
            <a:extLst>
              <a:ext uri="{FF2B5EF4-FFF2-40B4-BE49-F238E27FC236}">
                <a16:creationId xmlns:a16="http://schemas.microsoft.com/office/drawing/2014/main" id="{A64E0711-15EA-4B0F-86DC-00F045B2733F}"/>
              </a:ext>
            </a:extLst>
          </p:cNvPr>
          <p:cNvSpPr>
            <a:spLocks noChangeAspect="1"/>
          </p:cNvSpPr>
          <p:nvPr/>
        </p:nvSpPr>
        <p:spPr>
          <a:xfrm>
            <a:off x="570801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5" name="Oval 2204">
            <a:extLst>
              <a:ext uri="{FF2B5EF4-FFF2-40B4-BE49-F238E27FC236}">
                <a16:creationId xmlns:a16="http://schemas.microsoft.com/office/drawing/2014/main" id="{CACF34C4-68DF-469E-A8C7-952E983FEB9F}"/>
              </a:ext>
            </a:extLst>
          </p:cNvPr>
          <p:cNvSpPr>
            <a:spLocks noChangeAspect="1"/>
          </p:cNvSpPr>
          <p:nvPr/>
        </p:nvSpPr>
        <p:spPr>
          <a:xfrm>
            <a:off x="595236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6" name="Oval 2205">
            <a:extLst>
              <a:ext uri="{FF2B5EF4-FFF2-40B4-BE49-F238E27FC236}">
                <a16:creationId xmlns:a16="http://schemas.microsoft.com/office/drawing/2014/main" id="{7D8A13FD-906F-45E0-9BDF-F07FB3D90CD1}"/>
              </a:ext>
            </a:extLst>
          </p:cNvPr>
          <p:cNvSpPr>
            <a:spLocks noChangeAspect="1"/>
          </p:cNvSpPr>
          <p:nvPr/>
        </p:nvSpPr>
        <p:spPr>
          <a:xfrm>
            <a:off x="619671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7" name="Oval 2206">
            <a:extLst>
              <a:ext uri="{FF2B5EF4-FFF2-40B4-BE49-F238E27FC236}">
                <a16:creationId xmlns:a16="http://schemas.microsoft.com/office/drawing/2014/main" id="{0AB19E7B-DF02-4615-974B-ABEACBDE2D63}"/>
              </a:ext>
            </a:extLst>
          </p:cNvPr>
          <p:cNvSpPr>
            <a:spLocks noChangeAspect="1"/>
          </p:cNvSpPr>
          <p:nvPr/>
        </p:nvSpPr>
        <p:spPr>
          <a:xfrm>
            <a:off x="644105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8" name="Oval 2207">
            <a:extLst>
              <a:ext uri="{FF2B5EF4-FFF2-40B4-BE49-F238E27FC236}">
                <a16:creationId xmlns:a16="http://schemas.microsoft.com/office/drawing/2014/main" id="{75545F5A-ED72-47E9-A4C9-B40D25924F52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9" name="Oval 2208">
            <a:extLst>
              <a:ext uri="{FF2B5EF4-FFF2-40B4-BE49-F238E27FC236}">
                <a16:creationId xmlns:a16="http://schemas.microsoft.com/office/drawing/2014/main" id="{AC7DBAFF-B9C2-4133-9732-6B0B3E6EBA56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Oval 2209">
            <a:extLst>
              <a:ext uri="{FF2B5EF4-FFF2-40B4-BE49-F238E27FC236}">
                <a16:creationId xmlns:a16="http://schemas.microsoft.com/office/drawing/2014/main" id="{DD30D206-3826-4633-A545-1A222FAD8949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1" name="Oval 2210">
            <a:extLst>
              <a:ext uri="{FF2B5EF4-FFF2-40B4-BE49-F238E27FC236}">
                <a16:creationId xmlns:a16="http://schemas.microsoft.com/office/drawing/2014/main" id="{EB8BE795-B93E-48FB-8128-E3FCE784C27E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2" name="Oval 2211">
            <a:extLst>
              <a:ext uri="{FF2B5EF4-FFF2-40B4-BE49-F238E27FC236}">
                <a16:creationId xmlns:a16="http://schemas.microsoft.com/office/drawing/2014/main" id="{17549E8F-55A7-492D-9690-F409576B39D2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3" name="Oval 2212">
            <a:extLst>
              <a:ext uri="{FF2B5EF4-FFF2-40B4-BE49-F238E27FC236}">
                <a16:creationId xmlns:a16="http://schemas.microsoft.com/office/drawing/2014/main" id="{390C37F0-E34D-44A3-BF55-C275DAD9E9C3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EB32CD87-DD4C-4A61-9323-0DCEB2FCE7C9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032FF7E1-CD28-45CA-B73B-B77D751003BF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Oval 2215">
            <a:extLst>
              <a:ext uri="{FF2B5EF4-FFF2-40B4-BE49-F238E27FC236}">
                <a16:creationId xmlns:a16="http://schemas.microsoft.com/office/drawing/2014/main" id="{DA019927-233F-4FD2-B743-FA2DEBC369EB}"/>
              </a:ext>
            </a:extLst>
          </p:cNvPr>
          <p:cNvSpPr>
            <a:spLocks noChangeAspect="1"/>
          </p:cNvSpPr>
          <p:nvPr/>
        </p:nvSpPr>
        <p:spPr>
          <a:xfrm>
            <a:off x="71741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7" name="Oval 2216">
            <a:extLst>
              <a:ext uri="{FF2B5EF4-FFF2-40B4-BE49-F238E27FC236}">
                <a16:creationId xmlns:a16="http://schemas.microsoft.com/office/drawing/2014/main" id="{AF646E29-57B0-4AA8-A6F9-83698FE17D25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7F5180BE-83EB-4E4D-98CC-590B2C04F6A4}"/>
              </a:ext>
            </a:extLst>
          </p:cNvPr>
          <p:cNvSpPr>
            <a:spLocks noChangeAspect="1"/>
          </p:cNvSpPr>
          <p:nvPr/>
        </p:nvSpPr>
        <p:spPr>
          <a:xfrm>
            <a:off x="17984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6DAEDA50-2FF4-41AF-BA6C-46CB5979D8E9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B139D665-E48A-4450-9EB6-B8C05B3D8724}"/>
              </a:ext>
            </a:extLst>
          </p:cNvPr>
          <p:cNvSpPr>
            <a:spLocks noChangeAspect="1"/>
          </p:cNvSpPr>
          <p:nvPr/>
        </p:nvSpPr>
        <p:spPr>
          <a:xfrm>
            <a:off x="228714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1" name="Oval 2220">
            <a:extLst>
              <a:ext uri="{FF2B5EF4-FFF2-40B4-BE49-F238E27FC236}">
                <a16:creationId xmlns:a16="http://schemas.microsoft.com/office/drawing/2014/main" id="{5EBB33A1-19F6-4327-BED1-6A2FE895C367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DC9FD964-30DC-46A9-8270-5605CB7613F2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3" name="Oval 2222">
            <a:extLst>
              <a:ext uri="{FF2B5EF4-FFF2-40B4-BE49-F238E27FC236}">
                <a16:creationId xmlns:a16="http://schemas.microsoft.com/office/drawing/2014/main" id="{FFDC643F-C08F-472B-898A-903BA80FF5FA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4" name="Oval 2223">
            <a:extLst>
              <a:ext uri="{FF2B5EF4-FFF2-40B4-BE49-F238E27FC236}">
                <a16:creationId xmlns:a16="http://schemas.microsoft.com/office/drawing/2014/main" id="{4F2C2FE7-7602-4EBA-990A-C73BA55E6726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8B7C156A-823C-4CED-9B82-7FD18C9347BE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6" name="Oval 2225">
            <a:extLst>
              <a:ext uri="{FF2B5EF4-FFF2-40B4-BE49-F238E27FC236}">
                <a16:creationId xmlns:a16="http://schemas.microsoft.com/office/drawing/2014/main" id="{721C9178-9B8B-485D-8447-80901190F68F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6E4F5262-41DF-4F60-94ED-53A7CFBEC845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41C8C48D-EB0D-4C9B-8F34-3A76A84201AD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9" name="Oval 2228">
            <a:extLst>
              <a:ext uri="{FF2B5EF4-FFF2-40B4-BE49-F238E27FC236}">
                <a16:creationId xmlns:a16="http://schemas.microsoft.com/office/drawing/2014/main" id="{746D4AA8-6C0F-4688-8A08-97E4D0B508EB}"/>
              </a:ext>
            </a:extLst>
          </p:cNvPr>
          <p:cNvSpPr>
            <a:spLocks noChangeAspect="1"/>
          </p:cNvSpPr>
          <p:nvPr/>
        </p:nvSpPr>
        <p:spPr>
          <a:xfrm>
            <a:off x="448627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423F661-F0C1-43CD-AC31-63A1C4C27A82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A8B3A950-B513-4B35-A825-3FBBE2C97329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079F8D05-FFC2-44D1-8819-DA195405C4AB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4798B750-1085-4BA9-81DF-69D054FA78FC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4" name="Oval 2233">
            <a:extLst>
              <a:ext uri="{FF2B5EF4-FFF2-40B4-BE49-F238E27FC236}">
                <a16:creationId xmlns:a16="http://schemas.microsoft.com/office/drawing/2014/main" id="{6FD57D5E-059F-4668-B5CE-F5FCFE43DA20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689F2E33-1551-4216-B8A3-A0C91E828136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2518A8E3-8D15-4CE8-8665-6E94E5714DF1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C2F49788-CA5B-441F-9E21-D99A7D95818C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8" name="Oval 2237">
            <a:extLst>
              <a:ext uri="{FF2B5EF4-FFF2-40B4-BE49-F238E27FC236}">
                <a16:creationId xmlns:a16="http://schemas.microsoft.com/office/drawing/2014/main" id="{CC768B4C-8051-4320-8495-00FD31AAF566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9" name="Oval 2238">
            <a:extLst>
              <a:ext uri="{FF2B5EF4-FFF2-40B4-BE49-F238E27FC236}">
                <a16:creationId xmlns:a16="http://schemas.microsoft.com/office/drawing/2014/main" id="{E34F122D-E3E8-46C6-9CDC-2DC2C440763D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5AE3AB43-53F7-4FE4-9707-8C2D0F557A02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1" name="Oval 2240">
            <a:extLst>
              <a:ext uri="{FF2B5EF4-FFF2-40B4-BE49-F238E27FC236}">
                <a16:creationId xmlns:a16="http://schemas.microsoft.com/office/drawing/2014/main" id="{E0F079D4-52CA-45BD-98AB-8D19CBEF98F2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80B52B7-C2F5-4482-9DBA-A0505F59D303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B79F84B5-A67C-4548-A122-549E02AA9B99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Oval 2243">
            <a:extLst>
              <a:ext uri="{FF2B5EF4-FFF2-40B4-BE49-F238E27FC236}">
                <a16:creationId xmlns:a16="http://schemas.microsoft.com/office/drawing/2014/main" id="{0BC31339-D31E-4852-A576-CEEFE187D9A6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Oval 2244">
            <a:extLst>
              <a:ext uri="{FF2B5EF4-FFF2-40B4-BE49-F238E27FC236}">
                <a16:creationId xmlns:a16="http://schemas.microsoft.com/office/drawing/2014/main" id="{13EF5BBA-FE98-4252-B936-24D5AE12E38D}"/>
              </a:ext>
            </a:extLst>
          </p:cNvPr>
          <p:cNvSpPr>
            <a:spLocks noChangeAspect="1"/>
          </p:cNvSpPr>
          <p:nvPr/>
        </p:nvSpPr>
        <p:spPr>
          <a:xfrm>
            <a:off x="668540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6" name="Oval 2245">
            <a:extLst>
              <a:ext uri="{FF2B5EF4-FFF2-40B4-BE49-F238E27FC236}">
                <a16:creationId xmlns:a16="http://schemas.microsoft.com/office/drawing/2014/main" id="{A5CFB0B6-F313-4ED9-A568-A166D8844EA2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7" name="Oval 2246">
            <a:extLst>
              <a:ext uri="{FF2B5EF4-FFF2-40B4-BE49-F238E27FC236}">
                <a16:creationId xmlns:a16="http://schemas.microsoft.com/office/drawing/2014/main" id="{DCC2EF7C-976A-420A-BE26-03E5B410CC70}"/>
              </a:ext>
            </a:extLst>
          </p:cNvPr>
          <p:cNvSpPr>
            <a:spLocks noChangeAspect="1"/>
          </p:cNvSpPr>
          <p:nvPr/>
        </p:nvSpPr>
        <p:spPr>
          <a:xfrm>
            <a:off x="71741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8" name="Oval 2247">
            <a:extLst>
              <a:ext uri="{FF2B5EF4-FFF2-40B4-BE49-F238E27FC236}">
                <a16:creationId xmlns:a16="http://schemas.microsoft.com/office/drawing/2014/main" id="{51271016-479F-4386-8C87-004E9CE69148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8469105-754E-4CDC-9571-50124606725E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Oval 2249">
            <a:extLst>
              <a:ext uri="{FF2B5EF4-FFF2-40B4-BE49-F238E27FC236}">
                <a16:creationId xmlns:a16="http://schemas.microsoft.com/office/drawing/2014/main" id="{0A0831EA-8F3E-4A6C-A960-9F244C6FBBA5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1" name="Oval 2250">
            <a:extLst>
              <a:ext uri="{FF2B5EF4-FFF2-40B4-BE49-F238E27FC236}">
                <a16:creationId xmlns:a16="http://schemas.microsoft.com/office/drawing/2014/main" id="{555BFBB0-BD6E-496B-BD9A-26DFBA0B9D22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F5024D1D-B6CD-403F-8807-B2D183D274F4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4171864F-6AA4-418C-AB1C-432755C2FA3C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B3EACAEC-3643-414B-A662-3E8612C8C0B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5" name="Oval 2254">
            <a:extLst>
              <a:ext uri="{FF2B5EF4-FFF2-40B4-BE49-F238E27FC236}">
                <a16:creationId xmlns:a16="http://schemas.microsoft.com/office/drawing/2014/main" id="{F88A0D01-BDC5-42BD-8F69-43B27A9C27DE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BACCC9EF-E035-4BDA-8810-E84AD059FDC7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7" name="Oval 2256">
            <a:extLst>
              <a:ext uri="{FF2B5EF4-FFF2-40B4-BE49-F238E27FC236}">
                <a16:creationId xmlns:a16="http://schemas.microsoft.com/office/drawing/2014/main" id="{B3437FE2-FB64-4AE1-A689-96CA3E1810E1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DD673A6-1095-4EE0-91FA-B962F85C2A50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9" name="Oval 2258">
            <a:extLst>
              <a:ext uri="{FF2B5EF4-FFF2-40B4-BE49-F238E27FC236}">
                <a16:creationId xmlns:a16="http://schemas.microsoft.com/office/drawing/2014/main" id="{527A3941-820C-4F8D-A81A-E7630CA5C425}"/>
              </a:ext>
            </a:extLst>
          </p:cNvPr>
          <p:cNvSpPr>
            <a:spLocks noChangeAspect="1"/>
          </p:cNvSpPr>
          <p:nvPr/>
        </p:nvSpPr>
        <p:spPr>
          <a:xfrm>
            <a:off x="424192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" name="Oval 2259">
            <a:extLst>
              <a:ext uri="{FF2B5EF4-FFF2-40B4-BE49-F238E27FC236}">
                <a16:creationId xmlns:a16="http://schemas.microsoft.com/office/drawing/2014/main" id="{A0E2C4E4-DCC4-4759-A3DA-5EC4C9A90553}"/>
              </a:ext>
            </a:extLst>
          </p:cNvPr>
          <p:cNvSpPr>
            <a:spLocks noChangeAspect="1"/>
          </p:cNvSpPr>
          <p:nvPr/>
        </p:nvSpPr>
        <p:spPr>
          <a:xfrm>
            <a:off x="448627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" name="Oval 2260">
            <a:extLst>
              <a:ext uri="{FF2B5EF4-FFF2-40B4-BE49-F238E27FC236}">
                <a16:creationId xmlns:a16="http://schemas.microsoft.com/office/drawing/2014/main" id="{D516CFBE-80BF-4D21-B947-B01EBC72C39C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2" name="Oval 2261">
            <a:extLst>
              <a:ext uri="{FF2B5EF4-FFF2-40B4-BE49-F238E27FC236}">
                <a16:creationId xmlns:a16="http://schemas.microsoft.com/office/drawing/2014/main" id="{B9F7E2F6-6567-457A-909C-2C6B37FEAFCA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0304A11E-B0C4-43C2-8570-6B4E5F725364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4" name="Oval 2263">
            <a:extLst>
              <a:ext uri="{FF2B5EF4-FFF2-40B4-BE49-F238E27FC236}">
                <a16:creationId xmlns:a16="http://schemas.microsoft.com/office/drawing/2014/main" id="{8C10878E-50A6-4B3F-B586-E735734947EB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9F53DD17-3864-474E-BFCB-9845CC9791AF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A92F2ECF-B75A-49E8-9FA9-307AB15D2402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3FEA877F-63F2-4357-8B11-ACA7DBDB2F17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8" name="Oval 2267">
            <a:extLst>
              <a:ext uri="{FF2B5EF4-FFF2-40B4-BE49-F238E27FC236}">
                <a16:creationId xmlns:a16="http://schemas.microsoft.com/office/drawing/2014/main" id="{64261C39-F608-4126-8B1E-4E19F8244A1B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E2EC0044-BA13-4767-906D-6C07A1BA5381}"/>
              </a:ext>
            </a:extLst>
          </p:cNvPr>
          <p:cNvSpPr>
            <a:spLocks noChangeAspect="1"/>
          </p:cNvSpPr>
          <p:nvPr/>
        </p:nvSpPr>
        <p:spPr>
          <a:xfrm>
            <a:off x="473062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3DC9F21E-C910-42E6-8814-3F16E363E895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E87CFB97-41AC-49C5-82D0-86F40900AF15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2" name="Oval 2271">
            <a:extLst>
              <a:ext uri="{FF2B5EF4-FFF2-40B4-BE49-F238E27FC236}">
                <a16:creationId xmlns:a16="http://schemas.microsoft.com/office/drawing/2014/main" id="{7953F1BC-FBD8-419E-B082-0D066B044C06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6BF243C8-F6DE-4D5D-82DE-C226AA606F8A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F4FC9608-1AA0-4CA1-AF12-85CBD4C1E360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DA9A0186-9A86-4432-8329-27E14ECB05C7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EFB1FBEE-8942-4E7D-968B-37602F66A645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D94F6DF-6985-43F3-96F5-BDE8F9A00CB0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12B19B6B-2EFD-4F28-A42B-B38B091A16EB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43B1BF38-EE26-41C3-B42A-7CBB8CA93452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0" name="Oval 2279">
            <a:extLst>
              <a:ext uri="{FF2B5EF4-FFF2-40B4-BE49-F238E27FC236}">
                <a16:creationId xmlns:a16="http://schemas.microsoft.com/office/drawing/2014/main" id="{D2B38E48-74AA-40F3-AB79-725B3D9E01E2}"/>
              </a:ext>
            </a:extLst>
          </p:cNvPr>
          <p:cNvSpPr>
            <a:spLocks noChangeAspect="1"/>
          </p:cNvSpPr>
          <p:nvPr/>
        </p:nvSpPr>
        <p:spPr>
          <a:xfrm>
            <a:off x="179844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1" name="Oval 2280">
            <a:extLst>
              <a:ext uri="{FF2B5EF4-FFF2-40B4-BE49-F238E27FC236}">
                <a16:creationId xmlns:a16="http://schemas.microsoft.com/office/drawing/2014/main" id="{7BCAD8A7-9019-4D14-BC16-14321CFBAC65}"/>
              </a:ext>
            </a:extLst>
          </p:cNvPr>
          <p:cNvSpPr>
            <a:spLocks noChangeAspect="1"/>
          </p:cNvSpPr>
          <p:nvPr/>
        </p:nvSpPr>
        <p:spPr>
          <a:xfrm>
            <a:off x="20427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2" name="Oval 2281">
            <a:extLst>
              <a:ext uri="{FF2B5EF4-FFF2-40B4-BE49-F238E27FC236}">
                <a16:creationId xmlns:a16="http://schemas.microsoft.com/office/drawing/2014/main" id="{42818D09-60D5-402A-9A75-C9558AD7BA10}"/>
              </a:ext>
            </a:extLst>
          </p:cNvPr>
          <p:cNvSpPr>
            <a:spLocks noChangeAspect="1"/>
          </p:cNvSpPr>
          <p:nvPr/>
        </p:nvSpPr>
        <p:spPr>
          <a:xfrm>
            <a:off x="228714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3" name="Oval 2282">
            <a:extLst>
              <a:ext uri="{FF2B5EF4-FFF2-40B4-BE49-F238E27FC236}">
                <a16:creationId xmlns:a16="http://schemas.microsoft.com/office/drawing/2014/main" id="{B9F0A3B6-472B-4A51-8288-C9B3A00A83E0}"/>
              </a:ext>
            </a:extLst>
          </p:cNvPr>
          <p:cNvSpPr>
            <a:spLocks noChangeAspect="1"/>
          </p:cNvSpPr>
          <p:nvPr/>
        </p:nvSpPr>
        <p:spPr>
          <a:xfrm>
            <a:off x="253149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4" name="Oval 2283">
            <a:extLst>
              <a:ext uri="{FF2B5EF4-FFF2-40B4-BE49-F238E27FC236}">
                <a16:creationId xmlns:a16="http://schemas.microsoft.com/office/drawing/2014/main" id="{14F14788-A965-4E0A-B20A-F6E7092E262B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5" name="Oval 2284">
            <a:extLst>
              <a:ext uri="{FF2B5EF4-FFF2-40B4-BE49-F238E27FC236}">
                <a16:creationId xmlns:a16="http://schemas.microsoft.com/office/drawing/2014/main" id="{D7810110-7552-47F4-9664-E35E24233A76}"/>
              </a:ext>
            </a:extLst>
          </p:cNvPr>
          <p:cNvSpPr>
            <a:spLocks noChangeAspect="1"/>
          </p:cNvSpPr>
          <p:nvPr/>
        </p:nvSpPr>
        <p:spPr>
          <a:xfrm>
            <a:off x="106540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4F17B64E-F41B-44CD-8F1B-8DBBEE2C5F48}"/>
              </a:ext>
            </a:extLst>
          </p:cNvPr>
          <p:cNvSpPr>
            <a:spLocks noChangeAspect="1"/>
          </p:cNvSpPr>
          <p:nvPr/>
        </p:nvSpPr>
        <p:spPr>
          <a:xfrm>
            <a:off x="13097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061C0CD1-693F-44B0-895D-9F75EEA87D3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8" name="Oval 2287">
            <a:extLst>
              <a:ext uri="{FF2B5EF4-FFF2-40B4-BE49-F238E27FC236}">
                <a16:creationId xmlns:a16="http://schemas.microsoft.com/office/drawing/2014/main" id="{5D078DDB-F467-4D3F-8A2E-E730E454CC24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9" name="Oval 2288">
            <a:extLst>
              <a:ext uri="{FF2B5EF4-FFF2-40B4-BE49-F238E27FC236}">
                <a16:creationId xmlns:a16="http://schemas.microsoft.com/office/drawing/2014/main" id="{7EDCA352-F1B4-4650-9F65-1C2C7B35004D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04D1CBF-8247-4DAB-83FE-FAB59D8874B0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3" name="Oval 2292">
            <a:extLst>
              <a:ext uri="{FF2B5EF4-FFF2-40B4-BE49-F238E27FC236}">
                <a16:creationId xmlns:a16="http://schemas.microsoft.com/office/drawing/2014/main" id="{39D69E97-FC3B-4B2B-A23B-9A982B87DC64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35A8FB5A-4C8C-47AA-8CC0-EBD35160D6F5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EFB3952A-38D8-463A-9F88-ACA1E31EC27D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DBDA1817-BFDF-4C8A-BF93-CE0511EC61FA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7" name="Oval 2296">
            <a:extLst>
              <a:ext uri="{FF2B5EF4-FFF2-40B4-BE49-F238E27FC236}">
                <a16:creationId xmlns:a16="http://schemas.microsoft.com/office/drawing/2014/main" id="{8725051F-988F-45F6-BABB-B7BC2BC95B83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13DCC626-4B44-4932-A1EE-9FF39DFC9D08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9" name="Oval 2298">
            <a:extLst>
              <a:ext uri="{FF2B5EF4-FFF2-40B4-BE49-F238E27FC236}">
                <a16:creationId xmlns:a16="http://schemas.microsoft.com/office/drawing/2014/main" id="{04838D15-4CDD-4736-A8CF-F86A6CA8170D}"/>
              </a:ext>
            </a:extLst>
          </p:cNvPr>
          <p:cNvSpPr>
            <a:spLocks noChangeAspect="1"/>
          </p:cNvSpPr>
          <p:nvPr/>
        </p:nvSpPr>
        <p:spPr>
          <a:xfrm>
            <a:off x="644105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2" name="Oval 2301">
            <a:extLst>
              <a:ext uri="{FF2B5EF4-FFF2-40B4-BE49-F238E27FC236}">
                <a16:creationId xmlns:a16="http://schemas.microsoft.com/office/drawing/2014/main" id="{0C931995-ECF6-4A6D-9969-E1B8990AEFB6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3" name="Oval 2302">
            <a:extLst>
              <a:ext uri="{FF2B5EF4-FFF2-40B4-BE49-F238E27FC236}">
                <a16:creationId xmlns:a16="http://schemas.microsoft.com/office/drawing/2014/main" id="{ABCA86A3-0464-4E74-8F4B-781023B8F5A2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4" name="Oval 2303">
            <a:extLst>
              <a:ext uri="{FF2B5EF4-FFF2-40B4-BE49-F238E27FC236}">
                <a16:creationId xmlns:a16="http://schemas.microsoft.com/office/drawing/2014/main" id="{B49A9BE1-71E1-44D0-BFC6-22135F4D5596}"/>
              </a:ext>
            </a:extLst>
          </p:cNvPr>
          <p:cNvSpPr>
            <a:spLocks noChangeAspect="1"/>
          </p:cNvSpPr>
          <p:nvPr/>
        </p:nvSpPr>
        <p:spPr>
          <a:xfrm>
            <a:off x="76627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5" name="Oval 2304">
            <a:extLst>
              <a:ext uri="{FF2B5EF4-FFF2-40B4-BE49-F238E27FC236}">
                <a16:creationId xmlns:a16="http://schemas.microsoft.com/office/drawing/2014/main" id="{13DC6D00-1D0A-4773-99EB-CD24B0929E21}"/>
              </a:ext>
            </a:extLst>
          </p:cNvPr>
          <p:cNvSpPr>
            <a:spLocks noChangeAspect="1"/>
          </p:cNvSpPr>
          <p:nvPr/>
        </p:nvSpPr>
        <p:spPr>
          <a:xfrm>
            <a:off x="790714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6" name="Oval 2305">
            <a:extLst>
              <a:ext uri="{FF2B5EF4-FFF2-40B4-BE49-F238E27FC236}">
                <a16:creationId xmlns:a16="http://schemas.microsoft.com/office/drawing/2014/main" id="{82A433FC-20E4-43E2-A270-CA17A00F18D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7" name="Oval 2306">
            <a:extLst>
              <a:ext uri="{FF2B5EF4-FFF2-40B4-BE49-F238E27FC236}">
                <a16:creationId xmlns:a16="http://schemas.microsoft.com/office/drawing/2014/main" id="{BDE0CA08-7361-476C-9B61-06A19904EC29}"/>
              </a:ext>
            </a:extLst>
          </p:cNvPr>
          <p:cNvSpPr>
            <a:spLocks noChangeAspect="1"/>
          </p:cNvSpPr>
          <p:nvPr/>
        </p:nvSpPr>
        <p:spPr>
          <a:xfrm>
            <a:off x="668540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F358EEA8-59FF-4B8A-98D8-E674617A1DE9}"/>
              </a:ext>
            </a:extLst>
          </p:cNvPr>
          <p:cNvSpPr>
            <a:spLocks noChangeAspect="1"/>
          </p:cNvSpPr>
          <p:nvPr/>
        </p:nvSpPr>
        <p:spPr>
          <a:xfrm>
            <a:off x="69297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9" name="Oval 2308">
            <a:extLst>
              <a:ext uri="{FF2B5EF4-FFF2-40B4-BE49-F238E27FC236}">
                <a16:creationId xmlns:a16="http://schemas.microsoft.com/office/drawing/2014/main" id="{611FE612-3728-4409-A800-19DE6A142AF6}"/>
              </a:ext>
            </a:extLst>
          </p:cNvPr>
          <p:cNvSpPr>
            <a:spLocks noChangeAspect="1"/>
          </p:cNvSpPr>
          <p:nvPr/>
        </p:nvSpPr>
        <p:spPr>
          <a:xfrm>
            <a:off x="717410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104C8469-21CC-496D-9591-D0D62F2D20C7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DFDEB3FC-6A98-44C7-9A2A-057096A6A6E4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25590E0A-3D60-45D7-B24F-D002936EAC87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53CF7631-16D0-4AE0-8A00-709D8BA6F66B}"/>
              </a:ext>
            </a:extLst>
          </p:cNvPr>
          <p:cNvSpPr>
            <a:spLocks noChangeAspect="1"/>
          </p:cNvSpPr>
          <p:nvPr/>
        </p:nvSpPr>
        <p:spPr>
          <a:xfrm>
            <a:off x="424192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BC386EB4-42F4-4511-899E-1A66B6A8F3E8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B7B9815A-AE8D-4B18-831B-BDF4AEC1551E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A030D2C1-D83E-4912-A02C-8BBC5C936612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7" name="Oval 2316">
            <a:extLst>
              <a:ext uri="{FF2B5EF4-FFF2-40B4-BE49-F238E27FC236}">
                <a16:creationId xmlns:a16="http://schemas.microsoft.com/office/drawing/2014/main" id="{F38FE6E2-E738-4133-8A1A-3031FFEFF69B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3A3DEA8E-F018-46A9-8DBD-D5548D2545D2}"/>
              </a:ext>
            </a:extLst>
          </p:cNvPr>
          <p:cNvSpPr>
            <a:spLocks noChangeAspect="1"/>
          </p:cNvSpPr>
          <p:nvPr/>
        </p:nvSpPr>
        <p:spPr>
          <a:xfrm>
            <a:off x="473062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F071001C-0468-48FC-9B3E-ADC79DEB2B9E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257DAA16-9FD8-4562-8FE6-489C891A4929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81BD9419-2616-41E3-8241-C4C8F5127634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2" name="Oval 2321">
            <a:extLst>
              <a:ext uri="{FF2B5EF4-FFF2-40B4-BE49-F238E27FC236}">
                <a16:creationId xmlns:a16="http://schemas.microsoft.com/office/drawing/2014/main" id="{2858156A-C224-4AD3-AB57-86C879DF8862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3" name="Oval 2322">
            <a:extLst>
              <a:ext uri="{FF2B5EF4-FFF2-40B4-BE49-F238E27FC236}">
                <a16:creationId xmlns:a16="http://schemas.microsoft.com/office/drawing/2014/main" id="{C4E91C8E-94FD-4D51-925C-06BAA64667E4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4" name="Oval 2323">
            <a:extLst>
              <a:ext uri="{FF2B5EF4-FFF2-40B4-BE49-F238E27FC236}">
                <a16:creationId xmlns:a16="http://schemas.microsoft.com/office/drawing/2014/main" id="{8C42B8DE-6C55-4CB0-97F3-BAFA7B955B15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5" name="Oval 2324">
            <a:extLst>
              <a:ext uri="{FF2B5EF4-FFF2-40B4-BE49-F238E27FC236}">
                <a16:creationId xmlns:a16="http://schemas.microsoft.com/office/drawing/2014/main" id="{A427EC86-C8A9-40AB-84A9-30542F2BE0B9}"/>
              </a:ext>
            </a:extLst>
          </p:cNvPr>
          <p:cNvSpPr>
            <a:spLocks noChangeAspect="1"/>
          </p:cNvSpPr>
          <p:nvPr/>
        </p:nvSpPr>
        <p:spPr>
          <a:xfrm>
            <a:off x="424192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6" name="Oval 2325">
            <a:extLst>
              <a:ext uri="{FF2B5EF4-FFF2-40B4-BE49-F238E27FC236}">
                <a16:creationId xmlns:a16="http://schemas.microsoft.com/office/drawing/2014/main" id="{023640F9-1D76-4482-8E89-0D0963D9A164}"/>
              </a:ext>
            </a:extLst>
          </p:cNvPr>
          <p:cNvSpPr>
            <a:spLocks noChangeAspect="1"/>
          </p:cNvSpPr>
          <p:nvPr/>
        </p:nvSpPr>
        <p:spPr>
          <a:xfrm>
            <a:off x="448627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7" name="Oval 2326">
            <a:extLst>
              <a:ext uri="{FF2B5EF4-FFF2-40B4-BE49-F238E27FC236}">
                <a16:creationId xmlns:a16="http://schemas.microsoft.com/office/drawing/2014/main" id="{66FCA04B-522B-4F9E-A4DE-EDE28D39CB37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8" name="Oval 2327">
            <a:extLst>
              <a:ext uri="{FF2B5EF4-FFF2-40B4-BE49-F238E27FC236}">
                <a16:creationId xmlns:a16="http://schemas.microsoft.com/office/drawing/2014/main" id="{772C5EB5-3327-40F5-BD9E-7582FE185A4B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9" name="Oval 2328">
            <a:extLst>
              <a:ext uri="{FF2B5EF4-FFF2-40B4-BE49-F238E27FC236}">
                <a16:creationId xmlns:a16="http://schemas.microsoft.com/office/drawing/2014/main" id="{37CAF6BF-71A6-4925-894F-B3B441E79C17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B9A2B289-99DA-4201-A5C6-797CA546C98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60E448A8-0006-4D68-89EF-4F70DB3FB3C9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891D78CB-E3C6-4F21-B661-3FE2D2391F2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CBCDD20B-5200-4DE1-A1F3-75EA2BB1DA9F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20512019-D600-419D-94D9-02D01FD35FAE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5" name="Oval 2334">
            <a:extLst>
              <a:ext uri="{FF2B5EF4-FFF2-40B4-BE49-F238E27FC236}">
                <a16:creationId xmlns:a16="http://schemas.microsoft.com/office/drawing/2014/main" id="{120F358B-6E7C-41C8-940D-E41D8631B0BC}"/>
              </a:ext>
            </a:extLst>
          </p:cNvPr>
          <p:cNvSpPr>
            <a:spLocks noChangeAspect="1"/>
          </p:cNvSpPr>
          <p:nvPr/>
        </p:nvSpPr>
        <p:spPr>
          <a:xfrm>
            <a:off x="473062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6" name="Oval 2335">
            <a:extLst>
              <a:ext uri="{FF2B5EF4-FFF2-40B4-BE49-F238E27FC236}">
                <a16:creationId xmlns:a16="http://schemas.microsoft.com/office/drawing/2014/main" id="{545CD05F-3F54-4BE0-A22E-87A8A78705E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7" name="Oval 2336">
            <a:extLst>
              <a:ext uri="{FF2B5EF4-FFF2-40B4-BE49-F238E27FC236}">
                <a16:creationId xmlns:a16="http://schemas.microsoft.com/office/drawing/2014/main" id="{DE496295-2754-4C8B-BA90-4F5DD41E345E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682">
            <a:extLst>
              <a:ext uri="{FF2B5EF4-FFF2-40B4-BE49-F238E27FC236}">
                <a16:creationId xmlns:a16="http://schemas.microsoft.com/office/drawing/2014/main" id="{2388DA0C-BFF4-44AE-96E6-909FD8789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71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" y="330200"/>
            <a:ext cx="7815262" cy="7815263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</p:spPr>
      </p:pic>
      <p:grpSp>
        <p:nvGrpSpPr>
          <p:cNvPr id="705" name="Group 704">
            <a:extLst>
              <a:ext uri="{FF2B5EF4-FFF2-40B4-BE49-F238E27FC236}">
                <a16:creationId xmlns:a16="http://schemas.microsoft.com/office/drawing/2014/main" id="{9042E8C4-D972-4123-94E3-DE1268CB9D33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4902"/>
            </a:srgbClr>
          </a:solidFill>
        </p:grpSpPr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1C4EE71-13A8-45B3-A45E-DC32D35E5398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629F664-31D2-4047-B4D8-FE542D5381EB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3974443-871B-42A4-AFA7-D69067D0F919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7F46667-E6D1-47F9-A01D-826390AF79D1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D4AA67C0-4CB8-49F9-8B95-830C52F2D970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CDEBB4E-341D-433B-8E81-1A3EE27E9AF0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57DF1E83-96F4-4D77-BE48-B3932112FFBE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288C296E-38F8-48A5-AFFF-81943CB9E426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280A8BEA-F1B2-4FDA-AE8F-63435038C11D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A5E819C-FD1D-409C-92CF-2CCA080D9E85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2149919B-6CD4-4D00-B99E-D8DA7CC2C04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690C1BFD-7457-40EC-81ED-15CAF05F011A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E7707B1F-412E-4EBD-BF94-85194B1DCF49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9BA6F4C-F623-488D-85DE-D1B7376F9B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A4B855F-472E-4CAE-87C8-F0ADD24C552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90F45B4-50DD-4C9F-83AB-7402CC5F337D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9E1F31AA-36E9-4F68-92B3-4710FE45F3AC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DB79EA5B-D72A-4F15-A69A-5963B65B39E1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5C2243AF-6542-4FDB-8D61-54D4DF95CD2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91FC1562-2126-4FAE-A73D-A0AD01E3B8C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9167801-5FD1-469E-905D-929999E7BD9F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52675D34-03C9-4BD9-9DF2-7A8FAE840C96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9AEAA6F-BA9C-4D61-8D01-8E25764FA3A5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BF170D30-D4FC-4280-A0C6-8A2FF4614E6E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655FBC19-5236-46E6-987B-011C9109E2FB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23ACBE6-9899-4C47-BBE7-243D60815D2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28E7C0B0-F303-45C9-8750-D41A42B5CFB9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B1896B50-97A6-4A05-897F-1029B338F7AE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B9CF88E-0534-461B-B2A3-B9F967EEB8E0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75868314-19FC-4FBD-92BA-352E6F4960F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5AEF8C81-8667-410C-A52C-740DAAC89D1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3ED44096-2898-470B-A4A2-9EB7624818C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E8B7982-B072-442B-91E9-9AF4B08CF71C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5C9676A5-425F-4DBB-9FFF-3604F28E93D6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E57C87A-6948-42DE-BD96-855F90900231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A3A6F46C-E0B6-42F2-9347-FE623E0EFB0F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DCEDE80D-0749-4EE9-9C7F-D32BEE0B263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2A58805-C977-4523-A3F7-09FE4769E33E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D040902-69BA-4FE1-9A49-75CB9264B679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3922B574-EDF1-4766-925D-57E46E97A9B8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DF5925C-3920-4B8D-91A1-A2F900C39D81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F65AAE2-D45B-416C-A867-221486F07BC7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9072DEEB-70B4-4742-96F2-F030A6C104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332AA9F-C964-489A-B793-80FDA0A6FEAE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6E37C825-B28E-4C45-9143-C15B1368449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F5AEDF5-74D4-4B52-99E6-CC219750BD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CD0DA71-465C-4C1B-8047-5AB8866D2932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6700915-27CB-426F-AAC5-2C66D049F893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B76FA237-12DD-45EA-A7DC-5551ECD7CB71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A3D24238-C10B-4BEC-A2BA-B7613B967A0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60ABABF-5EE1-440D-942C-46AB642AA5D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ACD1850A-F82F-4230-8DA5-17B4EEC78545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6D182F7-A967-4ECC-BCB1-AB9C4C577268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37B5DE1C-13A7-4F83-BA79-5B39E184AF70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9F90B0C7-8A52-4572-AD9D-3D35248B3DE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AF45EC2B-549F-43EB-A2C7-9AAEC7F36C2B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36AD388C-946D-4FB2-BCEE-4D900CF1AC9C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70C195E-3B75-4041-B5DA-FC3518866CBE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F58AA16-02E3-41AF-B89C-E3C27785CEA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466A003A-43CC-4A28-9F9E-283E44EB7D86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1381FE62-894A-42A0-9764-7EC278788BA8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029978EE-AFD2-4995-B37A-A55B9E213CE3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B755782-F918-48C5-91E2-A1899DA64596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Locate origin of reciprocal lattice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473">
            <a:extLst>
              <a:ext uri="{FF2B5EF4-FFF2-40B4-BE49-F238E27FC236}">
                <a16:creationId xmlns:a16="http://schemas.microsoft.com/office/drawing/2014/main" id="{2E4EB0DA-CD2D-4AE1-8689-2C87D4CC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1" y="668274"/>
            <a:ext cx="227853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Origin is located where direct x-ray beam intercepts image. To see it, briefly remove beam-stop.</a:t>
            </a:r>
          </a:p>
        </p:txBody>
      </p:sp>
      <p:sp>
        <p:nvSpPr>
          <p:cNvPr id="71" name="Oval 682">
            <a:extLst>
              <a:ext uri="{FF2B5EF4-FFF2-40B4-BE49-F238E27FC236}">
                <a16:creationId xmlns:a16="http://schemas.microsoft.com/office/drawing/2014/main" id="{E7A3CCF2-B95F-4A17-BAC9-CE71F6A2B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7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5" name="Group 704">
            <a:extLst>
              <a:ext uri="{FF2B5EF4-FFF2-40B4-BE49-F238E27FC236}">
                <a16:creationId xmlns:a16="http://schemas.microsoft.com/office/drawing/2014/main" id="{9042E8C4-D972-4123-94E3-DE1268CB9D33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1C4EE71-13A8-45B3-A45E-DC32D35E5398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629F664-31D2-4047-B4D8-FE542D5381EB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3974443-871B-42A4-AFA7-D69067D0F919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7F46667-E6D1-47F9-A01D-826390AF79D1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D4AA67C0-4CB8-49F9-8B95-830C52F2D970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CDEBB4E-341D-433B-8E81-1A3EE27E9AF0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57DF1E83-96F4-4D77-BE48-B3932112FFBE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288C296E-38F8-48A5-AFFF-81943CB9E426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280A8BEA-F1B2-4FDA-AE8F-63435038C11D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A5E819C-FD1D-409C-92CF-2CCA080D9E85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2149919B-6CD4-4D00-B99E-D8DA7CC2C04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690C1BFD-7457-40EC-81ED-15CAF05F011A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E7707B1F-412E-4EBD-BF94-85194B1DCF49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9BA6F4C-F623-488D-85DE-D1B7376F9B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A4B855F-472E-4CAE-87C8-F0ADD24C552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90F45B4-50DD-4C9F-83AB-7402CC5F337D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9E1F31AA-36E9-4F68-92B3-4710FE45F3AC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DB79EA5B-D72A-4F15-A69A-5963B65B39E1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5C2243AF-6542-4FDB-8D61-54D4DF95CD2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91FC1562-2126-4FAE-A73D-A0AD01E3B8C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9167801-5FD1-469E-905D-929999E7BD9F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52675D34-03C9-4BD9-9DF2-7A8FAE840C96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9AEAA6F-BA9C-4D61-8D01-8E25764FA3A5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BF170D30-D4FC-4280-A0C6-8A2FF4614E6E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655FBC19-5236-46E6-987B-011C9109E2FB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23ACBE6-9899-4C47-BBE7-243D60815D2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28E7C0B0-F303-45C9-8750-D41A42B5CFB9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B1896B50-97A6-4A05-897F-1029B338F7AE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B9CF88E-0534-461B-B2A3-B9F967EEB8E0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75868314-19FC-4FBD-92BA-352E6F4960F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5AEF8C81-8667-410C-A52C-740DAAC89D1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3ED44096-2898-470B-A4A2-9EB7624818C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E8B7982-B072-442B-91E9-9AF4B08CF71C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5C9676A5-425F-4DBB-9FFF-3604F28E93D6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E57C87A-6948-42DE-BD96-855F90900231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A3A6F46C-E0B6-42F2-9347-FE623E0EFB0F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DCEDE80D-0749-4EE9-9C7F-D32BEE0B263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2A58805-C977-4523-A3F7-09FE4769E33E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D040902-69BA-4FE1-9A49-75CB9264B679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3922B574-EDF1-4766-925D-57E46E97A9B8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DF5925C-3920-4B8D-91A1-A2F900C39D81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F65AAE2-D45B-416C-A867-221486F07BC7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9072DEEB-70B4-4742-96F2-F030A6C104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332AA9F-C964-489A-B793-80FDA0A6FEAE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6E37C825-B28E-4C45-9143-C15B1368449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F5AEDF5-74D4-4B52-99E6-CC219750BD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CD0DA71-465C-4C1B-8047-5AB8866D2932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6700915-27CB-426F-AAC5-2C66D049F893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B76FA237-12DD-45EA-A7DC-5551ECD7CB71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A3D24238-C10B-4BEC-A2BA-B7613B967A0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60ABABF-5EE1-440D-942C-46AB642AA5D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ACD1850A-F82F-4230-8DA5-17B4EEC78545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6D182F7-A967-4ECC-BCB1-AB9C4C577268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37B5DE1C-13A7-4F83-BA79-5B39E184AF70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9F90B0C7-8A52-4572-AD9D-3D35248B3DE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AF45EC2B-549F-43EB-A2C7-9AAEC7F36C2B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36AD388C-946D-4FB2-BCEE-4D900CF1AC9C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70C195E-3B75-4041-B5DA-FC3518866CBE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F58AA16-02E3-41AF-B89C-E3C27785CEA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466A003A-43CC-4A28-9F9E-283E44EB7D86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1381FE62-894A-42A0-9764-7EC278788BA8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029978EE-AFD2-4995-B37A-A55B9E213CE3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B755782-F918-48C5-91E2-A1899DA64596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Origin is defined</a:t>
            </a:r>
            <a:r>
              <a:rPr lang="en-US" sz="4000">
                <a:solidFill>
                  <a:schemeClr val="tx1"/>
                </a:solidFill>
              </a:rPr>
              <a:t>. Now, </a:t>
            </a:r>
            <a:r>
              <a:rPr lang="en-US" sz="4000" dirty="0">
                <a:solidFill>
                  <a:schemeClr val="tx1"/>
                </a:solidFill>
              </a:rPr>
              <a:t>label a* &amp; b*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3ACEB9F-50AF-4E21-9914-A3641A2302B2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71" name="Line 473">
              <a:extLst>
                <a:ext uri="{FF2B5EF4-FFF2-40B4-BE49-F238E27FC236}">
                  <a16:creationId xmlns:a16="http://schemas.microsoft.com/office/drawing/2014/main" id="{DD1373F5-7838-4F72-B667-3172381F1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74">
              <a:extLst>
                <a:ext uri="{FF2B5EF4-FFF2-40B4-BE49-F238E27FC236}">
                  <a16:creationId xmlns:a16="http://schemas.microsoft.com/office/drawing/2014/main" id="{39B71243-3DE6-4DE2-8E7C-BB8697F8EE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477">
              <a:extLst>
                <a:ext uri="{FF2B5EF4-FFF2-40B4-BE49-F238E27FC236}">
                  <a16:creationId xmlns:a16="http://schemas.microsoft.com/office/drawing/2014/main" id="{54F0C2BC-E649-4E4E-8598-78579530A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74" name="Text Box 478">
              <a:extLst>
                <a:ext uri="{FF2B5EF4-FFF2-40B4-BE49-F238E27FC236}">
                  <a16:creationId xmlns:a16="http://schemas.microsoft.com/office/drawing/2014/main" id="{F14E1C3A-631D-4616-A027-C4060FF81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sp>
        <p:nvSpPr>
          <p:cNvPr id="75" name="Text Box 472">
            <a:extLst>
              <a:ext uri="{FF2B5EF4-FFF2-40B4-BE49-F238E27FC236}">
                <a16:creationId xmlns:a16="http://schemas.microsoft.com/office/drawing/2014/main" id="{47F8A441-2CDE-4FE7-8F5F-C377029A1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638" y="780079"/>
            <a:ext cx="178117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What is the index of the spot?</a:t>
            </a:r>
          </a:p>
        </p:txBody>
      </p:sp>
      <p:sp>
        <p:nvSpPr>
          <p:cNvPr id="76" name="Oval 682">
            <a:extLst>
              <a:ext uri="{FF2B5EF4-FFF2-40B4-BE49-F238E27FC236}">
                <a16:creationId xmlns:a16="http://schemas.microsoft.com/office/drawing/2014/main" id="{80A4A879-1D91-4F1C-AFEC-5C9A01619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4D95B44C-FF49-46C0-BB63-E0DDD5DA3C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7BCBEF-9805-450C-9F95-2B6E748A7500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59669887-3DB0-4CAD-99D2-EDE0F3D077DE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283B15A-EAB4-4EEC-BF81-C0DF3648E00D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3978668-88A1-42F8-AA85-354DAC521372}"/>
              </a:ext>
            </a:extLst>
          </p:cNvPr>
          <p:cNvGrpSpPr/>
          <p:nvPr/>
        </p:nvGrpSpPr>
        <p:grpSpPr>
          <a:xfrm>
            <a:off x="4408149" y="3883614"/>
            <a:ext cx="317715" cy="261610"/>
            <a:chOff x="5157449" y="3883614"/>
            <a:chExt cx="317715" cy="261610"/>
          </a:xfrm>
        </p:grpSpPr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CDF07E2D-9AD3-42AC-B596-8F4072CD108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378F3EB-CC54-408A-84EB-ED775474CBBB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b</a:t>
              </a:r>
              <a:r>
                <a:rPr lang="en-US" sz="1050" b="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957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7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BCF0B423-51D4-4AA1-B6A1-A6E7ACD3BD2F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1173" name="Line 473">
              <a:extLst>
                <a:ext uri="{FF2B5EF4-FFF2-40B4-BE49-F238E27FC236}">
                  <a16:creationId xmlns:a16="http://schemas.microsoft.com/office/drawing/2014/main" id="{4E363F4B-4440-496A-ADEF-C8F567F7B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Line 474">
              <a:extLst>
                <a:ext uri="{FF2B5EF4-FFF2-40B4-BE49-F238E27FC236}">
                  <a16:creationId xmlns:a16="http://schemas.microsoft.com/office/drawing/2014/main" id="{36C6B876-AE7B-4D59-A26A-B7EA5BB2B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Text Box 477">
              <a:extLst>
                <a:ext uri="{FF2B5EF4-FFF2-40B4-BE49-F238E27FC236}">
                  <a16:creationId xmlns:a16="http://schemas.microsoft.com/office/drawing/2014/main" id="{8B667CCB-7552-4E74-A203-D0554C5B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1176" name="Text Box 478">
              <a:extLst>
                <a:ext uri="{FF2B5EF4-FFF2-40B4-BE49-F238E27FC236}">
                  <a16:creationId xmlns:a16="http://schemas.microsoft.com/office/drawing/2014/main" id="{E22BBE3A-C839-4205-9920-B551552FA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F9C15-67CB-494B-BEDF-25E8AE4FE3B1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1A7DAB6-9838-4598-BD60-4949DF0B353A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5423CB-76A1-45F6-8289-A5FEC1140609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1181" name="Group 1180">
            <a:extLst>
              <a:ext uri="{FF2B5EF4-FFF2-40B4-BE49-F238E27FC236}">
                <a16:creationId xmlns:a16="http://schemas.microsoft.com/office/drawing/2014/main" id="{08B89248-8475-4555-869C-82157CFFDB2A}"/>
              </a:ext>
            </a:extLst>
          </p:cNvPr>
          <p:cNvGrpSpPr/>
          <p:nvPr/>
        </p:nvGrpSpPr>
        <p:grpSpPr>
          <a:xfrm>
            <a:off x="4773687" y="3995984"/>
            <a:ext cx="328936" cy="276999"/>
            <a:chOff x="4521959" y="3997547"/>
            <a:chExt cx="328936" cy="276999"/>
          </a:xfrm>
        </p:grpSpPr>
        <p:sp>
          <p:nvSpPr>
            <p:cNvPr id="1182" name="Arrow: Right 1181">
              <a:extLst>
                <a:ext uri="{FF2B5EF4-FFF2-40B4-BE49-F238E27FC236}">
                  <a16:creationId xmlns:a16="http://schemas.microsoft.com/office/drawing/2014/main" id="{3A10237E-2192-4F4A-99DC-D2123A8DFF93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62B58F1B-7CF3-484F-BE0D-E82FBD704543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1184" name="Group 1183">
            <a:extLst>
              <a:ext uri="{FF2B5EF4-FFF2-40B4-BE49-F238E27FC236}">
                <a16:creationId xmlns:a16="http://schemas.microsoft.com/office/drawing/2014/main" id="{2604FCA4-0CB1-46B0-97D2-931C856BC08F}"/>
              </a:ext>
            </a:extLst>
          </p:cNvPr>
          <p:cNvGrpSpPr/>
          <p:nvPr/>
        </p:nvGrpSpPr>
        <p:grpSpPr>
          <a:xfrm>
            <a:off x="5020578" y="3992202"/>
            <a:ext cx="328936" cy="276999"/>
            <a:chOff x="4521959" y="3997547"/>
            <a:chExt cx="328936" cy="276999"/>
          </a:xfrm>
        </p:grpSpPr>
        <p:sp>
          <p:nvSpPr>
            <p:cNvPr id="1185" name="Arrow: Right 1184">
              <a:extLst>
                <a:ext uri="{FF2B5EF4-FFF2-40B4-BE49-F238E27FC236}">
                  <a16:creationId xmlns:a16="http://schemas.microsoft.com/office/drawing/2014/main" id="{2CC07C21-7653-4D37-82FA-8D6AFF2B6CCC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EAAAFA13-E13F-4C65-B235-D0CA215CD5B5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25349-AE66-405D-B86A-29A6854E9107}"/>
              </a:ext>
            </a:extLst>
          </p:cNvPr>
          <p:cNvGrpSpPr/>
          <p:nvPr/>
        </p:nvGrpSpPr>
        <p:grpSpPr>
          <a:xfrm>
            <a:off x="5157449" y="3883614"/>
            <a:ext cx="317715" cy="261610"/>
            <a:chOff x="5157449" y="3883614"/>
            <a:chExt cx="317715" cy="261610"/>
          </a:xfrm>
        </p:grpSpPr>
        <p:sp>
          <p:nvSpPr>
            <p:cNvPr id="1188" name="Arrow: Right 1187">
              <a:extLst>
                <a:ext uri="{FF2B5EF4-FFF2-40B4-BE49-F238E27FC236}">
                  <a16:creationId xmlns:a16="http://schemas.microsoft.com/office/drawing/2014/main" id="{E4B82313-D66B-44E2-A4D3-F1AEE00EDBC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78CC325C-3CDC-4C90-99B6-6F687E18907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191" name="Group 1190">
            <a:extLst>
              <a:ext uri="{FF2B5EF4-FFF2-40B4-BE49-F238E27FC236}">
                <a16:creationId xmlns:a16="http://schemas.microsoft.com/office/drawing/2014/main" id="{BF71A6B2-E3C7-4E4C-BAF6-AE0A0599E453}"/>
              </a:ext>
            </a:extLst>
          </p:cNvPr>
          <p:cNvGrpSpPr/>
          <p:nvPr/>
        </p:nvGrpSpPr>
        <p:grpSpPr>
          <a:xfrm>
            <a:off x="5157623" y="3635419"/>
            <a:ext cx="317715" cy="261610"/>
            <a:chOff x="5157449" y="3883614"/>
            <a:chExt cx="317715" cy="261610"/>
          </a:xfrm>
        </p:grpSpPr>
        <p:sp>
          <p:nvSpPr>
            <p:cNvPr id="1192" name="Arrow: Right 1191">
              <a:extLst>
                <a:ext uri="{FF2B5EF4-FFF2-40B4-BE49-F238E27FC236}">
                  <a16:creationId xmlns:a16="http://schemas.microsoft.com/office/drawing/2014/main" id="{BD27E7D7-1DB2-4E96-8463-3F27DD48A9CD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FDDD4A55-D594-4A1C-9221-AFEBFA97230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1406A2B0-A931-4622-91DA-6DD6015695A0}"/>
              </a:ext>
            </a:extLst>
          </p:cNvPr>
          <p:cNvGrpSpPr/>
          <p:nvPr/>
        </p:nvGrpSpPr>
        <p:grpSpPr>
          <a:xfrm>
            <a:off x="5155312" y="3396410"/>
            <a:ext cx="317715" cy="261610"/>
            <a:chOff x="5157449" y="3883614"/>
            <a:chExt cx="317715" cy="261610"/>
          </a:xfrm>
        </p:grpSpPr>
        <p:sp>
          <p:nvSpPr>
            <p:cNvPr id="1195" name="Arrow: Right 1194">
              <a:extLst>
                <a:ext uri="{FF2B5EF4-FFF2-40B4-BE49-F238E27FC236}">
                  <a16:creationId xmlns:a16="http://schemas.microsoft.com/office/drawing/2014/main" id="{172788C6-A6F5-4681-BC6A-4FFDC275F29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04D24535-9896-4A92-A2ED-16AE26B01303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08" name="Group 1207">
            <a:extLst>
              <a:ext uri="{FF2B5EF4-FFF2-40B4-BE49-F238E27FC236}">
                <a16:creationId xmlns:a16="http://schemas.microsoft.com/office/drawing/2014/main" id="{9FF42498-53B2-43FA-AD79-5A0C2368A906}"/>
              </a:ext>
            </a:extLst>
          </p:cNvPr>
          <p:cNvGrpSpPr/>
          <p:nvPr/>
        </p:nvGrpSpPr>
        <p:grpSpPr>
          <a:xfrm>
            <a:off x="5162539" y="3151968"/>
            <a:ext cx="317715" cy="261610"/>
            <a:chOff x="5157449" y="3883614"/>
            <a:chExt cx="317715" cy="261610"/>
          </a:xfrm>
        </p:grpSpPr>
        <p:sp>
          <p:nvSpPr>
            <p:cNvPr id="1209" name="Arrow: Right 1208">
              <a:extLst>
                <a:ext uri="{FF2B5EF4-FFF2-40B4-BE49-F238E27FC236}">
                  <a16:creationId xmlns:a16="http://schemas.microsoft.com/office/drawing/2014/main" id="{6F974299-6C51-40E5-96CC-ED561596B0E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BA6ADEC-E7F5-4AEA-B3F2-07B6BA716BF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1" name="Group 1210">
            <a:extLst>
              <a:ext uri="{FF2B5EF4-FFF2-40B4-BE49-F238E27FC236}">
                <a16:creationId xmlns:a16="http://schemas.microsoft.com/office/drawing/2014/main" id="{CB0D5A10-4B56-4C79-A5F7-B4574890347A}"/>
              </a:ext>
            </a:extLst>
          </p:cNvPr>
          <p:cNvGrpSpPr/>
          <p:nvPr/>
        </p:nvGrpSpPr>
        <p:grpSpPr>
          <a:xfrm>
            <a:off x="5162539" y="2908366"/>
            <a:ext cx="317715" cy="261610"/>
            <a:chOff x="5157449" y="3883614"/>
            <a:chExt cx="317715" cy="261610"/>
          </a:xfrm>
        </p:grpSpPr>
        <p:sp>
          <p:nvSpPr>
            <p:cNvPr id="1212" name="Arrow: Right 1211">
              <a:extLst>
                <a:ext uri="{FF2B5EF4-FFF2-40B4-BE49-F238E27FC236}">
                  <a16:creationId xmlns:a16="http://schemas.microsoft.com/office/drawing/2014/main" id="{21EAB4FE-BCB4-41A5-BD80-F2C92AFAE2AF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FDFA623-C136-4572-96A9-1B7AB00D30C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4" name="Group 1213">
            <a:extLst>
              <a:ext uri="{FF2B5EF4-FFF2-40B4-BE49-F238E27FC236}">
                <a16:creationId xmlns:a16="http://schemas.microsoft.com/office/drawing/2014/main" id="{3F14922F-2935-4233-8289-CF613D102207}"/>
              </a:ext>
            </a:extLst>
          </p:cNvPr>
          <p:cNvGrpSpPr/>
          <p:nvPr/>
        </p:nvGrpSpPr>
        <p:grpSpPr>
          <a:xfrm>
            <a:off x="5162539" y="2663901"/>
            <a:ext cx="317715" cy="261610"/>
            <a:chOff x="5157449" y="3883614"/>
            <a:chExt cx="317715" cy="261610"/>
          </a:xfrm>
        </p:grpSpPr>
        <p:sp>
          <p:nvSpPr>
            <p:cNvPr id="1215" name="Arrow: Right 1214">
              <a:extLst>
                <a:ext uri="{FF2B5EF4-FFF2-40B4-BE49-F238E27FC236}">
                  <a16:creationId xmlns:a16="http://schemas.microsoft.com/office/drawing/2014/main" id="{78929034-E2F0-4374-BF52-77CB315E5D70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6" name="Rectangle 1215">
              <a:extLst>
                <a:ext uri="{FF2B5EF4-FFF2-40B4-BE49-F238E27FC236}">
                  <a16:creationId xmlns:a16="http://schemas.microsoft.com/office/drawing/2014/main" id="{53EC69C5-46AF-4DB4-894D-5BDA59D16606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7" name="Group 1216">
            <a:extLst>
              <a:ext uri="{FF2B5EF4-FFF2-40B4-BE49-F238E27FC236}">
                <a16:creationId xmlns:a16="http://schemas.microsoft.com/office/drawing/2014/main" id="{09BA8555-4FB6-4795-ADC8-8C40656143BC}"/>
              </a:ext>
            </a:extLst>
          </p:cNvPr>
          <p:cNvGrpSpPr/>
          <p:nvPr/>
        </p:nvGrpSpPr>
        <p:grpSpPr>
          <a:xfrm>
            <a:off x="5162539" y="2424891"/>
            <a:ext cx="317715" cy="261610"/>
            <a:chOff x="5157449" y="3883614"/>
            <a:chExt cx="317715" cy="261610"/>
          </a:xfrm>
        </p:grpSpPr>
        <p:sp>
          <p:nvSpPr>
            <p:cNvPr id="1218" name="Arrow: Right 1217">
              <a:extLst>
                <a:ext uri="{FF2B5EF4-FFF2-40B4-BE49-F238E27FC236}">
                  <a16:creationId xmlns:a16="http://schemas.microsoft.com/office/drawing/2014/main" id="{05130324-0368-47C2-A0A4-C0675C40175F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72E87799-DE22-4753-9AB4-E54ADA5E45B9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20" name="Group 1219">
            <a:extLst>
              <a:ext uri="{FF2B5EF4-FFF2-40B4-BE49-F238E27FC236}">
                <a16:creationId xmlns:a16="http://schemas.microsoft.com/office/drawing/2014/main" id="{86E124D9-6993-42EA-AD77-65F3A5211CB6}"/>
              </a:ext>
            </a:extLst>
          </p:cNvPr>
          <p:cNvGrpSpPr/>
          <p:nvPr/>
        </p:nvGrpSpPr>
        <p:grpSpPr>
          <a:xfrm>
            <a:off x="5161046" y="2191065"/>
            <a:ext cx="317715" cy="261610"/>
            <a:chOff x="5157449" y="3883614"/>
            <a:chExt cx="317715" cy="261610"/>
          </a:xfrm>
        </p:grpSpPr>
        <p:sp>
          <p:nvSpPr>
            <p:cNvPr id="1221" name="Arrow: Right 1220">
              <a:extLst>
                <a:ext uri="{FF2B5EF4-FFF2-40B4-BE49-F238E27FC236}">
                  <a16:creationId xmlns:a16="http://schemas.microsoft.com/office/drawing/2014/main" id="{D73D9AE2-0F23-40F1-9AA3-24108CF90E7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22" name="Rectangle 1221">
              <a:extLst>
                <a:ext uri="{FF2B5EF4-FFF2-40B4-BE49-F238E27FC236}">
                  <a16:creationId xmlns:a16="http://schemas.microsoft.com/office/drawing/2014/main" id="{08F2F070-DF7D-4D5D-A863-ED4858D1D54F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sp>
        <p:nvSpPr>
          <p:cNvPr id="1177" name="Oval 682">
            <a:extLst>
              <a:ext uri="{FF2B5EF4-FFF2-40B4-BE49-F238E27FC236}">
                <a16:creationId xmlns:a16="http://schemas.microsoft.com/office/drawing/2014/main" id="{8AE2C340-B30E-400D-807F-472A3C1789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6B559787-8AF8-42F2-8484-22855F797A2E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5CF5F2B6-B79B-4312-B8BA-D4AA1CB06C97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1E921B76-175E-498B-8A2A-159D5CD8AC05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6C60D1F-85A6-46C3-B5A7-B005707F1C35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E7BECC86-A0F2-4210-B94D-9947BB56E969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B8FA3D5E-15EF-436E-9876-D1D69A61307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DDBAA8E-3B81-430A-99DA-83AC4912BEBA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3611F58-9F90-4891-999E-894383B3ECC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31E4661B-C8A0-45FE-A6D0-133FCBB33CF9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BC639373-B235-4010-96B6-836D28CC4E44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D09EBEE-6F75-480F-A398-1AADC4437FC2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5975D65-AF10-43D5-B301-E7D9EAB4F24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F917F278-3C42-4BCA-ACAC-FF8E3CCEADAD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9E25E77A-833E-4F49-A747-EFC046196C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C6CD5E0E-CA6B-4B73-AA56-C4DEDD0E112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64E91A2F-42E8-44E0-955A-FBAFBC1E9B4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97522201-0CFC-42EE-B741-01C7E0FE6309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4901341F-6463-49AD-BA40-884DC508BC6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65793B8F-8BE2-4709-8145-0943B52C464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95EC8C7C-044D-4C9C-9B96-73DDD84EFC9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1A258C7D-12B4-4924-BD68-B7CBB96B6D41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EABF8C36-E06F-418E-AA69-31F792D68181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BE2A7D93-AD28-4DFE-B7E8-44C529788A8C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63C6520F-0A6D-4E01-A3E2-8DD513D27EF9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0E77D85-F75D-40BC-AEA5-BAFD64B4C9D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12FA0182-4AF0-4541-8AFA-2CD2E2532FE9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077F97CE-D331-435C-9BD0-DBAF304E4022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CD975D7F-7C52-44A5-8511-EB78C18B233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A5B332C-E7CF-422C-A53F-A4FB62DF77C7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12D3CD74-5D1A-4FF3-9E3A-4BCC8E73FBB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6C3127CF-ED95-4C2C-92F8-BFA3A215D05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8607E9F-BEB0-43BE-8DEB-840BC53B042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7CA4AC7C-A147-4620-99A2-54138CA46E55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0084A53C-AB93-4142-8778-D0FB968AD779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0FB3F3D4-2DD3-4A8D-85E3-8609556F2C01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6FF435FC-26B8-4AD8-9AAB-C4A9CA53748A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D766A153-23EB-4844-9A2A-2E0CCE321F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EF49E619-E2BF-4ADE-8EB7-2F4B898CEAE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640FFBA5-338E-484D-A990-35DB9D3FB7F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BBD78D5D-35B3-42A5-A0FA-F1CA9F9AEFD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D47ED72F-A8D2-4F58-959D-FC58CA7704F3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FCC63043-CF09-4B26-93EE-00AB22A63050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CBFB3F8-6C88-41AD-99AE-997D31A6193E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FE7DD32A-4B0F-4BF2-817D-4E98C48B5D37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D46B60D5-F31B-495C-9B38-335BC1BF46E0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4FDD1EA0-696A-46AD-9992-BD3416686610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7CABC29D-9166-4DA1-B7CA-2A6A6A6A5983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297D8F07-CD9B-4DC3-A39A-7572A974B2BF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DB834A82-365E-4CEE-91EE-2F82CF6399F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889E1D0-0B4F-46C7-BA2E-D2EDAB27DBC3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AB5107F0-C4B2-4866-A274-67ED414D51A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6EA5AF70-D340-47A5-9121-BEE43C23ABA3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63D5739D-D1F2-4A9B-B3C2-179B72530D6A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9C8D1F75-5983-40AF-A831-8A1C7649072A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tangle 1260">
              <a:extLst>
                <a:ext uri="{FF2B5EF4-FFF2-40B4-BE49-F238E27FC236}">
                  <a16:creationId xmlns:a16="http://schemas.microsoft.com/office/drawing/2014/main" id="{BD117F74-49C3-4650-9157-4B2073BDC0E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70CE1D97-328F-4147-B739-8D10C9B7959B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49A3DC60-85BA-4075-B0F2-3782E768F91C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EEEB1E5F-D3D4-4782-A4D8-4C191C262B45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3CB49D0D-AE98-4AB4-8F04-A259885D2231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7EBFD914-2983-4167-8360-665B4EBBA016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373FC186-DFA4-4A45-B54A-DC68E4307B4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0A96FA8B-8543-4AB4-8467-6225E146F91A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276FB348-6538-4B86-8F19-9AF16F5A8C6A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2FA4D56D-191A-4DC2-9FBB-ED54DDE8FFD2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</a:rPr>
              <a:t>Reflection h,k,l is 3,8,0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4340" name="Text Box 469"/>
          <p:cNvSpPr txBox="1">
            <a:spLocks noChangeArrowheads="1"/>
          </p:cNvSpPr>
          <p:nvPr/>
        </p:nvSpPr>
        <p:spPr bwMode="auto">
          <a:xfrm>
            <a:off x="-21664" y="681263"/>
            <a:ext cx="1698116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3</a:t>
            </a:r>
            <a:r>
              <a:rPr lang="en-US" b="0" baseline="30000" dirty="0"/>
              <a:t>rd</a:t>
            </a:r>
            <a:r>
              <a:rPr lang="en-US" b="0" dirty="0"/>
              <a:t> column on the right side of the origin.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8</a:t>
            </a:r>
            <a:r>
              <a:rPr lang="en-US" b="0" baseline="30000" dirty="0"/>
              <a:t>th</a:t>
            </a:r>
            <a:r>
              <a:rPr lang="en-US" b="0" dirty="0"/>
              <a:t> row above the origin</a:t>
            </a:r>
          </a:p>
        </p:txBody>
      </p:sp>
    </p:spTree>
    <p:extLst>
      <p:ext uri="{BB962C8B-B14F-4D97-AF65-F5344CB8AC3E}">
        <p14:creationId xmlns:p14="http://schemas.microsoft.com/office/powerpoint/2010/main" val="212380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7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BCF0B423-51D4-4AA1-B6A1-A6E7ACD3BD2F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1173" name="Line 473">
              <a:extLst>
                <a:ext uri="{FF2B5EF4-FFF2-40B4-BE49-F238E27FC236}">
                  <a16:creationId xmlns:a16="http://schemas.microsoft.com/office/drawing/2014/main" id="{4E363F4B-4440-496A-ADEF-C8F567F7B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Line 474">
              <a:extLst>
                <a:ext uri="{FF2B5EF4-FFF2-40B4-BE49-F238E27FC236}">
                  <a16:creationId xmlns:a16="http://schemas.microsoft.com/office/drawing/2014/main" id="{36C6B876-AE7B-4D59-A26A-B7EA5BB2B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Text Box 477">
              <a:extLst>
                <a:ext uri="{FF2B5EF4-FFF2-40B4-BE49-F238E27FC236}">
                  <a16:creationId xmlns:a16="http://schemas.microsoft.com/office/drawing/2014/main" id="{8B667CCB-7552-4E74-A203-D0554C5B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1176" name="Text Box 478">
              <a:extLst>
                <a:ext uri="{FF2B5EF4-FFF2-40B4-BE49-F238E27FC236}">
                  <a16:creationId xmlns:a16="http://schemas.microsoft.com/office/drawing/2014/main" id="{E22BBE3A-C839-4205-9920-B551552FA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F9C15-67CB-494B-BEDF-25E8AE4FE3B1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1A7DAB6-9838-4598-BD60-4949DF0B353A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5423CB-76A1-45F6-8289-A5FEC1140609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25349-AE66-405D-B86A-29A6854E9107}"/>
              </a:ext>
            </a:extLst>
          </p:cNvPr>
          <p:cNvGrpSpPr/>
          <p:nvPr/>
        </p:nvGrpSpPr>
        <p:grpSpPr>
          <a:xfrm>
            <a:off x="4408149" y="3883614"/>
            <a:ext cx="317715" cy="261610"/>
            <a:chOff x="5157449" y="3883614"/>
            <a:chExt cx="317715" cy="261610"/>
          </a:xfrm>
        </p:grpSpPr>
        <p:sp>
          <p:nvSpPr>
            <p:cNvPr id="1188" name="Arrow: Right 1187">
              <a:extLst>
                <a:ext uri="{FF2B5EF4-FFF2-40B4-BE49-F238E27FC236}">
                  <a16:creationId xmlns:a16="http://schemas.microsoft.com/office/drawing/2014/main" id="{E4B82313-D66B-44E2-A4D3-F1AEE00EDBC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78CC325C-3CDC-4C90-99B6-6F687E18907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b</a:t>
              </a:r>
              <a:r>
                <a:rPr lang="en-US" sz="1050" b="0" dirty="0"/>
                <a:t>*</a:t>
              </a:r>
            </a:p>
          </p:txBody>
        </p:sp>
      </p:grpSp>
      <p:sp>
        <p:nvSpPr>
          <p:cNvPr id="1177" name="Oval 682">
            <a:extLst>
              <a:ext uri="{FF2B5EF4-FFF2-40B4-BE49-F238E27FC236}">
                <a16:creationId xmlns:a16="http://schemas.microsoft.com/office/drawing/2014/main" id="{8AE2C340-B30E-400D-807F-472A3C1789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6B559787-8AF8-42F2-8484-22855F797A2E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5CF5F2B6-B79B-4312-B8BA-D4AA1CB06C97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1E921B76-175E-498B-8A2A-159D5CD8AC05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6C60D1F-85A6-46C3-B5A7-B005707F1C35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E7BECC86-A0F2-4210-B94D-9947BB56E969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B8FA3D5E-15EF-436E-9876-D1D69A61307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DDBAA8E-3B81-430A-99DA-83AC4912BEBA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3611F58-9F90-4891-999E-894383B3ECC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31E4661B-C8A0-45FE-A6D0-133FCBB33CF9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BC639373-B235-4010-96B6-836D28CC4E44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D09EBEE-6F75-480F-A398-1AADC4437FC2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5975D65-AF10-43D5-B301-E7D9EAB4F24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F917F278-3C42-4BCA-ACAC-FF8E3CCEADAD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9E25E77A-833E-4F49-A747-EFC046196C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C6CD5E0E-CA6B-4B73-AA56-C4DEDD0E112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64E91A2F-42E8-44E0-955A-FBAFBC1E9B4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97522201-0CFC-42EE-B741-01C7E0FE6309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4901341F-6463-49AD-BA40-884DC508BC6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65793B8F-8BE2-4709-8145-0943B52C464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95EC8C7C-044D-4C9C-9B96-73DDD84EFC9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1A258C7D-12B4-4924-BD68-B7CBB96B6D41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EABF8C36-E06F-418E-AA69-31F792D68181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BE2A7D93-AD28-4DFE-B7E8-44C529788A8C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63C6520F-0A6D-4E01-A3E2-8DD513D27EF9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0E77D85-F75D-40BC-AEA5-BAFD64B4C9D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12FA0182-4AF0-4541-8AFA-2CD2E2532FE9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077F97CE-D331-435C-9BD0-DBAF304E4022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CD975D7F-7C52-44A5-8511-EB78C18B233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A5B332C-E7CF-422C-A53F-A4FB62DF77C7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12D3CD74-5D1A-4FF3-9E3A-4BCC8E73FBB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6C3127CF-ED95-4C2C-92F8-BFA3A215D05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8607E9F-BEB0-43BE-8DEB-840BC53B042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7CA4AC7C-A147-4620-99A2-54138CA46E55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0084A53C-AB93-4142-8778-D0FB968AD779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0FB3F3D4-2DD3-4A8D-85E3-8609556F2C01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6FF435FC-26B8-4AD8-9AAB-C4A9CA53748A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D766A153-23EB-4844-9A2A-2E0CCE321F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EF49E619-E2BF-4ADE-8EB7-2F4B898CEAE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640FFBA5-338E-484D-A990-35DB9D3FB7F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BBD78D5D-35B3-42A5-A0FA-F1CA9F9AEFD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D47ED72F-A8D2-4F58-959D-FC58CA7704F3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FCC63043-CF09-4B26-93EE-00AB22A63050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CBFB3F8-6C88-41AD-99AE-997D31A6193E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FE7DD32A-4B0F-4BF2-817D-4E98C48B5D37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D46B60D5-F31B-495C-9B38-335BC1BF46E0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4FDD1EA0-696A-46AD-9992-BD3416686610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7CABC29D-9166-4DA1-B7CA-2A6A6A6A5983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297D8F07-CD9B-4DC3-A39A-7572A974B2BF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DB834A82-365E-4CEE-91EE-2F82CF6399F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889E1D0-0B4F-46C7-BA2E-D2EDAB27DBC3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AB5107F0-C4B2-4866-A274-67ED414D51A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6EA5AF70-D340-47A5-9121-BEE43C23ABA3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63D5739D-D1F2-4A9B-B3C2-179B72530D6A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9C8D1F75-5983-40AF-A831-8A1C7649072A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tangle 1260">
              <a:extLst>
                <a:ext uri="{FF2B5EF4-FFF2-40B4-BE49-F238E27FC236}">
                  <a16:creationId xmlns:a16="http://schemas.microsoft.com/office/drawing/2014/main" id="{BD117F74-49C3-4650-9157-4B2073BDC0E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70CE1D97-328F-4147-B739-8D10C9B7959B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49A3DC60-85BA-4075-B0F2-3782E768F91C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EEEB1E5F-D3D4-4782-A4D8-4C191C262B45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3CB49D0D-AE98-4AB4-8F04-A259885D2231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7EBFD914-2983-4167-8360-665B4EBBA016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373FC186-DFA4-4A45-B54A-DC68E4307B4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0A96FA8B-8543-4AB4-8467-6225E146F91A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276FB348-6538-4B86-8F19-9AF16F5A8C6A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2FA4D56D-191A-4DC2-9FBB-ED54DDE8FFD2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06145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Which Bravais Lattice fits this pattern?</a:t>
            </a:r>
          </a:p>
        </p:txBody>
      </p:sp>
      <p:sp>
        <p:nvSpPr>
          <p:cNvPr id="14340" name="Text Box 469"/>
          <p:cNvSpPr txBox="1">
            <a:spLocks noChangeArrowheads="1"/>
          </p:cNvSpPr>
          <p:nvPr/>
        </p:nvSpPr>
        <p:spPr bwMode="auto">
          <a:xfrm>
            <a:off x="-21664" y="681263"/>
            <a:ext cx="169811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a* and b* have the same length.</a:t>
            </a:r>
          </a:p>
          <a:p>
            <a:pPr eaLnBrk="1" hangingPunct="1"/>
            <a:r>
              <a:rPr lang="en-US" b="0" dirty="0"/>
              <a:t>They are perpendicular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257185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A276-CFD2-45F1-A932-4F4969F8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Along the way, we will determine the crystal’s unit cell parameters &amp; space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11128-8C0E-4E39-B87D-78CC68E9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" y="1705430"/>
            <a:ext cx="5816599" cy="3006091"/>
          </a:xfrm>
        </p:spPr>
        <p:txBody>
          <a:bodyPr>
            <a:normAutofit fontScale="85000" lnSpcReduction="10000"/>
          </a:bodyPr>
          <a:lstStyle/>
          <a:p>
            <a:r>
              <a:rPr lang="en-US" sz="1600" dirty="0"/>
              <a:t>Before we even put the crystal in the beam, we can rule out 165 choices as being incompatible with the chirality of Proteinase K. </a:t>
            </a:r>
          </a:p>
          <a:p>
            <a:r>
              <a:rPr lang="en-US" sz="1600" dirty="0"/>
              <a:t>There are 230 space groups possible.</a:t>
            </a:r>
          </a:p>
          <a:p>
            <a:pPr lvl="1"/>
            <a:r>
              <a:rPr lang="en-US" sz="1400" dirty="0"/>
              <a:t>Hence, the appearance of “230” in our course name “Chem230A.”</a:t>
            </a:r>
            <a:endParaRPr lang="en-US" sz="1400" dirty="0">
              <a:latin typeface="Symbol" panose="05050102010706020507" pitchFamily="18" charset="2"/>
            </a:endParaRPr>
          </a:p>
          <a:p>
            <a:r>
              <a:rPr lang="en-US" sz="1600" dirty="0"/>
              <a:t>We can rule out </a:t>
            </a:r>
            <a:r>
              <a:rPr lang="en-US" sz="1600" dirty="0">
                <a:solidFill>
                  <a:srgbClr val="FF0000"/>
                </a:solidFill>
              </a:rPr>
              <a:t>the165 space groups that contain mirror symmetry</a:t>
            </a:r>
            <a:r>
              <a:rPr lang="en-US" sz="1600" dirty="0"/>
              <a:t> because mirrors are incompatible with natural proteins like </a:t>
            </a:r>
            <a:r>
              <a:rPr lang="en-US" sz="1600" dirty="0" err="1"/>
              <a:t>ProK</a:t>
            </a:r>
            <a:r>
              <a:rPr lang="en-US" sz="1600" dirty="0"/>
              <a:t>.</a:t>
            </a:r>
          </a:p>
          <a:p>
            <a:pPr lvl="1"/>
            <a:r>
              <a:rPr lang="en-US" sz="1400" dirty="0"/>
              <a:t>In order for a crystal to have mirror symmetry, left AND right handed versions of the molecule must be present.</a:t>
            </a:r>
          </a:p>
          <a:p>
            <a:pPr lvl="1"/>
            <a:r>
              <a:rPr lang="en-US" sz="1400" dirty="0"/>
              <a:t>Proteinase K is produced using only L-amino acids (left).</a:t>
            </a:r>
          </a:p>
          <a:p>
            <a:pPr lvl="1"/>
            <a:r>
              <a:rPr lang="en-US" sz="1400" dirty="0"/>
              <a:t>Therefore, our sample of </a:t>
            </a:r>
            <a:r>
              <a:rPr lang="en-US" sz="1400" dirty="0" err="1"/>
              <a:t>ProK</a:t>
            </a:r>
            <a:r>
              <a:rPr lang="en-US" sz="1400" dirty="0"/>
              <a:t> could not crystallize in a space group with mirror symmetry</a:t>
            </a:r>
          </a:p>
          <a:p>
            <a:r>
              <a:rPr lang="en-US" sz="1600" dirty="0" err="1"/>
              <a:t>ProK</a:t>
            </a:r>
            <a:r>
              <a:rPr lang="en-US" sz="1600" dirty="0"/>
              <a:t> can crystallize only in one </a:t>
            </a:r>
            <a:r>
              <a:rPr lang="en-US" sz="1600" dirty="0">
                <a:solidFill>
                  <a:srgbClr val="33CC33"/>
                </a:solidFill>
              </a:rPr>
              <a:t>of the 65 space groups that lack mirrors</a:t>
            </a:r>
            <a:r>
              <a:rPr lang="en-US" sz="1600" dirty="0"/>
              <a:t>, (i.e. chiral space groups, or </a:t>
            </a:r>
            <a:r>
              <a:rPr lang="en-US" sz="1600" dirty="0" err="1"/>
              <a:t>Sohncke</a:t>
            </a:r>
            <a:r>
              <a:rPr lang="en-US" sz="1600" dirty="0"/>
              <a:t> space groups).</a:t>
            </a:r>
          </a:p>
          <a:p>
            <a:pPr lvl="1"/>
            <a:endParaRPr lang="en-US" sz="1400" dirty="0"/>
          </a:p>
        </p:txBody>
      </p:sp>
      <p:pic>
        <p:nvPicPr>
          <p:cNvPr id="1026" name="Picture 2" descr="https://people.mbi.ucla.edu/sawaya/m230d/Reduce/spacegroup.jpg">
            <a:extLst>
              <a:ext uri="{FF2B5EF4-FFF2-40B4-BE49-F238E27FC236}">
                <a16:creationId xmlns:a16="http://schemas.microsoft.com/office/drawing/2014/main" id="{CD83A9E3-2587-4139-A12B-1E1465014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9" t="2893" r="22642" b="24444"/>
          <a:stretch/>
        </p:blipFill>
        <p:spPr bwMode="auto">
          <a:xfrm>
            <a:off x="6010528" y="1337615"/>
            <a:ext cx="2635623" cy="552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E5E0717C-450B-4697-8280-F17348F00C58}"/>
              </a:ext>
            </a:extLst>
          </p:cNvPr>
          <p:cNvSpPr/>
          <p:nvPr/>
        </p:nvSpPr>
        <p:spPr>
          <a:xfrm>
            <a:off x="2112480" y="4774665"/>
            <a:ext cx="2635623" cy="1590058"/>
          </a:xfrm>
          <a:prstGeom prst="parallelogram">
            <a:avLst>
              <a:gd name="adj" fmla="val 0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CEE9CC-BEA8-46E3-93F2-E7BF1B7574BF}"/>
              </a:ext>
            </a:extLst>
          </p:cNvPr>
          <p:cNvCxnSpPr>
            <a:cxnSpLocks/>
          </p:cNvCxnSpPr>
          <p:nvPr/>
        </p:nvCxnSpPr>
        <p:spPr bwMode="auto">
          <a:xfrm>
            <a:off x="2112480" y="4802184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F950F41-0B60-42F2-BA37-9093992BF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>
            <a:off x="2331893" y="4907938"/>
            <a:ext cx="1315896" cy="17001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ADA1AA-EECA-450D-904A-3FC19DB4AF26}"/>
              </a:ext>
            </a:extLst>
          </p:cNvPr>
          <p:cNvCxnSpPr>
            <a:cxnSpLocks/>
          </p:cNvCxnSpPr>
          <p:nvPr/>
        </p:nvCxnSpPr>
        <p:spPr bwMode="auto">
          <a:xfrm>
            <a:off x="4748103" y="4766559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7C587F-50EE-497C-AEB5-343E3ACC4E1A}"/>
              </a:ext>
            </a:extLst>
          </p:cNvPr>
          <p:cNvCxnSpPr>
            <a:cxnSpLocks/>
          </p:cNvCxnSpPr>
          <p:nvPr/>
        </p:nvCxnSpPr>
        <p:spPr bwMode="auto">
          <a:xfrm>
            <a:off x="2116441" y="6364723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78AD660-E885-46C2-99CB-E87679BAA59F}"/>
              </a:ext>
            </a:extLst>
          </p:cNvPr>
          <p:cNvSpPr/>
          <p:nvPr/>
        </p:nvSpPr>
        <p:spPr>
          <a:xfrm>
            <a:off x="2338925" y="4962976"/>
            <a:ext cx="2635623" cy="1590058"/>
          </a:xfrm>
          <a:prstGeom prst="parallelogram">
            <a:avLst>
              <a:gd name="adj" fmla="val 0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8E2E8D-1A2A-463A-BD64-74FEDF041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flipH="1">
            <a:off x="3548338" y="4907938"/>
            <a:ext cx="1315896" cy="17001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43541D-08D7-4BE3-B029-5015CBA79215}"/>
              </a:ext>
            </a:extLst>
          </p:cNvPr>
          <p:cNvCxnSpPr>
            <a:cxnSpLocks/>
          </p:cNvCxnSpPr>
          <p:nvPr/>
        </p:nvCxnSpPr>
        <p:spPr bwMode="auto">
          <a:xfrm>
            <a:off x="4734914" y="6342838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8D84A77-F95D-4F91-A529-43A673026101}"/>
              </a:ext>
            </a:extLst>
          </p:cNvPr>
          <p:cNvSpPr/>
          <p:nvPr/>
        </p:nvSpPr>
        <p:spPr>
          <a:xfrm rot="5400000">
            <a:off x="2743576" y="5558916"/>
            <a:ext cx="1728964" cy="249368"/>
          </a:xfrm>
          <a:prstGeom prst="parallelogram">
            <a:avLst>
              <a:gd name="adj" fmla="val 68498"/>
            </a:avLst>
          </a:prstGeom>
          <a:solidFill>
            <a:srgbClr val="CCCCCC">
              <a:alpha val="45098"/>
            </a:srgbClr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5AA9F-2773-4DA0-A061-6B95C2A7E43D}"/>
              </a:ext>
            </a:extLst>
          </p:cNvPr>
          <p:cNvSpPr txBox="1"/>
          <p:nvPr/>
        </p:nvSpPr>
        <p:spPr>
          <a:xfrm>
            <a:off x="3078562" y="6448950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Mirror plane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0E344-1B5F-4708-A100-257ED92996C6}"/>
              </a:ext>
            </a:extLst>
          </p:cNvPr>
          <p:cNvSpPr txBox="1"/>
          <p:nvPr/>
        </p:nvSpPr>
        <p:spPr>
          <a:xfrm>
            <a:off x="2642259" y="575800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6676D-F89E-43B7-8DD7-6A97D31CB169}"/>
              </a:ext>
            </a:extLst>
          </p:cNvPr>
          <p:cNvSpPr txBox="1"/>
          <p:nvPr/>
        </p:nvSpPr>
        <p:spPr>
          <a:xfrm>
            <a:off x="3962184" y="57181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C5A124-3B66-4309-92C1-E9D6275D26B0}"/>
              </a:ext>
            </a:extLst>
          </p:cNvPr>
          <p:cNvSpPr txBox="1"/>
          <p:nvPr/>
        </p:nvSpPr>
        <p:spPr>
          <a:xfrm>
            <a:off x="594226" y="5452767"/>
            <a:ext cx="154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Unit cell of a crystal with P</a:t>
            </a:r>
            <a:r>
              <a:rPr lang="en-US" sz="1200" b="0" i="1" dirty="0"/>
              <a:t>m</a:t>
            </a:r>
            <a:r>
              <a:rPr lang="en-US" sz="1200" b="0" dirty="0"/>
              <a:t> symmetry requires left &amp; right hands.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47C3F63-52EB-42BF-8557-7E70D5980181}"/>
              </a:ext>
            </a:extLst>
          </p:cNvPr>
          <p:cNvGrpSpPr/>
          <p:nvPr/>
        </p:nvGrpSpPr>
        <p:grpSpPr>
          <a:xfrm>
            <a:off x="5969879" y="1605115"/>
            <a:ext cx="2676272" cy="5161112"/>
            <a:chOff x="5969879" y="1605115"/>
            <a:chExt cx="2676272" cy="51611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DD1DFD-5C14-42F0-8668-E1CB073A94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0528" y="226060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02541A-9669-42A9-9556-91A7C4C2B6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2328" y="226059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E19EE8-447A-42A0-A113-3A7DEFE663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1523" y="226059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091B0D1-FF73-453E-96B3-7874B7A2AB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3323" y="226059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261493F-12C8-4C25-878F-BA2999F460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2340" y="226059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228FEBB-35D1-49E7-830A-7777410F7C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4140" y="226059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0226CEC-A29B-4B55-9FF9-1D024CEC94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0528" y="193765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01D6E27-121E-491C-9181-716F55885D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2328" y="193765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640FF1-8698-4060-9DEA-8399E9B0BE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1523" y="193765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567284-94D2-416B-880D-4C981870D5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3323" y="193765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104852-CF73-4086-8688-46EDAE997E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2340" y="193765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142600-2F9F-45ED-A465-2105D2C6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4140" y="193765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447F21-A14A-4656-BE7F-8817E04328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90190" y="184633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E542F4D-2E75-4F9C-BAB9-3DEDDE9DB2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21990" y="184633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D5CB5BE-8075-422B-940E-2A50746539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1185" y="184633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0CBA94-D08D-4535-89B2-46FE5140D5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32985" y="184632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A975AE-9EE3-4BA3-BCD7-F5E866E561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879" y="160511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A9CCB6-3D09-4936-9BE8-061018D066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1905" y="236634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E164D3-412A-4B92-8BD9-E3276FB8F2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3705" y="236634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655C0C-06A2-4E02-AE55-A4E9AEB2BA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2900" y="236634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817212-3667-4C04-A802-F5405C4D30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4700" y="236634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1D5B3FD-621A-406B-9207-61C68BDF34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3717" y="236634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6A26C56-12D5-4096-9FE7-F897C92D9D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45517" y="236634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61CE6F8-8347-468B-8599-6451267D6D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1905" y="245767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CB5BA98-B855-4141-BD66-8BE8D70143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3705" y="245767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96DDCD-5AD2-4483-A6EA-CEB806F220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2900" y="245767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7ADE3C-244E-40F0-B1A4-F65246BB64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4700" y="245767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D5D4D22-DD71-44A9-8138-97C09485ED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3717" y="245767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CCBDC7-702F-460E-9D6D-980EA20EE8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45517" y="245766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BAEA5DB-9AEF-450E-BFFC-41728E08A2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24057" y="263183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6AB42D5-33CE-4985-BB85-5BFCEF3389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857" y="263182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848812B-2107-4758-BDAB-A08EF6EA41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35052" y="263182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0EF439F-6FEB-4E80-89F5-232138CEDC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66852" y="263182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71FAAD-DABF-4281-84C0-652397BFC5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5869" y="263182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3043D5-720F-4EE8-8361-372CF54CA4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37669" y="263182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EDE9C3-7E67-4996-8E05-D94A2C9FEE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5434" y="273757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EAFF358-471B-4054-BC46-378BC6B422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7234" y="273757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F9AE7A-837D-4CC1-A1C5-89268C68E9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6429" y="273757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31494D5-BB4B-4C66-99BF-47672DD2FA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229" y="273757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95E6BA4-6963-43FA-A7C9-D66270DF7C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27246" y="273757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B49B72D-0285-4A46-AE09-F39FC21DAD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9046" y="273757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2E60DD9-F61B-4012-AB6F-AC3036CF38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5434" y="282890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03F4AE7-76B0-4132-BEB4-051839BE04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7234" y="282890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DB48C2C-6185-4973-B2FC-56E4447344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6429" y="282890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EB10D1A-B09C-42FD-9124-5DE19C1230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229" y="282890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3AEC67C-FC5C-48A4-9D2D-8E0F175D9B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27246" y="282890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34DBBA0-F61A-4413-A6DE-9CBDCE0056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9046" y="282889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3DFE930-05E0-46BE-A8C8-D583F1C3D7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4646" y="366380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188CC23-0280-4375-8759-F82A9112F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6446" y="366380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491578-E88F-420F-97A0-07D2620239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5641" y="366380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E522114-A8EF-407B-9C4E-A7ACB6C0EF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7441" y="366380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9C19641-0FC4-41B6-AF20-3B9173CB83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6458" y="366380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783EFCA-43E2-44FE-B181-59BF896949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48258" y="366380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38153CB-2F79-469B-A1AC-819882FC22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6023" y="376955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CBD90A4-CE7F-401D-A339-89AE68633C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7823" y="376955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D76C76A-F5A0-4837-805E-C3FA168FFA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7018" y="376955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8559B57-7076-4B24-B852-E9A76A9A69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8818" y="376955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62953AC-B004-4B4B-A113-9802871D0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835" y="376955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DCE9B6D-EBE5-4EEE-8BB3-34044DFD5E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9635" y="376955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8587EE-9FDA-4285-BBDD-C1A83E3FCC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6023" y="386087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5D9F5FF-B9F1-4D2E-B563-DC48276BDA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7823" y="386087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4DF602D-2052-4547-A491-DF63A6B6A0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7018" y="386087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1091ABF-6F56-4D0B-8992-02BA4D88F8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8818" y="386087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E77E4-98A0-479B-A79E-C18AC4787D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835" y="386087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7BFC33-49C7-4C33-8FF8-4406476986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9635" y="386087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E96E8C0-6F94-4981-AE22-5A187B5F99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1900" y="291994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262E833-E1B9-4254-AE35-97C0813B3F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3700" y="291993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6763999-4BED-4E4C-A74C-C2C08891F5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2895" y="291993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B6F0D9B-3B05-456D-84C4-79A8624390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4695" y="291993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2D4EA18-CC5C-40D8-A970-9C73F72C09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23712" y="291993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EC84276-581C-4D60-ABA2-42246A0529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5512" y="291993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7437E61-5134-4787-9FEB-ECE4C6E9F9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5521" y="302516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8D7539-177C-4E23-95DA-1E9836B846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7321" y="302516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43236CF-73A2-4B76-914F-197714DA2E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6516" y="302516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6CA66BA-745F-47EF-A667-D191D9E372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316" y="302516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0EA94AD-632B-4ED8-91EE-EE9FE419F1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5608" y="253893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0E2750D-DF73-4E01-9E45-E51D7ED158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7408" y="253893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9F1EA95-252B-4874-B7BF-BCE1F6030B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16603" y="253893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42DF382-783B-446B-BFFE-D381CF2155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8403" y="253893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5A415A9-1DDD-44E9-BB91-7192851E84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2390" y="395521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71C30BC-B8D8-4731-90C4-207148B9A7E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4190" y="395521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35ADBAF-D25D-44CE-844D-8181F14EB6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3385" y="395521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C27844E-4652-4FC9-B4C0-CC24CDADCF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5185" y="395521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106FB5A-51D4-442A-8CD6-22ACBC5DF0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4202" y="395521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A9B3A13-A403-4162-B214-762CB57DF8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6002" y="395521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9C854A6-2DEC-438C-8B05-3A528D634B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5232" y="333996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7EF7258-1699-4ED0-BFFC-1DB7052691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7032" y="333996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F855D04-411C-4154-BCCB-ECFC4B3A2B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6227" y="333996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A13D19A-7A7B-496E-A428-180BFDB8C5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8027" y="333996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3F5FF0A-7B51-4E26-A09D-BC9507449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7044" y="333996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8C24A5F-54A3-490B-9C00-94B44292BA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8844" y="333996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404FEBD-236B-4FF2-8D49-369D27852E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1460" y="416994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8A2CA0-4ACA-48CA-8EBD-AF3C5F2834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3260" y="416994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433B042-4544-481D-BC2C-7F5DF68547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2455" y="416994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B98E203-BD5C-4DB1-95DD-4CF072F7F4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4255" y="416994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F7314A2-AFA1-49CC-A9AE-4E466CFA8D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63272" y="416994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4EE9DC9-2C83-44DB-90F1-3BFEAD91E0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95072" y="416994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1A1C87F-A83F-4187-8CBD-973D2ADF2C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837" y="427569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584EC88-FA05-4BAF-8F38-4D0A430F69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4637" y="427569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15D1725-3F0B-40C3-B04B-9263E36F37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32" y="427569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15195BD-9D06-4631-97F4-557A56FEE1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632" y="427569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7CA1235-2BAD-4C77-8E57-A71DC3B85B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84649" y="427569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F4B406F-A0F7-4DAA-A2E8-0A20D6C931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6449" y="427569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B38B552-0E1B-4A5B-8F4F-D527C4E753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837" y="436701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783D5DF-9440-4F2B-892C-6077CC6B21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4637" y="436701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924504C-4D19-4C88-A287-28727E70EF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32" y="436701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188030-A7E6-4CCE-87B4-3BF5C90BCA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632" y="436701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458D8F2-26CB-4305-AA4A-182A782F55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84649" y="436701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C01747C2-425C-4F04-AEBA-E57BC36360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6449" y="436701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D1735B1-F3BC-4809-88A2-F45671C938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9204" y="446135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7ED73F21-39A8-4210-88E9-6258738D43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1004" y="446135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74F5832-9C35-4801-B081-F212C2C0A1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2121" y="325304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C08BC34-D3C6-4DA4-A298-9E76A5C1B6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3921" y="325303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9916E61-B9F7-4FB5-ACB7-C23D421AFB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6703" y="469578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0C8EE33-DCCD-433B-8784-AF3BEF966C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8503" y="469578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E285F5C-E3BD-4586-BCA4-C76863ED36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914" y="501447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59F5D5A-1EEC-4E72-B0D6-3925F4D29B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9714" y="501447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25AA4F7-547B-458C-89C6-D418A105D9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8909" y="501447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D4CB802-C018-4605-96CA-2C9D3F8427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0709" y="501447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26BDA6F-D68F-4207-8240-9C9E7B0785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26" y="501447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C57B3B1-7BC5-4A6D-BA2D-1F911FAE94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1526" y="501446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710B107-7E31-4AB6-9C11-2306D4AC92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9291" y="512021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D6E8A36-7A31-4A54-A293-5462AAF8B5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1091" y="512021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7E44D53-4B73-4A6F-918F-9657C5266F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70286" y="512021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16F7B676-E615-4DC0-BE94-8F857EBE9D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02086" y="512021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0F446A6-52A8-4903-8F06-4BD02B45B4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41103" y="512021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C8FC26C0-E721-437E-8A5E-4F98B4F654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72903" y="512021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3BC3876-5875-4E19-9866-B27DE4DDE7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93855" y="533831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51E4F02-42FA-4454-9371-3DB10D6716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5232" y="544406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F84A3DA-1A83-4C91-9307-C9F7121E70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7032" y="544406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D225136-CD8D-4315-9ECD-F1EBBCBBEF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6000" y="650142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AD99C391-A3FC-4FD7-A8F0-BF977ED99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7800" y="650142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6384FD0-1F29-4B6F-B590-F16C0F7FCD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6995" y="650142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D81895C-63C6-4584-B2D8-9BAF204F5C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8795" y="650142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4A10B48E-D576-43E3-BB6E-D45B26B172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812" y="650142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0201AE9-428C-44C4-8498-F7341E588D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9612" y="650141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23EFC027-649A-4E6A-9870-FE294BBCAD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7377" y="6607169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002215C-9484-41A7-BE5A-3EA82C3F11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9177" y="660716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3CC92D8D-A338-48AE-B89E-435817A8E4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8372" y="6607168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5434DE4-7ED5-4EFB-B70B-B7F06ADACA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0172" y="660716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DF23727-5324-4E27-A491-00556D5D85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59189" y="660716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D6C2817-56A3-453F-A5EA-DBA68339FF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90989" y="660716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B58DB8E-C99A-4F42-A8D0-97175CF5EE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7377" y="669849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454AD29-DCE8-4796-B762-53359A34AA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9177" y="669849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32DFE974-DB8C-4FE6-8C54-22AFD5615D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8372" y="669849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EDBF5543-9592-47C6-9341-6CAF179D66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0172" y="669849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80D6003-E789-4F7F-9ECB-3ED164802A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0527" y="618715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12DD975-C049-4AE6-87F0-C2D4F08180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0113" y="567604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40A66C-737C-4DA3-96A3-741F2CFEF0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1913" y="567604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67F1C34-6CA7-488E-8DA6-567C1F4CB5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1108" y="5676044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B41FA82-B766-4BBE-A7D9-3CBB30083B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12908" y="567604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63D8B85-6655-42FB-AEF7-60846E3507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1490" y="578179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E8239903-8805-4F4B-A0DD-13BFFF8D8B9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3290" y="578179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906CCFA6-A891-481C-AC8E-3C29656424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02485" y="578179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CD3647D-EC67-422A-BC65-9667008DC1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4285" y="5781790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6C94C09-8741-4D1B-8999-ADD767EC47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1490" y="5873117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429CACC-4679-41A1-A1DB-2C5F10A542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3290" y="587311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C18A04D4-7B5B-4854-B133-61E0ED60C6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02485" y="587311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9AEB5C-6665-421F-A08B-B62C7D3ED7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4285" y="5873115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E32D867A-A1A1-4907-8486-24107804F0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1905" y="6092273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C6F8B77-7FC8-410E-A9D1-8E194D1A05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3705" y="609227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39E1678-3458-47D1-88CD-CA5F727018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2900" y="6092272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0FB2BC9-BD27-4254-8809-95A48DEC0A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4700" y="609227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E62AB7A-C1AC-446E-B1B2-9A9E8F4231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3717" y="6092271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D6FCC37-E553-4E15-8FE6-84DBB9484D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49012" y="6082976"/>
              <a:ext cx="297139" cy="67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492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06B5E-CC22-43F9-AB16-AD83745C3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-200" b="3024"/>
          <a:stretch/>
        </p:blipFill>
        <p:spPr>
          <a:xfrm>
            <a:off x="2534761" y="1007777"/>
            <a:ext cx="4074478" cy="5284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3304F1-190A-446A-BAF0-E8639B3218B7}"/>
              </a:ext>
            </a:extLst>
          </p:cNvPr>
          <p:cNvSpPr/>
          <p:nvPr/>
        </p:nvSpPr>
        <p:spPr>
          <a:xfrm>
            <a:off x="211344" y="2952750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a=b and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=90°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A3B6EE1-CC78-4A39-B961-2008565A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761" y="3447033"/>
            <a:ext cx="2473173" cy="1307936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CA21DB-D9E0-4705-B639-1BA140F1A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762" y="4754968"/>
            <a:ext cx="2473172" cy="1536841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889C9C5-B93F-4D09-81AB-1CA153ADC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06145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Which Bravais Lattice fits this pattern?</a:t>
            </a:r>
          </a:p>
        </p:txBody>
      </p:sp>
    </p:spTree>
    <p:extLst>
      <p:ext uri="{BB962C8B-B14F-4D97-AF65-F5344CB8AC3E}">
        <p14:creationId xmlns:p14="http://schemas.microsoft.com/office/powerpoint/2010/main" val="24230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/>
              <a:t>Next, </a:t>
            </a:r>
            <a:r>
              <a:rPr lang="en-US" dirty="0"/>
              <a:t>index spots on an </a:t>
            </a:r>
            <a:br>
              <a:rPr lang="en-US" dirty="0"/>
            </a:br>
            <a:r>
              <a:rPr lang="en-US" dirty="0"/>
              <a:t>oscillation image.</a:t>
            </a:r>
          </a:p>
        </p:txBody>
      </p:sp>
      <p:pic>
        <p:nvPicPr>
          <p:cNvPr id="5" name="Picture 485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2" y="1891820"/>
            <a:ext cx="3978275" cy="397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8104" y="5782691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easy!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2536" y="5837606"/>
            <a:ext cx="4065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But, what about this?</a:t>
            </a:r>
          </a:p>
          <a:p>
            <a:r>
              <a:rPr lang="en-US" sz="1200" b="0" dirty="0"/>
              <a:t>Confusing! 3D reciprocal lattice projected on 2D detector.</a:t>
            </a:r>
          </a:p>
        </p:txBody>
      </p:sp>
      <p:pic>
        <p:nvPicPr>
          <p:cNvPr id="9" name="Picture 3" descr="fig1">
            <a:extLst>
              <a:ext uri="{FF2B5EF4-FFF2-40B4-BE49-F238E27FC236}">
                <a16:creationId xmlns:a16="http://schemas.microsoft.com/office/drawing/2014/main" id="{BC9D9914-2F81-490D-8D23-ED2496208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0016" y="2043732"/>
            <a:ext cx="4031414" cy="37389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739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3" y="58211"/>
            <a:ext cx="5310187" cy="669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13"/>
          <p:cNvSpPr>
            <a:spLocks noGrp="1" noChangeArrowheads="1"/>
          </p:cNvSpPr>
          <p:nvPr>
            <p:ph type="title"/>
          </p:nvPr>
        </p:nvSpPr>
        <p:spPr>
          <a:xfrm>
            <a:off x="25011" y="95744"/>
            <a:ext cx="8860971" cy="1308100"/>
          </a:xfrm>
        </p:spPr>
        <p:txBody>
          <a:bodyPr/>
          <a:lstStyle/>
          <a:p>
            <a:pPr algn="l" eaLnBrk="1" hangingPunct="1"/>
            <a:r>
              <a:rPr lang="en-US" sz="3200" dirty="0"/>
              <a:t>Use Ewald Sphere construction to map 2D spots back to 3D reciprocal lattice.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096125" y="32840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detector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96125" y="5008729"/>
            <a:ext cx="18850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In an undistorted view of the </a:t>
            </a:r>
            <a:r>
              <a:rPr lang="en-US" sz="1400" b="0"/>
              <a:t>reciprocal lattice, </a:t>
            </a:r>
            <a:r>
              <a:rPr lang="en-US" sz="1400" b="0" dirty="0"/>
              <a:t>recorded reflections would reside on the surface of </a:t>
            </a:r>
            <a:r>
              <a:rPr lang="en-US" sz="1400" b="0"/>
              <a:t>a sphere, </a:t>
            </a:r>
            <a:r>
              <a:rPr lang="en-US" sz="1400" b="0" dirty="0"/>
              <a:t>not a plane.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38083" y="3009472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835739" y="3309510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3497" y="3500664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253925" y="3115563"/>
            <a:ext cx="5167" cy="2571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253925" y="3375224"/>
            <a:ext cx="2841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173579" y="3375114"/>
            <a:ext cx="85514" cy="538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35388" y="2914638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45857" y="3218843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9301" y="334350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b*</a:t>
            </a:r>
          </a:p>
        </p:txBody>
      </p:sp>
    </p:spTree>
    <p:extLst>
      <p:ext uri="{BB962C8B-B14F-4D97-AF65-F5344CB8AC3E}">
        <p14:creationId xmlns:p14="http://schemas.microsoft.com/office/powerpoint/2010/main" val="2084368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distortion-corrected representation of the reflections</a:t>
            </a:r>
            <a:br>
              <a:rPr lang="en-US" dirty="0"/>
            </a:br>
            <a:r>
              <a:rPr lang="en-US" sz="2400" dirty="0"/>
              <a:t>a single image reveals all 6 unit cell parameters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393155"/>
            <a:ext cx="4177508" cy="4177508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886405" y="2455945"/>
            <a:ext cx="4079433" cy="4079433"/>
          </a:xfrm>
        </p:spPr>
      </p:pic>
    </p:spTree>
    <p:extLst>
      <p:ext uri="{BB962C8B-B14F-4D97-AF65-F5344CB8AC3E}">
        <p14:creationId xmlns:p14="http://schemas.microsoft.com/office/powerpoint/2010/main" val="3962017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803660" y="2378788"/>
            <a:ext cx="4206240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/>
              <a:t>Restored depth of the diffraction pattern is evident from an orthogonal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393155"/>
            <a:ext cx="4177508" cy="4177508"/>
          </a:xfrm>
          <a:prstGeom prst="rect">
            <a:avLst/>
          </a:prstGeom>
          <a:solidFill>
            <a:schemeClr val="bg1">
              <a:alpha val="3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14208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925512"/>
          </a:xfrm>
        </p:spPr>
        <p:txBody>
          <a:bodyPr/>
          <a:lstStyle/>
          <a:p>
            <a:pPr algn="l" eaLnBrk="1" hangingPunct="1"/>
            <a:r>
              <a:rPr lang="en-US" sz="3200" dirty="0"/>
              <a:t>The automatic indexing algorithm in XDS can automatically identify spot positions, interpret crystal orientation, and unit cell dimensions.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AF811-1515-4F6E-AF93-13C709A5B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8" t="15000" r="37500" b="6481"/>
          <a:stretch/>
        </p:blipFill>
        <p:spPr>
          <a:xfrm>
            <a:off x="4219575" y="1700893"/>
            <a:ext cx="4695825" cy="5961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00025" y="3257404"/>
            <a:ext cx="37909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b="0"/>
              <a:t>Kabsch, </a:t>
            </a:r>
            <a:r>
              <a:rPr lang="it-IT" b="0" dirty="0"/>
              <a:t>W. (1988</a:t>
            </a:r>
            <a:r>
              <a:rPr lang="it-IT" b="0" i="1" dirty="0"/>
              <a:t>a</a:t>
            </a:r>
            <a:r>
              <a:rPr lang="it-IT" b="0" dirty="0"/>
              <a:t>) Automatic Indexing of Rotation Diffraction Patterns. </a:t>
            </a:r>
            <a:r>
              <a:rPr lang="it-IT" b="0" i="1" dirty="0"/>
              <a:t>J. Appl. Cryst.</a:t>
            </a:r>
            <a:r>
              <a:rPr lang="it-IT" b="0"/>
              <a:t> </a:t>
            </a:r>
            <a:r>
              <a:rPr lang="it-IT"/>
              <a:t>21</a:t>
            </a:r>
            <a:r>
              <a:rPr lang="it-IT" b="0"/>
              <a:t>, </a:t>
            </a:r>
            <a:r>
              <a:rPr lang="it-IT" b="0" dirty="0"/>
              <a:t>67–72.</a:t>
            </a:r>
            <a:endParaRPr lang="en-US" b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3987"/>
            <a:ext cx="9143999" cy="787401"/>
          </a:xfrm>
        </p:spPr>
        <p:txBody>
          <a:bodyPr/>
          <a:lstStyle/>
          <a:p>
            <a:pPr eaLnBrk="1" hangingPunct="1"/>
            <a:r>
              <a:rPr lang="en-US" sz="4000" dirty="0"/>
              <a:t>Locate spot positions with COLSPOT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9FCE5-D196-434A-9B94-351A5FB63083}"/>
              </a:ext>
            </a:extLst>
          </p:cNvPr>
          <p:cNvSpPr/>
          <p:nvPr/>
        </p:nvSpPr>
        <p:spPr>
          <a:xfrm>
            <a:off x="547686" y="2189411"/>
            <a:ext cx="8048625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 JOB CONTROL PARAMETERS ===============================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JOB= ALL !XYCORR INIT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COLSPOT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IDXREF DEFPIX XPLAN INTEGRATE CORRECT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 GEOMETRICAL PARAMETERS ===============================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ORGX=1506.23  ORGY=1503.91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!Detector origin (pixels). Calibrated by DC 03/01/2019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DETECTOR_DISTANCE=-74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!(mm)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ROTATION_AXIS= 0.0 1.0 0.0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OSCILLATION_RANGE=0.5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!degrees (&gt;0)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X-RAY_WAVELENGTH=1.5418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!Angstrom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INCLUDE_RESOLUTION_RANGE=100.0 1.4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 SELECTION OF DATA IMAGES 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NAME_TEMPLATE_OF_DATA_FRAMES=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prok_pcmbs_esmeralda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????.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DIRECT RAXIS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DATA_RANGE= 1  720    !First and last diffraction images collected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BACKGROUND_RANGE=1 4  !First and last data image for background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SPOT_RANGE=   1  10   !First and last data image number for finding spots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SPOT_RANGE= 171 180   !First and last data image number for finding spots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!============================================================================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7A9D6-9E65-4799-99A1-00E079194AE7}"/>
              </a:ext>
            </a:extLst>
          </p:cNvPr>
          <p:cNvSpPr txBox="1"/>
          <p:nvPr/>
        </p:nvSpPr>
        <p:spPr>
          <a:xfrm>
            <a:off x="1435178" y="1380733"/>
            <a:ext cx="610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XDS.INP file specifies automatic indexing instructions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62917-D8EF-4566-9DD0-C8E1D97E8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34D59-47BA-4E05-9791-CE29AC2F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9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296DF-44B2-4D81-9E22-6DCBA1C3D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83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18E2C-BD5A-4C7C-AE59-0DC4A151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8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E631F-78C9-455E-AE08-601FD1DB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8C810-1FD9-4E89-86A8-03960B600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5D003-4107-4C6C-824E-2958EA917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3502B-C61D-452C-8748-EA37F38E6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34A94-0CD3-48C4-BB14-371EABE0E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E4D69-92A3-46ED-BE52-1D296FB72E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3C7A43-B6BB-4C4A-9BCF-2FED57E3BD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4675-EB47-4902-AE35-97A1DB16F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C19A58-81F7-489C-962F-5DDB3E6B65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890F60-0A98-44E6-9EC8-7C2EDD79DA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747EF-CF00-4CDB-B80F-6FF804D05E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0254E0-F560-4DB2-AB2A-94546CCFEE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993D9-CFCC-48FB-8AAE-5ACAE864E9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2A1360-1AD0-4767-B3E6-4093DE4C25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91D57-4A16-4983-A653-3BC27006C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58A23D-2CA3-4B5D-8B18-0D815CA717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</p:spTree>
    <p:extLst>
      <p:ext uri="{BB962C8B-B14F-4D97-AF65-F5344CB8AC3E}">
        <p14:creationId xmlns:p14="http://schemas.microsoft.com/office/powerpoint/2010/main" val="1952753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62917-D8EF-4566-9DD0-C8E1D97E8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34D59-47BA-4E05-9791-CE29AC2F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9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296DF-44B2-4D81-9E22-6DCBA1C3D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83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18E2C-BD5A-4C7C-AE59-0DC4A151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8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E631F-78C9-455E-AE08-601FD1DB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8C810-1FD9-4E89-86A8-03960B600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5D003-4107-4C6C-824E-2958EA917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3502B-C61D-452C-8748-EA37F38E6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34A94-0CD3-48C4-BB14-371EABE0E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E4D69-92A3-46ED-BE52-1D296FB72E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3C7A43-B6BB-4C4A-9BCF-2FED57E3BD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4675-EB47-4902-AE35-97A1DB16F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C19A58-81F7-489C-962F-5DDB3E6B65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890F60-0A98-44E6-9EC8-7C2EDD79DA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747EF-CF00-4CDB-B80F-6FF804D05E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0254E0-F560-4DB2-AB2A-94546CCFEE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993D9-CFCC-48FB-8AAE-5ACAE864E9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2A1360-1AD0-4767-B3E6-4093DE4C25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91D57-4A16-4983-A653-3BC27006C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58A23D-2CA3-4B5D-8B18-0D815CA717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BD5FC-C1C7-428C-9CFC-9676460536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9699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C9830-58ED-4582-B882-769F0A7C42B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4" y="29974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F3B03-DE3F-4910-B669-B07880CDE1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295875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15B290-9E63-4557-AC4C-A138C28F7D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7" y="298993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0EAD1-E4F6-4506-807C-101D29B08CD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30052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8A361-5D4A-476D-9850-2BEA6F0D7D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0321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1FB91-1028-48C8-894B-5C77613210C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3" y="20364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582D96-9ADD-4418-95A9-652E0253B9F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9" y="2032757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62D6F9-04A5-4115-AC13-EECBF15E82D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3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8C0F4E-2C82-47FA-8B0D-D42113E73F0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6DA5CC-773A-4D2F-9F4A-374A27704EC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0E7CBD-2585-408D-A29E-44C4C52C731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8" y="375624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8BC1DD-3B1D-472E-8B06-62F581F1423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8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7A294F-C998-4279-BF7F-50E194DFB38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3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0427A52-CE7B-44A1-B140-E40AA4FD3E9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7" y="375680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0847FF-B7B6-443F-9F1C-BC86471254C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706E2-22F2-4DDC-B2E2-4CD00749279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36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6089DD9-F932-48EF-ABB8-8F054112D9F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83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D52D18F4-5CFB-4DE8-A31B-74F99AD8A81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5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0978D3D8-B10C-4D6B-9FA7-9E2C7A50F0A0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3" y="5518785"/>
            <a:ext cx="1264095" cy="1019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041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BD5FC-C1C7-428C-9CFC-967646053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9699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C9830-58ED-4582-B882-769F0A7C4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4" y="29974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F3B03-DE3F-4910-B669-B07880CDE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295875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15B290-9E63-4557-AC4C-A138C28F7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7" y="298993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0EAD1-E4F6-4506-807C-101D29B08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30052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8A361-5D4A-476D-9850-2BEA6F0D7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0321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1FB91-1028-48C8-894B-5C77613210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3" y="20364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582D96-9ADD-4418-95A9-652E0253B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9" y="2032757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62D6F9-04A5-4115-AC13-EECBF15E82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3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8C0F4E-2C82-47FA-8B0D-D42113E73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6DA5CC-773A-4D2F-9F4A-374A27704E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0E7CBD-2585-408D-A29E-44C4C52C73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8" y="375624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8BC1DD-3B1D-472E-8B06-62F581F142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8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7A294F-C998-4279-BF7F-50E194DFB3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3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0427A52-CE7B-44A1-B140-E40AA4FD3E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7" y="375680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0847FF-B7B6-443F-9F1C-BC86471254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706E2-22F2-4DDC-B2E2-4CD0074927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36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6089DD9-F932-48EF-ABB8-8F054112D9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83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D52D18F4-5CFB-4DE8-A31B-74F99AD8A81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5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0978D3D8-B10C-4D6B-9FA7-9E2C7A50F0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3" y="5518785"/>
            <a:ext cx="1264095" cy="1019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86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A276-CFD2-45F1-A932-4F4969F8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18" y="222928"/>
            <a:ext cx="9122605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Identify Bravais lattice type by recognizing the spatial arrangement of reflections in 3D.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E7C871-A593-4247-A4E0-50E30A391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977289"/>
              </p:ext>
            </p:extLst>
          </p:nvPr>
        </p:nvGraphicFramePr>
        <p:xfrm>
          <a:off x="2042462" y="4834402"/>
          <a:ext cx="1583532" cy="1583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844">
                  <a:extLst>
                    <a:ext uri="{9D8B030D-6E8A-4147-A177-3AD203B41FA5}">
                      <a16:colId xmlns:a16="http://schemas.microsoft.com/office/drawing/2014/main" val="4130559620"/>
                    </a:ext>
                  </a:extLst>
                </a:gridCol>
                <a:gridCol w="527844">
                  <a:extLst>
                    <a:ext uri="{9D8B030D-6E8A-4147-A177-3AD203B41FA5}">
                      <a16:colId xmlns:a16="http://schemas.microsoft.com/office/drawing/2014/main" val="3891919518"/>
                    </a:ext>
                  </a:extLst>
                </a:gridCol>
                <a:gridCol w="527844">
                  <a:extLst>
                    <a:ext uri="{9D8B030D-6E8A-4147-A177-3AD203B41FA5}">
                      <a16:colId xmlns:a16="http://schemas.microsoft.com/office/drawing/2014/main" val="1014965579"/>
                    </a:ext>
                  </a:extLst>
                </a:gridCol>
              </a:tblGrid>
              <a:tr h="5278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425240"/>
                  </a:ext>
                </a:extLst>
              </a:tr>
              <a:tr h="527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679760"/>
                  </a:ext>
                </a:extLst>
              </a:tr>
              <a:tr h="527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35613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4CF138E-2A72-484D-88AB-4F1EFBC02099}"/>
              </a:ext>
            </a:extLst>
          </p:cNvPr>
          <p:cNvSpPr>
            <a:spLocks noChangeAspect="1"/>
          </p:cNvSpPr>
          <p:nvPr/>
        </p:nvSpPr>
        <p:spPr>
          <a:xfrm>
            <a:off x="2042462" y="4834403"/>
            <a:ext cx="1583533" cy="158353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B8ECE02-C088-4AE1-841A-16DCC7ED3C92}"/>
              </a:ext>
            </a:extLst>
          </p:cNvPr>
          <p:cNvGrpSpPr/>
          <p:nvPr/>
        </p:nvGrpSpPr>
        <p:grpSpPr>
          <a:xfrm>
            <a:off x="5106939" y="4794195"/>
            <a:ext cx="1650101" cy="1637582"/>
            <a:chOff x="5090310" y="4817258"/>
            <a:chExt cx="1650101" cy="163758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E4A7D8-82E2-41D3-BBE3-17146B73DE37}"/>
                </a:ext>
              </a:extLst>
            </p:cNvPr>
            <p:cNvGrpSpPr/>
            <p:nvPr/>
          </p:nvGrpSpPr>
          <p:grpSpPr>
            <a:xfrm>
              <a:off x="5090310" y="4817258"/>
              <a:ext cx="848203" cy="841853"/>
              <a:chOff x="6688453" y="2179952"/>
              <a:chExt cx="1674974" cy="167497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311FE7B-EB67-41D4-B37C-27774E3865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6588ABE-CDAA-4C66-80DB-073554D66F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84FF3D-E1CE-4799-8335-402159C517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6445320-2A6A-4B1C-913B-55497DBE2F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EB7C38-9BB3-4A4A-B775-02B72A1BC3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05FC58-BFD0-4CB8-A9BF-B864D816E8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695B29C-1689-4278-8A7F-910C16F81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2F03BE0-0E3C-4A4A-9DD9-AE6977E202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50F2B6C-C12C-477D-A41F-2E7892121E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194560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9C99ACB-A54F-4AF8-8555-B39E522A57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711291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E56A164-4074-4E25-98FF-AEF8FA459A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23516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E5E33A0-7752-422B-82A9-0E93EC6812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763484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533193A-B658-42F5-9093-D58CD9510F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22305D-3638-4918-9D20-D40FEFC416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A04DEC3-0AF1-40F7-9665-337C12F086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EAEB2FE-04E7-4447-950A-A09A67A034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E8D704-223F-4DB2-A646-6C498DD396DE}"/>
                </a:ext>
              </a:extLst>
            </p:cNvPr>
            <p:cNvGrpSpPr/>
            <p:nvPr/>
          </p:nvGrpSpPr>
          <p:grpSpPr>
            <a:xfrm>
              <a:off x="5892208" y="4817258"/>
              <a:ext cx="848203" cy="841853"/>
              <a:chOff x="6688453" y="2179952"/>
              <a:chExt cx="1674974" cy="167497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7CAA734-F031-4C91-92E3-053B6B8508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9FB51B2-74CA-4935-ABBB-C390AB5F0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D39D08F-04EC-42C6-A2EF-2AC3BB9401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FC4CAC2-9C19-468D-A12C-3E55E43AD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2B01F5B-5BD6-44AF-AF19-F979CC958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FF64BAD-2DEA-461E-8A65-D264423299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A3C8212-60A0-45BF-A041-4639DEDCA5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05D4D8B-653B-4414-A2D8-69F4F2753F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881E626-6C9D-4AC1-893C-1FCB777C18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194560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C30987C-1931-40F2-8384-20F419AE21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711291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31EBBD5-4D4A-416A-9181-4978E7A713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23516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25D1936-E396-442A-89FC-02844BB945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763484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15031CC-BDF9-4C96-90E6-526F13ADC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0F1FE63-8C43-4F52-8E86-0D2C803A5A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5AE1DDA-5A45-4627-B4C2-FFEDDCCA82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DD82F5C-9BC0-4921-90FF-C8D7303E78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7CB86D9-5995-4F6F-B918-A64C6F469ED5}"/>
                </a:ext>
              </a:extLst>
            </p:cNvPr>
            <p:cNvGrpSpPr/>
            <p:nvPr/>
          </p:nvGrpSpPr>
          <p:grpSpPr>
            <a:xfrm>
              <a:off x="5090310" y="5612987"/>
              <a:ext cx="848203" cy="841853"/>
              <a:chOff x="6688453" y="2179952"/>
              <a:chExt cx="1674974" cy="167497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18B9651-AA82-4EAE-8B8A-E96B7A4F5E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0065ECA-8C8C-43FC-9986-0B6FC2096B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C7DE40B-47F5-4EDB-BF83-36D048A995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79D1424-8469-41F1-A6D0-22A79D9CA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01BFBE2-06A9-4202-8F24-27FAD5C34A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7A2DE25-91C7-4A88-861C-E13016263C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D2D177D-5B9C-4FC7-946D-54BA0121AA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AE28FA9-F280-4ACF-9AE4-EF128A52F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77A3D30-6068-4957-9788-04543D7FCC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194560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6DBDA15-F807-412B-9351-BCC391948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711291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4D4002C-4D11-4A42-9337-A1D40C68D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23516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B899852-75FB-499A-A958-4C6A8FB07E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763484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4AAB9DF-55C9-4DDC-BA1E-37944553AE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C6ABBAE-0B80-49E2-A5BB-37E33C0DF2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84AEA6A-E069-4CDF-BB48-76D75E6323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FDC8D3B-67B2-4CF7-9752-C4182233D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FC77350-4BCC-4CCB-AAF2-71B5DF29AC67}"/>
                </a:ext>
              </a:extLst>
            </p:cNvPr>
            <p:cNvGrpSpPr/>
            <p:nvPr/>
          </p:nvGrpSpPr>
          <p:grpSpPr>
            <a:xfrm>
              <a:off x="5892208" y="5612987"/>
              <a:ext cx="848203" cy="841853"/>
              <a:chOff x="6688453" y="2179952"/>
              <a:chExt cx="1674974" cy="1674972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1AE7654-166F-437D-AD84-95338FBCBE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9732952-C276-41FC-AA84-0700E127F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2D47DC-E6F9-47B1-B4E2-9B91BBDBCB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A234A1D-C484-4B09-9CAE-6A0E399D92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453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7FCB6F9-DDC1-489E-920A-27FE0F8737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CD9A1FD-1598-4CB2-B65E-2AF14A73FF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D8A4A9C-5354-4C3B-B042-978492DD8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232EDF8-7D3E-4E19-BB43-196A824EDC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9472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F6B57A3-F9D3-4A9F-8707-250691C420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194560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9B40857-F0D7-41D9-BF0A-9E0F3CFE08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2711291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7E3E57A-47F2-47DC-905B-79DA6678B4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23516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C5901B2-1324-4958-A826-A904CF6CC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38580" y="3763484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0226204-B8C5-43BD-BF8A-E7C044D694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179952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8891028-E650-4959-A721-3C96CF9AA9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2696683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3C4EC14-C0A4-4C6B-A277-28296A4602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220558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4333E83-2BAD-42D7-BC9D-7E71DFB7C3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71987" y="3748876"/>
                <a:ext cx="91440" cy="9144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B44297F-3721-4DB8-A9C4-F7EE960ED5B8}"/>
              </a:ext>
            </a:extLst>
          </p:cNvPr>
          <p:cNvSpPr txBox="1"/>
          <p:nvPr/>
        </p:nvSpPr>
        <p:spPr>
          <a:xfrm>
            <a:off x="2079802" y="178516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Crystal space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BBE149D-687E-4D9B-A47E-92C1A42DD0C6}"/>
              </a:ext>
            </a:extLst>
          </p:cNvPr>
          <p:cNvGrpSpPr/>
          <p:nvPr/>
        </p:nvGrpSpPr>
        <p:grpSpPr>
          <a:xfrm>
            <a:off x="2020383" y="5332203"/>
            <a:ext cx="1613457" cy="589127"/>
            <a:chOff x="4416570" y="2714605"/>
            <a:chExt cx="1613457" cy="589127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94E4FBE-7128-47DA-B4E0-542912EA3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8735" y="2714605"/>
              <a:ext cx="589127" cy="589127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87C1524-F814-4C8A-8CE0-14C3581BD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0900" y="2714605"/>
              <a:ext cx="589127" cy="589127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202B019-7F8A-4723-855F-7087A755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6570" y="2714605"/>
              <a:ext cx="589127" cy="589127"/>
            </a:xfrm>
            <a:prstGeom prst="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FB3659E-3783-4288-834B-E24342069280}"/>
              </a:ext>
            </a:extLst>
          </p:cNvPr>
          <p:cNvGrpSpPr/>
          <p:nvPr/>
        </p:nvGrpSpPr>
        <p:grpSpPr>
          <a:xfrm>
            <a:off x="2020383" y="4804447"/>
            <a:ext cx="1613457" cy="589127"/>
            <a:chOff x="4416570" y="2714605"/>
            <a:chExt cx="1613457" cy="589127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EB23C276-5868-4FCB-92CB-54D6CF4E5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8735" y="2714605"/>
              <a:ext cx="589127" cy="589127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2691EACD-C9C3-4444-9B0A-29AADC23A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0900" y="2714605"/>
              <a:ext cx="589127" cy="589127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A6CBD527-63EA-47E4-9E61-0E8589304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6570" y="2714605"/>
              <a:ext cx="589127" cy="589127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BF7C74F-F5E8-4A06-8CB9-048031C0FB56}"/>
              </a:ext>
            </a:extLst>
          </p:cNvPr>
          <p:cNvGrpSpPr/>
          <p:nvPr/>
        </p:nvGrpSpPr>
        <p:grpSpPr>
          <a:xfrm>
            <a:off x="2020383" y="5859959"/>
            <a:ext cx="1613457" cy="589127"/>
            <a:chOff x="4416570" y="2714605"/>
            <a:chExt cx="1613457" cy="589127"/>
          </a:xfrm>
        </p:grpSpPr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428BE44D-C3FE-4448-8564-7074BC39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8735" y="2714605"/>
              <a:ext cx="589127" cy="589127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9F90219B-23E5-488F-B3D1-E04999CB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0900" y="2714605"/>
              <a:ext cx="589127" cy="589127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2C292227-8475-4EB0-B282-89ADDE48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6570" y="2714605"/>
              <a:ext cx="589127" cy="58912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86ECB2C-9A0D-4598-ACCF-02BB5FAFC206}"/>
              </a:ext>
            </a:extLst>
          </p:cNvPr>
          <p:cNvGrpSpPr>
            <a:grpSpLocks noChangeAspect="1"/>
          </p:cNvGrpSpPr>
          <p:nvPr/>
        </p:nvGrpSpPr>
        <p:grpSpPr>
          <a:xfrm>
            <a:off x="1454286" y="2491820"/>
            <a:ext cx="2687754" cy="1248587"/>
            <a:chOff x="1180656" y="985149"/>
            <a:chExt cx="8286041" cy="384925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E6456C7-5BC0-47E6-B372-82D60FF05F0C}"/>
                </a:ext>
              </a:extLst>
            </p:cNvPr>
            <p:cNvGrpSpPr/>
            <p:nvPr/>
          </p:nvGrpSpPr>
          <p:grpSpPr>
            <a:xfrm>
              <a:off x="1511023" y="2267407"/>
              <a:ext cx="7636346" cy="1285301"/>
              <a:chOff x="1511023" y="2267407"/>
              <a:chExt cx="7636346" cy="1285301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F57BE6F4-9A2A-4360-BCD1-EBCFD57B7C56}"/>
                  </a:ext>
                </a:extLst>
              </p:cNvPr>
              <p:cNvGrpSpPr/>
              <p:nvPr/>
            </p:nvGrpSpPr>
            <p:grpSpPr>
              <a:xfrm rot="16200000">
                <a:off x="2340259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8A1A6ED4-5C45-4B71-B588-6D23CAB5F1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13789EE2-759D-41F9-837B-FBCA944593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78" name="Parallelogram 77">
                <a:extLst>
                  <a:ext uri="{FF2B5EF4-FFF2-40B4-BE49-F238E27FC236}">
                    <a16:creationId xmlns:a16="http://schemas.microsoft.com/office/drawing/2014/main" id="{220782E2-5345-49F3-9CD2-D528F316CD1C}"/>
                  </a:ext>
                </a:extLst>
              </p:cNvPr>
              <p:cNvSpPr/>
              <p:nvPr/>
            </p:nvSpPr>
            <p:spPr>
              <a:xfrm>
                <a:off x="1511023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59A7AAFF-6954-4735-B102-0FDB8E7EAFCA}"/>
                  </a:ext>
                </a:extLst>
              </p:cNvPr>
              <p:cNvGrpSpPr/>
              <p:nvPr/>
            </p:nvGrpSpPr>
            <p:grpSpPr>
              <a:xfrm rot="16200000">
                <a:off x="4784334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C553D6EE-FE12-47A8-A99D-1F38267F38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277E98E2-6DD1-4E93-BC04-B066BCD4A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09" name="Parallelogram 108">
                <a:extLst>
                  <a:ext uri="{FF2B5EF4-FFF2-40B4-BE49-F238E27FC236}">
                    <a16:creationId xmlns:a16="http://schemas.microsoft.com/office/drawing/2014/main" id="{F1B9B71D-D1B9-4112-95AF-88DC961FB808}"/>
                  </a:ext>
                </a:extLst>
              </p:cNvPr>
              <p:cNvSpPr/>
              <p:nvPr/>
            </p:nvSpPr>
            <p:spPr>
              <a:xfrm>
                <a:off x="3955098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4176C80-BE38-40A6-A7E5-DA524F371260}"/>
                  </a:ext>
                </a:extLst>
              </p:cNvPr>
              <p:cNvGrpSpPr/>
              <p:nvPr/>
            </p:nvGrpSpPr>
            <p:grpSpPr>
              <a:xfrm rot="16200000">
                <a:off x="7214962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6FC15E74-C766-4220-8F47-07231AED19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9FFAC257-B25F-43DB-8D9E-4A63803D8F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14" name="Parallelogram 113">
                <a:extLst>
                  <a:ext uri="{FF2B5EF4-FFF2-40B4-BE49-F238E27FC236}">
                    <a16:creationId xmlns:a16="http://schemas.microsoft.com/office/drawing/2014/main" id="{A0BBCD1A-B4C0-4262-9BA2-1E61A40B62DC}"/>
                  </a:ext>
                </a:extLst>
              </p:cNvPr>
              <p:cNvSpPr/>
              <p:nvPr/>
            </p:nvSpPr>
            <p:spPr>
              <a:xfrm>
                <a:off x="6385726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2A5996E-B7C0-4DAC-A859-AD6946C0F3FA}"/>
                </a:ext>
              </a:extLst>
            </p:cNvPr>
            <p:cNvGrpSpPr/>
            <p:nvPr/>
          </p:nvGrpSpPr>
          <p:grpSpPr>
            <a:xfrm>
              <a:off x="1180656" y="3549099"/>
              <a:ext cx="7636346" cy="1285301"/>
              <a:chOff x="1511023" y="2267407"/>
              <a:chExt cx="7636346" cy="1285301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6AAED3C-19A6-43D9-8814-0561D64FAB51}"/>
                  </a:ext>
                </a:extLst>
              </p:cNvPr>
              <p:cNvGrpSpPr/>
              <p:nvPr/>
            </p:nvGrpSpPr>
            <p:grpSpPr>
              <a:xfrm rot="16200000">
                <a:off x="2340259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08341C73-0144-4A06-851A-6A8C2AA14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E34043FC-A3F6-45DE-A11D-06DBFA8BA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18" name="Parallelogram 117">
                <a:extLst>
                  <a:ext uri="{FF2B5EF4-FFF2-40B4-BE49-F238E27FC236}">
                    <a16:creationId xmlns:a16="http://schemas.microsoft.com/office/drawing/2014/main" id="{9DEA39EF-FA92-4A4E-85A9-718E90E31335}"/>
                  </a:ext>
                </a:extLst>
              </p:cNvPr>
              <p:cNvSpPr/>
              <p:nvPr/>
            </p:nvSpPr>
            <p:spPr>
              <a:xfrm>
                <a:off x="1511023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1A310E2-6739-47A5-86AA-E92C6A3F36CF}"/>
                  </a:ext>
                </a:extLst>
              </p:cNvPr>
              <p:cNvGrpSpPr/>
              <p:nvPr/>
            </p:nvGrpSpPr>
            <p:grpSpPr>
              <a:xfrm rot="16200000">
                <a:off x="4784334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4F794D65-0807-47D9-9D3F-9156C910A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294DF72B-7AE6-4D85-B3B5-A1A030AA93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20" name="Parallelogram 119">
                <a:extLst>
                  <a:ext uri="{FF2B5EF4-FFF2-40B4-BE49-F238E27FC236}">
                    <a16:creationId xmlns:a16="http://schemas.microsoft.com/office/drawing/2014/main" id="{E7FEFEED-6DA6-47C9-A391-65209BED9EE9}"/>
                  </a:ext>
                </a:extLst>
              </p:cNvPr>
              <p:cNvSpPr/>
              <p:nvPr/>
            </p:nvSpPr>
            <p:spPr>
              <a:xfrm>
                <a:off x="3955098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A7446A4-8531-47D2-89F7-7B3D17A481BE}"/>
                  </a:ext>
                </a:extLst>
              </p:cNvPr>
              <p:cNvGrpSpPr/>
              <p:nvPr/>
            </p:nvGrpSpPr>
            <p:grpSpPr>
              <a:xfrm rot="16200000">
                <a:off x="7214962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DD092816-4FEA-40E8-8C6E-E449DA352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49AC78C0-E7A7-4B50-A4F0-A19824243D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22" name="Parallelogram 121">
                <a:extLst>
                  <a:ext uri="{FF2B5EF4-FFF2-40B4-BE49-F238E27FC236}">
                    <a16:creationId xmlns:a16="http://schemas.microsoft.com/office/drawing/2014/main" id="{70802D8D-1C93-4982-A1B2-34E93E24A7F8}"/>
                  </a:ext>
                </a:extLst>
              </p:cNvPr>
              <p:cNvSpPr/>
              <p:nvPr/>
            </p:nvSpPr>
            <p:spPr>
              <a:xfrm>
                <a:off x="6385726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6CC6692-3F7F-4D9B-B422-7AD7D345E9EB}"/>
                </a:ext>
              </a:extLst>
            </p:cNvPr>
            <p:cNvGrpSpPr/>
            <p:nvPr/>
          </p:nvGrpSpPr>
          <p:grpSpPr>
            <a:xfrm>
              <a:off x="1830351" y="985149"/>
              <a:ext cx="7636346" cy="1285301"/>
              <a:chOff x="1511023" y="2267407"/>
              <a:chExt cx="7636346" cy="1285301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EE905EB-F229-4652-95A9-CD09F01CD255}"/>
                  </a:ext>
                </a:extLst>
              </p:cNvPr>
              <p:cNvGrpSpPr/>
              <p:nvPr/>
            </p:nvGrpSpPr>
            <p:grpSpPr>
              <a:xfrm rot="16200000">
                <a:off x="2340259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921D8888-1EC4-47BC-A456-307330B8D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60215AEC-63AA-4215-B96C-1D7464A73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66EE0AB9-7614-4C1E-9922-F9D5E63ADFDA}"/>
                  </a:ext>
                </a:extLst>
              </p:cNvPr>
              <p:cNvSpPr/>
              <p:nvPr/>
            </p:nvSpPr>
            <p:spPr>
              <a:xfrm>
                <a:off x="1511023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989FA57-5726-411D-B882-000406BD541C}"/>
                  </a:ext>
                </a:extLst>
              </p:cNvPr>
              <p:cNvGrpSpPr/>
              <p:nvPr/>
            </p:nvGrpSpPr>
            <p:grpSpPr>
              <a:xfrm rot="16200000">
                <a:off x="4784334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B221D79D-113A-4298-B859-C46FAE7022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938D65CF-2D5A-4481-9E0A-8026DE2FD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33" name="Parallelogram 132">
                <a:extLst>
                  <a:ext uri="{FF2B5EF4-FFF2-40B4-BE49-F238E27FC236}">
                    <a16:creationId xmlns:a16="http://schemas.microsoft.com/office/drawing/2014/main" id="{BA6B03C9-864A-4F1C-A294-E17415762552}"/>
                  </a:ext>
                </a:extLst>
              </p:cNvPr>
              <p:cNvSpPr/>
              <p:nvPr/>
            </p:nvSpPr>
            <p:spPr>
              <a:xfrm>
                <a:off x="3955098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D475D7FE-5A4D-47B2-BB77-419D8F30BD4A}"/>
                  </a:ext>
                </a:extLst>
              </p:cNvPr>
              <p:cNvGrpSpPr/>
              <p:nvPr/>
            </p:nvGrpSpPr>
            <p:grpSpPr>
              <a:xfrm rot="16200000">
                <a:off x="7214962" y="1685266"/>
                <a:ext cx="1103159" cy="2449582"/>
                <a:chOff x="4486819" y="1977581"/>
                <a:chExt cx="1103159" cy="2449582"/>
              </a:xfrm>
            </p:grpSpPr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E7469BDD-0B27-43A4-BAE4-5B68BBC3D1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>
                  <a:off x="4625502" y="1977581"/>
                  <a:ext cx="964476" cy="1246102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54C0706C-FB2D-42B8-96E3-E938B61C23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4"/>
                <a:stretch/>
              </p:blipFill>
              <p:spPr>
                <a:xfrm rot="10800000">
                  <a:off x="4486819" y="3181061"/>
                  <a:ext cx="964476" cy="1246102"/>
                </a:xfrm>
                <a:prstGeom prst="rect">
                  <a:avLst/>
                </a:prstGeom>
              </p:spPr>
            </p:pic>
          </p:grpSp>
          <p:sp>
            <p:nvSpPr>
              <p:cNvPr id="135" name="Parallelogram 134">
                <a:extLst>
                  <a:ext uri="{FF2B5EF4-FFF2-40B4-BE49-F238E27FC236}">
                    <a16:creationId xmlns:a16="http://schemas.microsoft.com/office/drawing/2014/main" id="{90E6787D-91CE-4257-979C-DE65A3BFC391}"/>
                  </a:ext>
                </a:extLst>
              </p:cNvPr>
              <p:cNvSpPr/>
              <p:nvPr/>
            </p:nvSpPr>
            <p:spPr>
              <a:xfrm>
                <a:off x="6385726" y="2267407"/>
                <a:ext cx="2761643" cy="1285301"/>
              </a:xfrm>
              <a:prstGeom prst="parallelogram">
                <a:avLst/>
              </a:prstGeom>
              <a:ln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8604760-0FBC-4798-9CBA-E60315AE540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5184735" y="1948544"/>
            <a:ext cx="1343865" cy="2763211"/>
            <a:chOff x="7331372" y="1962764"/>
            <a:chExt cx="2623073" cy="539348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DB98F83-D65E-4567-A67B-45DC1776E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2116" y="196276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E7A197F3-0904-43DC-A795-4792FF188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0397" y="207732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1264D7B8-A722-4FAB-82E3-0B9EBB095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6437" y="217600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F2076E26-859D-4E9A-9D19-99873C06C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2617" y="227437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1A145E1-BFA5-47E4-9005-0DA63E312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4045" y="274344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E030F60-7E02-42B6-9EF6-BF6D80209A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2326" y="285800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39C5FE36-4746-43C0-91F4-A82A6E21B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8366" y="295668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208481F-C516-4CD1-9884-F977616DB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4546" y="305505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DD2B534B-81E2-4604-BE57-47D354FA0B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2116" y="351866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594B305-B850-4F41-BCF6-BC5302247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0397" y="363322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A60B23A5-3DAB-4AE4-BA8E-12A2AADE0F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6437" y="373190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73E19E97-6CAE-43A4-BA7D-488F31D0C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2617" y="383027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455253C-7C88-4B17-A34E-B61290405E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4045" y="429934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423D01F4-5AF3-4D34-80C1-E06A47307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2326" y="441390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8C1145F-5D15-4DE5-806C-B36523A656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8366" y="451258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E5B9F098-9CCA-4C05-BEDA-086F5B585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4546" y="461095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F1DF070-2E65-4EFA-81FA-17B470A27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2504" y="227781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CDAAB40A-55C7-4E32-AF71-DD6261A90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0785" y="239237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B187AC53-CCBE-4032-A96F-D09325FBE8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6825" y="249105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31C0C83-0586-48B5-AF9A-29EA20BE31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3005" y="258942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8D691179-0AED-4FA4-8EAD-4469BB88A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433" y="30584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577981D-923F-4651-B137-1777FFC31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2714" y="317305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B5977A6E-A830-4944-AEE1-5C3CA98276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8754" y="327173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1E9404B3-D694-4217-A95B-FB3D645D4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34934" y="337010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CB8A1F4-A669-4FC6-AD4F-1BDE7A6E8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2504" y="383371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4199D16-E882-483E-9DBC-14EAE8EEB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0785" y="394827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788FF020-E7BC-401B-A977-A8692C614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6825" y="404695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56FAFE60-7C28-4D28-9EFB-AFD826E584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3005" y="414532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7ECA677C-62CC-47E6-BEC2-18588EED9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433" y="461439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C8A5A56A-F10F-43AD-927B-3315EB9CC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2714" y="472895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097474D8-8E33-4EC6-AF78-F1C0BE03CC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8754" y="482763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B09B416A-6714-4972-9841-9C272BF06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34934" y="492600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EF8F84FF-712E-42DC-8DD8-4E9541122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9443" y="430156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5A15C5E4-8BF4-4B1D-8FAC-296AE90A2F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7724" y="441612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4FAA623C-F60F-40C3-B109-D45FA9AD7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764" y="451480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CA3AD97F-0B4C-4C11-A2B8-2BE4F51C7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9944" y="461317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6AC29897-8473-4550-BBC9-91E578EF72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1372" y="508224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C1BFE681-B0D2-4D91-81FC-9AFD1AE2DD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9653" y="519680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31E2CF16-C5A2-463B-88A8-0ADFC05B11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5693" y="529548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B99EBFBC-4F4C-4BE9-9A21-A6889AB3D9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1873" y="539385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42C6B4A9-997A-483E-B600-B7564FB543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9443" y="585746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100A848D-E8E4-41B9-BBDD-1B04E965B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7724" y="597202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06A893E9-EBB1-4AF6-AD47-B53137E9C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764" y="607070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601DD049-A49D-4AA3-92D0-6C048150C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9944" y="616907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8628DB37-1C8F-40D5-8635-152FF668E6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1372" y="663814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BF179941-4745-44D6-80D4-16DDCAF66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9653" y="675270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45D5A20C-9DC7-401D-844C-41402741ED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5693" y="685138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01E61F38-A62F-49F6-A91E-A98FD710D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1873" y="694975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15A6B59-916F-4BB2-9C83-AB8F1A7E1E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9831" y="461661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3667EF68-6E5F-4D99-9EF2-E713CE73E0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8112" y="473118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C17B132C-403E-46DC-B418-9619209260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4152" y="482985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443F9F34-8600-4D5F-90E5-D8EA0780E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0332" y="492822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B979F3F9-DB5A-4064-89AA-3103D06EFD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1760" y="539729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270E5542-898A-4C54-9192-0581AFEB4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0041" y="551186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E36148A9-1897-4F90-8E69-36CD022D90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6081" y="561053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C0894678-2DC6-4326-9CD6-7613ADA26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2261" y="570890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6ABC88AA-5056-446E-8A66-8EA2CF195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9831" y="617251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26996374-3B69-4184-9858-69C7F4DD7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8112" y="628708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D82909E2-40F6-4A8F-946F-B79E31B3F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4152" y="638575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887826A5-0CB5-4510-92F6-684517537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0332" y="648412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017A8B3C-6D6C-45F1-A00C-C4A7C5BEB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1760" y="6953198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38A1EE4A-EA49-4586-BF4A-4C72AD7F1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0041" y="706776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D8B65553-0C15-4E78-8F3E-A83793B26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6081" y="716643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6959B97-1167-4B1C-BD2C-8A52D61C2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2261" y="726480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5669134D-30E8-4DA8-AA7E-D35A05B66517}"/>
              </a:ext>
            </a:extLst>
          </p:cNvPr>
          <p:cNvSpPr>
            <a:spLocks noChangeAspect="1"/>
          </p:cNvSpPr>
          <p:nvPr/>
        </p:nvSpPr>
        <p:spPr>
          <a:xfrm>
            <a:off x="4696521" y="4377845"/>
            <a:ext cx="2470937" cy="2470283"/>
          </a:xfrm>
          <a:prstGeom prst="donut">
            <a:avLst>
              <a:gd name="adj" fmla="val 15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Circle: Hollow 388">
            <a:extLst>
              <a:ext uri="{FF2B5EF4-FFF2-40B4-BE49-F238E27FC236}">
                <a16:creationId xmlns:a16="http://schemas.microsoft.com/office/drawing/2014/main" id="{BD0D9F0A-3FC9-4789-B36A-E5EEFCC64FBA}"/>
              </a:ext>
            </a:extLst>
          </p:cNvPr>
          <p:cNvSpPr>
            <a:spLocks noChangeAspect="1"/>
          </p:cNvSpPr>
          <p:nvPr/>
        </p:nvSpPr>
        <p:spPr>
          <a:xfrm>
            <a:off x="4494045" y="1786114"/>
            <a:ext cx="2907066" cy="2906297"/>
          </a:xfrm>
          <a:prstGeom prst="donut">
            <a:avLst>
              <a:gd name="adj" fmla="val 1448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row: Right 160">
            <a:extLst>
              <a:ext uri="{FF2B5EF4-FFF2-40B4-BE49-F238E27FC236}">
                <a16:creationId xmlns:a16="http://schemas.microsoft.com/office/drawing/2014/main" id="{F2FC2109-3BDD-43BD-B037-112F0AEE8A5B}"/>
              </a:ext>
            </a:extLst>
          </p:cNvPr>
          <p:cNvSpPr/>
          <p:nvPr/>
        </p:nvSpPr>
        <p:spPr>
          <a:xfrm>
            <a:off x="4375099" y="5386474"/>
            <a:ext cx="340233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C42095-76B1-4040-B82F-4F3772BD9DA6}"/>
              </a:ext>
            </a:extLst>
          </p:cNvPr>
          <p:cNvSpPr txBox="1"/>
          <p:nvPr/>
        </p:nvSpPr>
        <p:spPr>
          <a:xfrm>
            <a:off x="4668846" y="1785160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Diffraction space</a:t>
            </a:r>
          </a:p>
        </p:txBody>
      </p:sp>
      <p:sp>
        <p:nvSpPr>
          <p:cNvPr id="390" name="Arrow: Right 389">
            <a:extLst>
              <a:ext uri="{FF2B5EF4-FFF2-40B4-BE49-F238E27FC236}">
                <a16:creationId xmlns:a16="http://schemas.microsoft.com/office/drawing/2014/main" id="{DE393555-187B-4053-9D50-C93C77C4F4AC}"/>
              </a:ext>
            </a:extLst>
          </p:cNvPr>
          <p:cNvSpPr/>
          <p:nvPr/>
        </p:nvSpPr>
        <p:spPr>
          <a:xfrm>
            <a:off x="4375099" y="2870518"/>
            <a:ext cx="340233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6E1D9039-00F5-4038-9FDC-0DBA66342DC8}"/>
              </a:ext>
            </a:extLst>
          </p:cNvPr>
          <p:cNvSpPr txBox="1"/>
          <p:nvPr/>
        </p:nvSpPr>
        <p:spPr>
          <a:xfrm>
            <a:off x="278662" y="5451838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Square </a:t>
            </a:r>
          </a:p>
          <a:p>
            <a:r>
              <a:rPr lang="en-US" sz="1400" b="0" dirty="0"/>
              <a:t>unit cell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BF214407-4485-46F0-BED5-A2FE851329D5}"/>
              </a:ext>
            </a:extLst>
          </p:cNvPr>
          <p:cNvSpPr txBox="1"/>
          <p:nvPr/>
        </p:nvSpPr>
        <p:spPr>
          <a:xfrm>
            <a:off x="86921" y="2858231"/>
            <a:ext cx="196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Oblique </a:t>
            </a:r>
          </a:p>
          <a:p>
            <a:r>
              <a:rPr lang="en-US" sz="1400" b="0" dirty="0"/>
              <a:t>unit cell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C446466F-C078-4F0F-A6A6-82062C946BD4}"/>
              </a:ext>
            </a:extLst>
          </p:cNvPr>
          <p:cNvSpPr txBox="1"/>
          <p:nvPr/>
        </p:nvSpPr>
        <p:spPr>
          <a:xfrm>
            <a:off x="7048313" y="5427111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Square </a:t>
            </a:r>
          </a:p>
          <a:p>
            <a:r>
              <a:rPr lang="en-US" sz="1400" b="0" dirty="0"/>
              <a:t>reciprocal lattice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A860DAC5-0460-4B26-8341-5D47ADE0F0F9}"/>
              </a:ext>
            </a:extLst>
          </p:cNvPr>
          <p:cNvSpPr txBox="1"/>
          <p:nvPr/>
        </p:nvSpPr>
        <p:spPr>
          <a:xfrm>
            <a:off x="6820449" y="2919970"/>
            <a:ext cx="196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Oblique </a:t>
            </a:r>
          </a:p>
          <a:p>
            <a:r>
              <a:rPr lang="en-US" sz="1400" b="0" dirty="0"/>
              <a:t>reciprocal lattice</a:t>
            </a:r>
          </a:p>
        </p:txBody>
      </p:sp>
      <p:sp>
        <p:nvSpPr>
          <p:cNvPr id="395" name="Arrow: Right 394">
            <a:extLst>
              <a:ext uri="{FF2B5EF4-FFF2-40B4-BE49-F238E27FC236}">
                <a16:creationId xmlns:a16="http://schemas.microsoft.com/office/drawing/2014/main" id="{A1D8F1C4-BF90-4531-93C1-A82983777EB6}"/>
              </a:ext>
            </a:extLst>
          </p:cNvPr>
          <p:cNvSpPr/>
          <p:nvPr/>
        </p:nvSpPr>
        <p:spPr>
          <a:xfrm flipH="1">
            <a:off x="4139009" y="5387209"/>
            <a:ext cx="340233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Arrow: Right 395">
            <a:extLst>
              <a:ext uri="{FF2B5EF4-FFF2-40B4-BE49-F238E27FC236}">
                <a16:creationId xmlns:a16="http://schemas.microsoft.com/office/drawing/2014/main" id="{4D199336-00BC-4E37-AD2B-66B7AA0558C2}"/>
              </a:ext>
            </a:extLst>
          </p:cNvPr>
          <p:cNvSpPr/>
          <p:nvPr/>
        </p:nvSpPr>
        <p:spPr>
          <a:xfrm flipH="1">
            <a:off x="4139009" y="2871253"/>
            <a:ext cx="340233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8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SPOT.XDS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F8800-5833-4CAC-885B-E7027620B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3060700" cy="626268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      Spot position 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intens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  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X       Y     phi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ity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1504.01 1378.41 173.66 4537.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1526.45 1409.21 172.51 4485.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1499.41 1575.97   3.49 4395.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1499.77 1247.89 175.02 4004.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1482.28 1251.21 175.64 3430.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1460.42 1235.69 178.37 3111.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1515.65 1235.92   4.29 2099.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1516.82 1246.26 175.68 2043.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1494.83 1721.10   5.95 2002.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1460.63 1751.46 173.68 1935.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1496.21 1889.74 173.68 1869.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1536.70 1371.16 178.43 1775.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1509.20 1578.62   5.50 1705.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1520.18 1374.85 177.59 1695.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1480.15 1261.73   3.54 1664.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1471.50 1863.84   7.45 1649.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1470.76 1382.48 171.31 1644.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1500.62 1680.58   6.31 1643.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1563.73 1808.92   2.41 1613.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1460.22 1420.42 171.54 1604.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1472.21 1173.36   7.24 1589.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1510.04 1148.16   5.10 1539.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1448.42 1257.31 173.54 1534.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1511.90 1318.37 173.95 1452.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1560.73 1612.72 178.46 1448.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1532.31 1222.84 173.71 1417.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1491.13 1159.51   6.08 1363.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1551.09 1095.47 176.33 1360.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1574.56 1223.31   1.50 1278.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1510.01 1802.89   5.71 1266.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1548.82 1523.06   5.03 1213.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1426.96 1242.19 174.81 1210.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3DDEE-536C-4D72-AAE9-FDF7572F56EA}"/>
              </a:ext>
            </a:extLst>
          </p:cNvPr>
          <p:cNvSpPr/>
          <p:nvPr/>
        </p:nvSpPr>
        <p:spPr>
          <a:xfrm>
            <a:off x="2755900" y="3265439"/>
            <a:ext cx="63881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NUMBER OF DIFFRACTION SPOTS LOCATED                 25118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IGNORED BECAUSE OF SPOT CLOSE TO UNTRUSTED REGION      13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WEAK SPOTS OMITTED                                     22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NUMBER OF DIFFRACTION SPOTS ACCEPTED                25083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DBD7E3-B452-4367-9113-8533C7B5A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44" y="1649692"/>
            <a:ext cx="10867145" cy="4814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Draw vectors between reciprocal lattice points.</a:t>
            </a:r>
            <a:br>
              <a:rPr lang="en-US" sz="2800" dirty="0"/>
            </a:br>
            <a:r>
              <a:rPr lang="en-US" sz="2800"/>
              <a:t>For simplicity, </a:t>
            </a:r>
            <a:r>
              <a:rPr lang="en-US" sz="2800" dirty="0"/>
              <a:t>only points from image 8 are shown.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AF04F-D881-4CAD-B777-DF9ACFF6F67F}"/>
              </a:ext>
            </a:extLst>
          </p:cNvPr>
          <p:cNvSpPr/>
          <p:nvPr/>
        </p:nvSpPr>
        <p:spPr>
          <a:xfrm>
            <a:off x="3352800" y="4023360"/>
            <a:ext cx="3749040" cy="1706880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Vectors of same length &amp; direction are grouped together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252A0A-4E0E-4462-B8B4-36A6E24FC19E}"/>
              </a:ext>
            </a:extLst>
          </p:cNvPr>
          <p:cNvCxnSpPr/>
          <p:nvPr/>
        </p:nvCxnSpPr>
        <p:spPr bwMode="auto">
          <a:xfrm>
            <a:off x="3657600" y="38744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E81C70-62A4-44BC-AA5A-C27E90D84A12}"/>
              </a:ext>
            </a:extLst>
          </p:cNvPr>
          <p:cNvCxnSpPr/>
          <p:nvPr/>
        </p:nvCxnSpPr>
        <p:spPr bwMode="auto">
          <a:xfrm>
            <a:off x="3866561" y="38367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65D5CD-D3B2-4590-8F50-7EC5ED47886C}"/>
              </a:ext>
            </a:extLst>
          </p:cNvPr>
          <p:cNvCxnSpPr/>
          <p:nvPr/>
        </p:nvCxnSpPr>
        <p:spPr bwMode="auto">
          <a:xfrm>
            <a:off x="4075522" y="37337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DAE3A7-71B1-411C-A310-A4A1D098E616}"/>
              </a:ext>
            </a:extLst>
          </p:cNvPr>
          <p:cNvCxnSpPr/>
          <p:nvPr/>
        </p:nvCxnSpPr>
        <p:spPr bwMode="auto">
          <a:xfrm>
            <a:off x="4263666" y="366529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DFD4D8-EB0F-4E29-AAA8-B38B9656F9AF}"/>
              </a:ext>
            </a:extLst>
          </p:cNvPr>
          <p:cNvCxnSpPr/>
          <p:nvPr/>
        </p:nvCxnSpPr>
        <p:spPr bwMode="auto">
          <a:xfrm>
            <a:off x="4416458" y="355390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7CABBA-A0B8-4C85-8577-4AEBBB13A122}"/>
              </a:ext>
            </a:extLst>
          </p:cNvPr>
          <p:cNvCxnSpPr/>
          <p:nvPr/>
        </p:nvCxnSpPr>
        <p:spPr bwMode="auto">
          <a:xfrm>
            <a:off x="4576715" y="342900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C07981-205B-45A9-BE06-4F77F81B815C}"/>
              </a:ext>
            </a:extLst>
          </p:cNvPr>
          <p:cNvCxnSpPr/>
          <p:nvPr/>
        </p:nvCxnSpPr>
        <p:spPr bwMode="auto">
          <a:xfrm>
            <a:off x="3582185" y="42656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365FDA-7CF7-4EBA-B4FB-AC1AD7E7954C}"/>
              </a:ext>
            </a:extLst>
          </p:cNvPr>
          <p:cNvCxnSpPr/>
          <p:nvPr/>
        </p:nvCxnSpPr>
        <p:spPr bwMode="auto">
          <a:xfrm>
            <a:off x="3808429" y="420144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4CF54C-0BB6-4DE8-9BCA-C736BED1DC66}"/>
              </a:ext>
            </a:extLst>
          </p:cNvPr>
          <p:cNvCxnSpPr/>
          <p:nvPr/>
        </p:nvCxnSpPr>
        <p:spPr bwMode="auto">
          <a:xfrm>
            <a:off x="4013463" y="41572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CFA753-F574-4D51-88DD-535A802758BA}"/>
              </a:ext>
            </a:extLst>
          </p:cNvPr>
          <p:cNvCxnSpPr/>
          <p:nvPr/>
        </p:nvCxnSpPr>
        <p:spPr bwMode="auto">
          <a:xfrm>
            <a:off x="4208128" y="407300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3CA42C-248E-4BA5-A5D9-B8A4200D866B}"/>
              </a:ext>
            </a:extLst>
          </p:cNvPr>
          <p:cNvCxnSpPr/>
          <p:nvPr/>
        </p:nvCxnSpPr>
        <p:spPr bwMode="auto">
          <a:xfrm>
            <a:off x="4390301" y="39858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D597D9-AC06-496B-B1B4-EDA4CE838BC2}"/>
              </a:ext>
            </a:extLst>
          </p:cNvPr>
          <p:cNvCxnSpPr/>
          <p:nvPr/>
        </p:nvCxnSpPr>
        <p:spPr bwMode="auto">
          <a:xfrm>
            <a:off x="4599262" y="388093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1EF170-2734-44F9-89B8-74491D729C63}"/>
              </a:ext>
            </a:extLst>
          </p:cNvPr>
          <p:cNvCxnSpPr/>
          <p:nvPr/>
        </p:nvCxnSpPr>
        <p:spPr bwMode="auto">
          <a:xfrm>
            <a:off x="4739959" y="376318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987C85-A389-463D-BFE5-9C44DA3035DA}"/>
              </a:ext>
            </a:extLst>
          </p:cNvPr>
          <p:cNvCxnSpPr/>
          <p:nvPr/>
        </p:nvCxnSpPr>
        <p:spPr bwMode="auto">
          <a:xfrm>
            <a:off x="4938003" y="366199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13BE5C-6AF1-4E1B-A359-D82A8E32FB06}"/>
              </a:ext>
            </a:extLst>
          </p:cNvPr>
          <p:cNvCxnSpPr/>
          <p:nvPr/>
        </p:nvCxnSpPr>
        <p:spPr bwMode="auto">
          <a:xfrm>
            <a:off x="3567112" y="465684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8720E6-C64C-4232-9F86-702AEFBDE4FD}"/>
              </a:ext>
            </a:extLst>
          </p:cNvPr>
          <p:cNvCxnSpPr/>
          <p:nvPr/>
        </p:nvCxnSpPr>
        <p:spPr bwMode="auto">
          <a:xfrm>
            <a:off x="3739063" y="460287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F0A388-CB24-479D-A517-CFEAFBAF81B8}"/>
              </a:ext>
            </a:extLst>
          </p:cNvPr>
          <p:cNvCxnSpPr/>
          <p:nvPr/>
        </p:nvCxnSpPr>
        <p:spPr bwMode="auto">
          <a:xfrm>
            <a:off x="3959258" y="452848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9E6B016-9B64-4415-8F02-35B9CDA8677D}"/>
              </a:ext>
            </a:extLst>
          </p:cNvPr>
          <p:cNvCxnSpPr/>
          <p:nvPr/>
        </p:nvCxnSpPr>
        <p:spPr bwMode="auto">
          <a:xfrm>
            <a:off x="4132713" y="44426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F5614A-F5CE-4335-84A1-360673DB3039}"/>
              </a:ext>
            </a:extLst>
          </p:cNvPr>
          <p:cNvCxnSpPr/>
          <p:nvPr/>
        </p:nvCxnSpPr>
        <p:spPr bwMode="auto">
          <a:xfrm>
            <a:off x="4345132" y="436500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620D04-AB2A-4CB7-A9E0-30CE85E1899E}"/>
              </a:ext>
            </a:extLst>
          </p:cNvPr>
          <p:cNvCxnSpPr/>
          <p:nvPr/>
        </p:nvCxnSpPr>
        <p:spPr bwMode="auto">
          <a:xfrm>
            <a:off x="4521887" y="42656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5FA395A-1B01-4EDF-B873-BC7A6DD06B87}"/>
              </a:ext>
            </a:extLst>
          </p:cNvPr>
          <p:cNvCxnSpPr/>
          <p:nvPr/>
        </p:nvCxnSpPr>
        <p:spPr bwMode="auto">
          <a:xfrm>
            <a:off x="4705080" y="41572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B294E5-0879-4C68-AEF5-2256A04DEB0D}"/>
              </a:ext>
            </a:extLst>
          </p:cNvPr>
          <p:cNvCxnSpPr/>
          <p:nvPr/>
        </p:nvCxnSpPr>
        <p:spPr bwMode="auto">
          <a:xfrm>
            <a:off x="4888273" y="40579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5F1C4E-1D35-4E76-8BBE-26983424F073}"/>
              </a:ext>
            </a:extLst>
          </p:cNvPr>
          <p:cNvCxnSpPr/>
          <p:nvPr/>
        </p:nvCxnSpPr>
        <p:spPr bwMode="auto">
          <a:xfrm>
            <a:off x="5071466" y="39451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6F1E48-4416-420C-9E51-9785F07DFD37}"/>
              </a:ext>
            </a:extLst>
          </p:cNvPr>
          <p:cNvCxnSpPr/>
          <p:nvPr/>
        </p:nvCxnSpPr>
        <p:spPr bwMode="auto">
          <a:xfrm>
            <a:off x="5212549" y="422823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1B780BB-19FD-4744-B2B4-28DF17108737}"/>
              </a:ext>
            </a:extLst>
          </p:cNvPr>
          <p:cNvCxnSpPr/>
          <p:nvPr/>
        </p:nvCxnSpPr>
        <p:spPr bwMode="auto">
          <a:xfrm>
            <a:off x="5013417" y="434324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6067E63-110B-4424-BCB1-84CD2703F1E9}"/>
              </a:ext>
            </a:extLst>
          </p:cNvPr>
          <p:cNvCxnSpPr/>
          <p:nvPr/>
        </p:nvCxnSpPr>
        <p:spPr bwMode="auto">
          <a:xfrm>
            <a:off x="4824017" y="445046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2E69FB-4D96-44F3-A941-651CF09B7AE1}"/>
              </a:ext>
            </a:extLst>
          </p:cNvPr>
          <p:cNvCxnSpPr/>
          <p:nvPr/>
        </p:nvCxnSpPr>
        <p:spPr bwMode="auto">
          <a:xfrm>
            <a:off x="4624885" y="451967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0E9495B-1D91-4A32-A076-69D5C183CAA1}"/>
              </a:ext>
            </a:extLst>
          </p:cNvPr>
          <p:cNvCxnSpPr/>
          <p:nvPr/>
        </p:nvCxnSpPr>
        <p:spPr bwMode="auto">
          <a:xfrm>
            <a:off x="4442414" y="461072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252FE04-C2FC-4DB8-A49F-B32484C65A65}"/>
              </a:ext>
            </a:extLst>
          </p:cNvPr>
          <p:cNvCxnSpPr/>
          <p:nvPr/>
        </p:nvCxnSpPr>
        <p:spPr bwMode="auto">
          <a:xfrm>
            <a:off x="4251650" y="470683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E9A58E-98A6-4B51-BCA9-4A5FB2AAF30A}"/>
              </a:ext>
            </a:extLst>
          </p:cNvPr>
          <p:cNvCxnSpPr/>
          <p:nvPr/>
        </p:nvCxnSpPr>
        <p:spPr bwMode="auto">
          <a:xfrm>
            <a:off x="4069179" y="477850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DA6D2A-C4F4-46E2-96F7-B18CB1643816}"/>
              </a:ext>
            </a:extLst>
          </p:cNvPr>
          <p:cNvCxnSpPr/>
          <p:nvPr/>
        </p:nvCxnSpPr>
        <p:spPr bwMode="auto">
          <a:xfrm>
            <a:off x="3870931" y="485945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6BE18F8-633A-483B-8748-5F7F1BBFEE27}"/>
              </a:ext>
            </a:extLst>
          </p:cNvPr>
          <p:cNvCxnSpPr/>
          <p:nvPr/>
        </p:nvCxnSpPr>
        <p:spPr bwMode="auto">
          <a:xfrm>
            <a:off x="4201047" y="509195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C9996B6-88B2-46A6-9FC3-64B8949D4316}"/>
              </a:ext>
            </a:extLst>
          </p:cNvPr>
          <p:cNvCxnSpPr/>
          <p:nvPr/>
        </p:nvCxnSpPr>
        <p:spPr bwMode="auto">
          <a:xfrm>
            <a:off x="4391533" y="499347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BB531B-0DD5-4368-B7E3-20C76FD5915B}"/>
              </a:ext>
            </a:extLst>
          </p:cNvPr>
          <p:cNvCxnSpPr/>
          <p:nvPr/>
        </p:nvCxnSpPr>
        <p:spPr bwMode="auto">
          <a:xfrm>
            <a:off x="4597301" y="490135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C5D4203-D4FD-476C-AFA4-38B446BDA6CD}"/>
              </a:ext>
            </a:extLst>
          </p:cNvPr>
          <p:cNvCxnSpPr/>
          <p:nvPr/>
        </p:nvCxnSpPr>
        <p:spPr bwMode="auto">
          <a:xfrm>
            <a:off x="4788065" y="481155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6C34FC-F666-4636-BBD4-593158F802B5}"/>
              </a:ext>
            </a:extLst>
          </p:cNvPr>
          <p:cNvCxnSpPr/>
          <p:nvPr/>
        </p:nvCxnSpPr>
        <p:spPr bwMode="auto">
          <a:xfrm>
            <a:off x="4947734" y="469875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30EE3D-2350-4930-8474-B89B9FDD7C6E}"/>
              </a:ext>
            </a:extLst>
          </p:cNvPr>
          <p:cNvCxnSpPr/>
          <p:nvPr/>
        </p:nvCxnSpPr>
        <p:spPr bwMode="auto">
          <a:xfrm>
            <a:off x="5107403" y="461994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E56019-4370-41F9-BC1D-1411600FD04A}"/>
              </a:ext>
            </a:extLst>
          </p:cNvPr>
          <p:cNvCxnSpPr/>
          <p:nvPr/>
        </p:nvCxnSpPr>
        <p:spPr bwMode="auto">
          <a:xfrm>
            <a:off x="6844763" y="269208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5C41B57-11D1-4830-827D-7B8AC5E5CD6D}"/>
              </a:ext>
            </a:extLst>
          </p:cNvPr>
          <p:cNvCxnSpPr/>
          <p:nvPr/>
        </p:nvCxnSpPr>
        <p:spPr bwMode="auto">
          <a:xfrm>
            <a:off x="6995592" y="257239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7659AAA-AD95-4930-B3D0-0ECC5AE67FE6}"/>
              </a:ext>
            </a:extLst>
          </p:cNvPr>
          <p:cNvCxnSpPr/>
          <p:nvPr/>
        </p:nvCxnSpPr>
        <p:spPr bwMode="auto">
          <a:xfrm>
            <a:off x="6693934" y="237157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DB853E4-BB15-486C-8D42-8BDBA3DA6AE0}"/>
              </a:ext>
            </a:extLst>
          </p:cNvPr>
          <p:cNvCxnSpPr/>
          <p:nvPr/>
        </p:nvCxnSpPr>
        <p:spPr bwMode="auto">
          <a:xfrm>
            <a:off x="6980352" y="297203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35B4173-B9BA-4B2D-B93E-238D73E0B419}"/>
              </a:ext>
            </a:extLst>
          </p:cNvPr>
          <p:cNvCxnSpPr/>
          <p:nvPr/>
        </p:nvCxnSpPr>
        <p:spPr bwMode="auto">
          <a:xfrm>
            <a:off x="7131181" y="285234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D3034CF-C1B3-4BA5-9F8D-24955766B2FF}"/>
              </a:ext>
            </a:extLst>
          </p:cNvPr>
          <p:cNvCxnSpPr/>
          <p:nvPr/>
        </p:nvCxnSpPr>
        <p:spPr bwMode="auto">
          <a:xfrm>
            <a:off x="7109892" y="324635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15C96D2-2221-4810-A907-72D3C3CC235D}"/>
              </a:ext>
            </a:extLst>
          </p:cNvPr>
          <p:cNvCxnSpPr/>
          <p:nvPr/>
        </p:nvCxnSpPr>
        <p:spPr bwMode="auto">
          <a:xfrm>
            <a:off x="7260721" y="312666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4A9FDE-3174-4F09-8509-8E52C15152F6}"/>
              </a:ext>
            </a:extLst>
          </p:cNvPr>
          <p:cNvCxnSpPr/>
          <p:nvPr/>
        </p:nvCxnSpPr>
        <p:spPr bwMode="auto">
          <a:xfrm>
            <a:off x="7336135" y="380907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18EB133-9F45-4496-B3B3-49AFD5E243DF}"/>
              </a:ext>
            </a:extLst>
          </p:cNvPr>
          <p:cNvCxnSpPr/>
          <p:nvPr/>
        </p:nvCxnSpPr>
        <p:spPr bwMode="auto">
          <a:xfrm>
            <a:off x="7206595" y="355379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628D7F1-BCA8-46BE-B958-7942B5B803EA}"/>
              </a:ext>
            </a:extLst>
          </p:cNvPr>
          <p:cNvCxnSpPr/>
          <p:nvPr/>
        </p:nvCxnSpPr>
        <p:spPr bwMode="auto">
          <a:xfrm>
            <a:off x="7109892" y="541065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5142CAF-94EC-41BC-95DD-2400370DD61C}"/>
              </a:ext>
            </a:extLst>
          </p:cNvPr>
          <p:cNvCxnSpPr/>
          <p:nvPr/>
        </p:nvCxnSpPr>
        <p:spPr bwMode="auto">
          <a:xfrm>
            <a:off x="8092872" y="237466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33D08F9-C66B-4A98-88B4-6784159C017B}"/>
              </a:ext>
            </a:extLst>
          </p:cNvPr>
          <p:cNvCxnSpPr/>
          <p:nvPr/>
        </p:nvCxnSpPr>
        <p:spPr bwMode="auto">
          <a:xfrm>
            <a:off x="8218916" y="267145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8689B57-D9BC-4DF4-9056-FE89E83C6D60}"/>
              </a:ext>
            </a:extLst>
          </p:cNvPr>
          <p:cNvCxnSpPr/>
          <p:nvPr/>
        </p:nvCxnSpPr>
        <p:spPr bwMode="auto">
          <a:xfrm>
            <a:off x="8343035" y="295655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95E8768-5BD7-44BA-9B2F-F74FE5888268}"/>
              </a:ext>
            </a:extLst>
          </p:cNvPr>
          <p:cNvCxnSpPr/>
          <p:nvPr/>
        </p:nvCxnSpPr>
        <p:spPr bwMode="auto">
          <a:xfrm>
            <a:off x="8463932" y="322589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B48C205-F4CD-4E55-B232-4B80CCA9F1DB}"/>
              </a:ext>
            </a:extLst>
          </p:cNvPr>
          <p:cNvCxnSpPr/>
          <p:nvPr/>
        </p:nvCxnSpPr>
        <p:spPr bwMode="auto">
          <a:xfrm>
            <a:off x="8418449" y="362747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CA6033C-6A2B-4048-9733-7D956196E825}"/>
              </a:ext>
            </a:extLst>
          </p:cNvPr>
          <p:cNvCxnSpPr/>
          <p:nvPr/>
        </p:nvCxnSpPr>
        <p:spPr bwMode="auto">
          <a:xfrm>
            <a:off x="8552150" y="391274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5147312-C5F1-4041-9E40-2D4199090A48}"/>
              </a:ext>
            </a:extLst>
          </p:cNvPr>
          <p:cNvCxnSpPr/>
          <p:nvPr/>
        </p:nvCxnSpPr>
        <p:spPr bwMode="auto">
          <a:xfrm>
            <a:off x="8493863" y="42945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D2D3216-C76D-45D8-A373-DB25AF04068E}"/>
              </a:ext>
            </a:extLst>
          </p:cNvPr>
          <p:cNvCxnSpPr/>
          <p:nvPr/>
        </p:nvCxnSpPr>
        <p:spPr bwMode="auto">
          <a:xfrm>
            <a:off x="8418448" y="46763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83B6ABA-7EE2-49B1-879F-B7943B7C7D96}"/>
              </a:ext>
            </a:extLst>
          </p:cNvPr>
          <p:cNvCxnSpPr/>
          <p:nvPr/>
        </p:nvCxnSpPr>
        <p:spPr bwMode="auto">
          <a:xfrm>
            <a:off x="8369269" y="506160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368DDDF-EF0D-4AAE-9649-21E70A89645B}"/>
              </a:ext>
            </a:extLst>
          </p:cNvPr>
          <p:cNvCxnSpPr/>
          <p:nvPr/>
        </p:nvCxnSpPr>
        <p:spPr bwMode="auto">
          <a:xfrm>
            <a:off x="8294640" y="544691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323F122-52A8-405E-8048-A65EB7533B12}"/>
              </a:ext>
            </a:extLst>
          </p:cNvPr>
          <p:cNvCxnSpPr/>
          <p:nvPr/>
        </p:nvCxnSpPr>
        <p:spPr bwMode="auto">
          <a:xfrm>
            <a:off x="8062977" y="595773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87B79B-3E16-4DD6-B247-C198A5AE2530}"/>
              </a:ext>
            </a:extLst>
          </p:cNvPr>
          <p:cNvCxnSpPr/>
          <p:nvPr/>
        </p:nvCxnSpPr>
        <p:spPr bwMode="auto">
          <a:xfrm>
            <a:off x="1776477" y="585105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AF75DD-2597-4824-9F67-8D9D875EFF18}"/>
              </a:ext>
            </a:extLst>
          </p:cNvPr>
          <p:cNvCxnSpPr/>
          <p:nvPr/>
        </p:nvCxnSpPr>
        <p:spPr bwMode="auto">
          <a:xfrm>
            <a:off x="1625648" y="553054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9D7D667-7D97-47E7-9772-39948FAE5569}"/>
              </a:ext>
            </a:extLst>
          </p:cNvPr>
          <p:cNvCxnSpPr/>
          <p:nvPr/>
        </p:nvCxnSpPr>
        <p:spPr bwMode="auto">
          <a:xfrm>
            <a:off x="1484531" y="526287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0B4B9A-A1D5-4B0E-8B04-187DCFF492F0}"/>
              </a:ext>
            </a:extLst>
          </p:cNvPr>
          <p:cNvCxnSpPr/>
          <p:nvPr/>
        </p:nvCxnSpPr>
        <p:spPr bwMode="auto">
          <a:xfrm>
            <a:off x="1357690" y="494305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B9D755F-4767-4392-9B08-9BD791EF698A}"/>
              </a:ext>
            </a:extLst>
          </p:cNvPr>
          <p:cNvCxnSpPr/>
          <p:nvPr/>
        </p:nvCxnSpPr>
        <p:spPr bwMode="auto">
          <a:xfrm>
            <a:off x="1295268" y="429021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8689AA9-71AA-4800-8AB8-3EE10C98B5FA}"/>
              </a:ext>
            </a:extLst>
          </p:cNvPr>
          <p:cNvCxnSpPr/>
          <p:nvPr/>
        </p:nvCxnSpPr>
        <p:spPr bwMode="auto">
          <a:xfrm>
            <a:off x="381785" y="573116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BC82BD8-C418-4214-8B2C-FE7DE975BF52}"/>
              </a:ext>
            </a:extLst>
          </p:cNvPr>
          <p:cNvCxnSpPr/>
          <p:nvPr/>
        </p:nvCxnSpPr>
        <p:spPr bwMode="auto">
          <a:xfrm>
            <a:off x="249792" y="510298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28B2F81-5A2D-441F-83E1-6AF84971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2253006"/>
            <a:ext cx="8776356" cy="4025245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D7A2E63-4A29-4784-8A59-0DE8F81507AB}"/>
              </a:ext>
            </a:extLst>
          </p:cNvPr>
          <p:cNvCxnSpPr>
            <a:cxnSpLocks/>
          </p:cNvCxnSpPr>
          <p:nvPr/>
        </p:nvCxnSpPr>
        <p:spPr bwMode="auto">
          <a:xfrm>
            <a:off x="5471801" y="640111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5055E0E-B1AD-4D08-80D8-8390D1BDB802}"/>
              </a:ext>
            </a:extLst>
          </p:cNvPr>
          <p:cNvSpPr txBox="1"/>
          <p:nvPr/>
        </p:nvSpPr>
        <p:spPr>
          <a:xfrm>
            <a:off x="3109136" y="643888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 vectors like this:</a:t>
            </a:r>
          </a:p>
        </p:txBody>
      </p:sp>
    </p:spTree>
    <p:extLst>
      <p:ext uri="{BB962C8B-B14F-4D97-AF65-F5344CB8AC3E}">
        <p14:creationId xmlns:p14="http://schemas.microsoft.com/office/powerpoint/2010/main" val="815295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>
                <a:solidFill>
                  <a:srgbClr val="000000"/>
                </a:solidFill>
              </a:rPr>
              <a:t>Vectors of same length &amp; direction are grouped together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B2F81-5A2D-441F-83E1-6AF84971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2253006"/>
            <a:ext cx="8776356" cy="402524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91D60A-77B6-4B98-B478-25E93F0CED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664527" y="379515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81E6E0C-1AA6-4B5C-928B-95FB1B945C9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78283" y="371104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6F18277-634D-47A3-B56B-CAD7A74D905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58393" y="363385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BFE087F-360E-405C-A8DF-6D69AEF0585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1967" y="353588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76451FD-7311-4EC8-81FA-73D85EF5BBCE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5148" y="342208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631691A-756F-4090-B4C6-FCE38CEB81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3952" y="4201876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F963662-3C8C-49A3-93E2-D0CD941E8EED}"/>
              </a:ext>
            </a:extLst>
          </p:cNvPr>
          <p:cNvCxnSpPr>
            <a:cxnSpLocks/>
          </p:cNvCxnSpPr>
          <p:nvPr/>
        </p:nvCxnSpPr>
        <p:spPr bwMode="auto">
          <a:xfrm flipV="1">
            <a:off x="3837708" y="411776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AE7358F-41B5-4845-AE5D-7960B6E31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4044042" y="403858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D3372B5-9206-4049-B874-5BAA9424DA3F}"/>
              </a:ext>
            </a:extLst>
          </p:cNvPr>
          <p:cNvCxnSpPr>
            <a:cxnSpLocks/>
          </p:cNvCxnSpPr>
          <p:nvPr/>
        </p:nvCxnSpPr>
        <p:spPr bwMode="auto">
          <a:xfrm flipV="1">
            <a:off x="4231574" y="395447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E20DB8B-65FE-48D0-A868-D543340B00D5}"/>
              </a:ext>
            </a:extLst>
          </p:cNvPr>
          <p:cNvCxnSpPr>
            <a:cxnSpLocks/>
          </p:cNvCxnSpPr>
          <p:nvPr/>
        </p:nvCxnSpPr>
        <p:spPr bwMode="auto">
          <a:xfrm flipV="1">
            <a:off x="4392389" y="385650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4DFC50A-EC1B-48D6-8A3A-E59BE1839A39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7287" y="375851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290EE7B-885F-4DE5-AF4C-9D755841585A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4975" y="363978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D84B0F3-40AD-4496-929B-311B503B794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06724" y="395447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EEA902A-6C72-431D-89FF-E8196D0E070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23152" y="405289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5BB59D9-D2D7-4511-A884-C6ECE73B5123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2026" y="415087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EBE6B34-A6C5-4F6F-AEC1-6E98CDC7257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6215" y="427508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03B3193-2049-4CFD-881A-7ABDC33DA8C7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8061" y="437306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4E4AFD4-65F6-4FD8-82E1-3DE51F15E5B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1153" y="445223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FF55FA3-9755-423F-97E7-A0A58ACDF4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7397" y="451951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3FA7945-205A-4932-B950-39668AE13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42547" y="458679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8A72437-6C55-45CC-AE08-A0FC81226B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685308" y="487920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B18A72D-3D44-43B0-880F-E7A5AFF46AF1}"/>
              </a:ext>
            </a:extLst>
          </p:cNvPr>
          <p:cNvCxnSpPr>
            <a:cxnSpLocks/>
          </p:cNvCxnSpPr>
          <p:nvPr/>
        </p:nvCxnSpPr>
        <p:spPr bwMode="auto">
          <a:xfrm flipV="1">
            <a:off x="3901281" y="481192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4EDDE77-ED0D-4DE9-B636-EFDA80A26C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92039" y="473275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D23D6A5-D38D-4A16-9ADD-636FFC511AAC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5511" y="465358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E58F9F-5B2A-4E81-B570-A6EDAE9BAE1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7627" y="455560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17EF091-4F7F-4423-BDDB-FBCA4A7E7DB8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4165" y="444219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F1780BC-B73D-44FE-A51B-D2775B3A3BF0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8834" y="434377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CADDF36-70FF-4B5D-85D4-F8195663097D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0533" y="422890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A2A6E8C-CFC4-4013-8193-274D5FDFB52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8506" y="41325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C44374E-801F-4F82-9155-C105E4EDDAFB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7411" y="452675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0B5E4DE-B9E0-43E0-8DEC-4D68375A0C3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74750" y="462884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7C4E062-B792-4756-ACA5-FF6304B72598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1043" y="473275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2C206B0-C4D9-4ABE-878F-15469BDEA350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4139" y="482114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16ADB4F-6A61-4892-AEE1-8451E2D00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4388406" y="492629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AA3487FE-27D6-4DAA-8CDC-1DE6FB8285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9337" y="500084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3E8A919-6FED-447E-9A71-D9B280317AF5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7562" y="50843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D0F2B48-C251-45CC-A80A-526DA83B7ACB}"/>
              </a:ext>
            </a:extLst>
          </p:cNvPr>
          <p:cNvCxnSpPr>
            <a:cxnSpLocks/>
          </p:cNvCxnSpPr>
          <p:nvPr/>
        </p:nvCxnSpPr>
        <p:spPr bwMode="auto">
          <a:xfrm flipV="1">
            <a:off x="4308270" y="525022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D0F6E7A-768D-4B28-A8AB-882D099D0428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2026" y="51756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3ECAD2A-5956-4131-B7BC-31C677C73D7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92968" y="50843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168D9C-50E7-4904-9620-92AFC9DF2837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7921" y="499464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7FC6AD1-DAEB-4C81-B3F5-DEE77CB44B30}"/>
              </a:ext>
            </a:extLst>
          </p:cNvPr>
          <p:cNvCxnSpPr>
            <a:cxnSpLocks/>
          </p:cNvCxnSpPr>
          <p:nvPr/>
        </p:nvCxnSpPr>
        <p:spPr bwMode="auto">
          <a:xfrm flipV="1">
            <a:off x="5062590" y="488424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3CCBEE2-DEE6-4007-BEDB-1DA35E0EE0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37316" y="25787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C12C4F3-5DD7-4D04-95D9-7DCA974214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68047" y="288863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5AE1002-07AA-45B0-954A-B90ACB2E45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4925" y="317234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A7E6C232-22DD-48B8-B4C2-82CA66E91E7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3607" y="34699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CF56926-BD84-4E27-97A8-3820C3CCD676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0485" y="413738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052B1539-CA54-4F36-8CDE-ACE5261EBE10}"/>
              </a:ext>
            </a:extLst>
          </p:cNvPr>
          <p:cNvCxnSpPr>
            <a:cxnSpLocks/>
          </p:cNvCxnSpPr>
          <p:nvPr/>
        </p:nvCxnSpPr>
        <p:spPr bwMode="auto">
          <a:xfrm flipV="1">
            <a:off x="7130500" y="529228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D103C96-1153-4948-A11D-9F34B199739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54291" y="613825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1CFEA919-38AD-4706-ABC7-FC6F3284AEAF}"/>
              </a:ext>
            </a:extLst>
          </p:cNvPr>
          <p:cNvCxnSpPr>
            <a:cxnSpLocks/>
          </p:cNvCxnSpPr>
          <p:nvPr/>
        </p:nvCxnSpPr>
        <p:spPr bwMode="auto">
          <a:xfrm flipV="1">
            <a:off x="8059631" y="584537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A7C3BD04-68DC-44F4-8D25-523795D7EA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73387" y="538563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71E6076-7931-42B5-AF93-DE824AC141BF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8057" y="499464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F62131-7A7D-4AFE-939A-FF499010F7BC}"/>
              </a:ext>
            </a:extLst>
          </p:cNvPr>
          <p:cNvCxnSpPr>
            <a:cxnSpLocks/>
          </p:cNvCxnSpPr>
          <p:nvPr/>
        </p:nvCxnSpPr>
        <p:spPr bwMode="auto">
          <a:xfrm flipV="1">
            <a:off x="8449191" y="459138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B4BED0C-49F4-4770-906E-BDC0A3E1E23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90274" y="4187196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97842F4-27CC-47A4-9726-27850D86F3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11703" y="358803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E673AEC6-B0A1-45AA-86CD-B45FC0AE9D70}"/>
              </a:ext>
            </a:extLst>
          </p:cNvPr>
          <p:cNvSpPr txBox="1"/>
          <p:nvPr/>
        </p:nvSpPr>
        <p:spPr>
          <a:xfrm>
            <a:off x="3109136" y="643888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 vectors like this: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F3CD36A5-0BCA-4FF8-BF27-15D7F92B05B0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3651" y="654973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7925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Algorithm for best choice of </a:t>
            </a:r>
            <a:r>
              <a:rPr lang="en-US" sz="3600"/>
              <a:t>a*, b*, </a:t>
            </a:r>
            <a:r>
              <a:rPr lang="en-US" sz="3600" dirty="0"/>
              <a:t>c*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66F98-47F7-460C-84AE-7453CA3FD456}"/>
              </a:ext>
            </a:extLst>
          </p:cNvPr>
          <p:cNvSpPr/>
          <p:nvPr/>
        </p:nvSpPr>
        <p:spPr>
          <a:xfrm>
            <a:off x="655320" y="1688991"/>
            <a:ext cx="7833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Difference vector clusters are accumulated in a 3D histogram. These vectors represent all candidate reciprocal lattice vectors. For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Choose the shortest three linear independent real-space lattice vectors forming a right-handed set.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08321-13AF-46E7-B3DC-0F78B6E4EBC9}"/>
              </a:ext>
            </a:extLst>
          </p:cNvPr>
          <p:cNvSpPr/>
          <p:nvPr/>
        </p:nvSpPr>
        <p:spPr>
          <a:xfrm>
            <a:off x="457200" y="2904709"/>
            <a:ext cx="9083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#  COORDINATES OF VECTOR CLUSTER   FREQUENCY       CLUSTER INDICES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1 -0.0026247 0.0170582-0.0027500     2025.      0.99     -0.00     -0.99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2 -0.0060520-0.0130311 0.0026847     1878.     -1.00      0.00      0.01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3 -0.0086356 0.0040538-0.0000834     1832.     -0.00     -0.00     -0.99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4 -0.0034720-0.0301176 0.0054258     1536.     -1.99      0.00      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5 -0.0052358 0.0342473-0.0054914     1414.      2.00     -0.00     -1.99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6 -0.0015319 0.0195839 0.0114708     1380.      1.00      0.99     -1.00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7  0.0045649 0.0325816 0.0088457     1372.      2.00      1.00     -1.00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.   .         .         .                .       .         .         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60  0.0044282-0.0816564 0.0136375      685.     -5.00     -0.00      4.00</a:t>
            </a:r>
          </a:p>
        </p:txBody>
      </p:sp>
    </p:spTree>
    <p:extLst>
      <p:ext uri="{BB962C8B-B14F-4D97-AF65-F5344CB8AC3E}">
        <p14:creationId xmlns:p14="http://schemas.microsoft.com/office/powerpoint/2010/main" val="3521667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B548-6EA7-4FDF-B8B2-4DBF00B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lattice of highest symmetry and quality of fit&lt;10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9DDE-BF1D-45D8-8A5B-7AAE7928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9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LATTICE-  BRAVAIS-   QUALITY  UNIT CELL CONSTANTS (ANGSTROEM &amp; DEGREES)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CHARACTER  LATTICE     OF FIT      a      b      c   alpha  beta gamma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  44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0.0      68.2   68.4  102.9  90.1  90.2  90.1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0.7      68.2   68.4  102.9  90.1  89.8  89.9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33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1.4      68.2   68.4  102.9  90.1  90.2  90.1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3.2      68.2  102.9   68.4  90.1  90.1  90.2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35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3.3      68.4   68.2  102.9  90.2  90.1  90.1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32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3.9      68.2   68.4  102.9  90.1  90.2  90.1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5.5      96.5   96.7  102.9  89.9  90.2  89.8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10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6.3      96.5   96.7  102.9  90.1  90.2  90.2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13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6.9      96.5   96.7  102.9  89.9  90.2  89.8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7.6      68.2   68.4  102.9  90.1  90.2  90.1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37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248.2     216.5   68.2   68.4  90.1  90.1  71.8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36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248.9      68.2  216.5   68.4  89.9  90.1 108.2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249.2      68.2  216.5   68.4  90.1  90.1  71.8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251.8     152.8   68.2  102.9  90.2  90.1  63.6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251.8      68.2  152.8  102.9  90.1  90.2  63.6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251.9     216.8   68.4   68.2  90.1  90.2  71.6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252.4      68.2  152.8  102.9  89.9  90.2 116.4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40        oC        252.6      68.2  216.5   68.4  89.9  90.1 108.2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30        mC        252.9      68.2  216.5   68.4  90.1  90.1  71.8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12        hP        256.1      68.2   68.4  102.9  90.1  90.2  90.1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C1B0E-078C-456C-A55F-65F959FB9C12}"/>
              </a:ext>
            </a:extLst>
          </p:cNvPr>
          <p:cNvSpPr/>
          <p:nvPr/>
        </p:nvSpPr>
        <p:spPr>
          <a:xfrm>
            <a:off x="335280" y="4000500"/>
            <a:ext cx="6949440" cy="236220"/>
          </a:xfrm>
          <a:prstGeom prst="rect">
            <a:avLst/>
          </a:prstGeom>
          <a:solidFill>
            <a:srgbClr val="92D050">
              <a:alpha val="21176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C47D40A-7AC8-40B1-A49F-A15B16590E5D}"/>
              </a:ext>
            </a:extLst>
          </p:cNvPr>
          <p:cNvSpPr/>
          <p:nvPr/>
        </p:nvSpPr>
        <p:spPr>
          <a:xfrm>
            <a:off x="2527300" y="2070100"/>
            <a:ext cx="1066800" cy="2260600"/>
          </a:xfrm>
          <a:prstGeom prst="downArrow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4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B548-6EA7-4FDF-B8B2-4DBF00B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lattice of highest symmetry and quality of fit&lt;10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9DDE-BF1D-45D8-8A5B-7AAE7928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9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LATTICE-  BRAVAIS-   QUALITY  UNIT CELL CONSTANTS (ANGSTROEM &amp; DEGREES)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CHARACTER  LATTICE     OF FIT      a      b      c   alpha  beta gamma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  44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0.0      68.2   68.4  102.9  90.1  90.2  90.1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31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0.7      68.2   68.4  102.9  90.1  89.8  89.9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33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1.4      68.2   68.4  102.9  90.1  90.2  90.1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3.2      68.2  102.9   68.4  90.1  90.1  90.2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35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3.3      68.4   68.2  102.9  90.2  90.1  90.1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32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3.9      68.2   68.4  102.9  90.1  90.2  90.1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5.5      96.5   96.7  102.9  89.9  90.2  89.8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10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6.3      96.5   96.7  102.9  90.1  90.2  90.2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13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6.9      96.5   96.7  102.9  89.9  90.2  89.8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11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7.6      68.2   68.4  102.9  90.1  90.2  90.1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37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248.2     216.5   68.2   68.4  90.1  90.1  71.8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36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248.9      68.2  216.5   68.4  89.9  90.1 108.2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249.2      68.2  216.5   68.4  90.1  90.1  71.8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251.8     152.8   68.2  102.9  90.2  90.1  63.6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251.8      68.2  152.8  102.9  90.1  90.2  63.6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251.9     216.8   68.4   68.2  90.1  90.2  71.6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252.4      68.2  152.8  102.9  89.9  90.2 116.4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40        oC        252.6      68.2  216.5   68.4  89.9  90.1 108.2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30        mC        252.9      68.2  216.5   68.4  90.1  90.1  71.8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12        hP        256.1      68.2   68.4  102.9  90.1  90.2  90.1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BDE86-F84D-4536-8ECA-ABC50FB2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-200" b="3024"/>
          <a:stretch/>
        </p:blipFill>
        <p:spPr>
          <a:xfrm>
            <a:off x="3670141" y="1493838"/>
            <a:ext cx="4074478" cy="52840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127C8C-80F0-4ACE-9F1B-A6C89F5D8C7D}"/>
              </a:ext>
            </a:extLst>
          </p:cNvPr>
          <p:cNvGrpSpPr/>
          <p:nvPr/>
        </p:nvGrpSpPr>
        <p:grpSpPr>
          <a:xfrm>
            <a:off x="4356901" y="4924025"/>
            <a:ext cx="1036740" cy="413385"/>
            <a:chOff x="4522001" y="4885925"/>
            <a:chExt cx="1036740" cy="413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335384-B39E-4D72-B787-5007D917281B}"/>
                </a:ext>
              </a:extLst>
            </p:cNvPr>
            <p:cNvSpPr/>
            <p:nvPr/>
          </p:nvSpPr>
          <p:spPr>
            <a:xfrm>
              <a:off x="4522001" y="4965676"/>
              <a:ext cx="1036740" cy="14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 sz="32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A8825E-285C-4A35-99FF-DB8368613F0A}"/>
                </a:ext>
              </a:extLst>
            </p:cNvPr>
            <p:cNvSpPr txBox="1"/>
            <p:nvPr/>
          </p:nvSpPr>
          <p:spPr>
            <a:xfrm>
              <a:off x="4572000" y="4899200"/>
              <a:ext cx="49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tP</a:t>
              </a:r>
              <a:endPara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F02154-33B3-4EA1-B4DC-C66593375887}"/>
                </a:ext>
              </a:extLst>
            </p:cNvPr>
            <p:cNvSpPr txBox="1"/>
            <p:nvPr/>
          </p:nvSpPr>
          <p:spPr>
            <a:xfrm>
              <a:off x="5030449" y="4885925"/>
              <a:ext cx="49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tI</a:t>
              </a:r>
              <a:endPara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2E3569-2088-4588-B223-C917A370B73E}"/>
              </a:ext>
            </a:extLst>
          </p:cNvPr>
          <p:cNvSpPr txBox="1"/>
          <p:nvPr/>
        </p:nvSpPr>
        <p:spPr>
          <a:xfrm>
            <a:off x="3817620" y="181537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0B187C-5F5D-4F61-B2A1-B7C4AF64B77A}"/>
              </a:ext>
            </a:extLst>
          </p:cNvPr>
          <p:cNvSpPr/>
          <p:nvPr/>
        </p:nvSpPr>
        <p:spPr>
          <a:xfrm>
            <a:off x="5616164" y="2552700"/>
            <a:ext cx="1012955" cy="15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0959-39B8-4EBB-9740-8B3182E9054A}"/>
              </a:ext>
            </a:extLst>
          </p:cNvPr>
          <p:cNvSpPr txBox="1"/>
          <p:nvPr/>
        </p:nvSpPr>
        <p:spPr>
          <a:xfrm>
            <a:off x="5652157" y="2472938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endParaRPr lang="en-US" sz="3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A1BED-6288-41A9-A45E-8CFBFB463F8C}"/>
              </a:ext>
            </a:extLst>
          </p:cNvPr>
          <p:cNvSpPr txBox="1"/>
          <p:nvPr/>
        </p:nvSpPr>
        <p:spPr>
          <a:xfrm>
            <a:off x="6197591" y="2472938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endParaRPr lang="en-US" sz="3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2F1F-6D5D-4978-ABB2-99B6D7B624A1}"/>
              </a:ext>
            </a:extLst>
          </p:cNvPr>
          <p:cNvSpPr/>
          <p:nvPr/>
        </p:nvSpPr>
        <p:spPr>
          <a:xfrm>
            <a:off x="4433758" y="3712277"/>
            <a:ext cx="2450222" cy="1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46309-2AC5-46B5-A5D8-A0C9EE75B7BB}"/>
              </a:ext>
            </a:extLst>
          </p:cNvPr>
          <p:cNvSpPr txBox="1"/>
          <p:nvPr/>
        </p:nvSpPr>
        <p:spPr>
          <a:xfrm>
            <a:off x="4496457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11995-02EB-49BF-A48C-D0DA1C04C394}"/>
              </a:ext>
            </a:extLst>
          </p:cNvPr>
          <p:cNvSpPr txBox="1"/>
          <p:nvPr/>
        </p:nvSpPr>
        <p:spPr>
          <a:xfrm>
            <a:off x="5041891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1DF20-9EA2-4BF8-8E02-8AC4C124184E}"/>
              </a:ext>
            </a:extLst>
          </p:cNvPr>
          <p:cNvSpPr txBox="1"/>
          <p:nvPr/>
        </p:nvSpPr>
        <p:spPr>
          <a:xfrm>
            <a:off x="5603464" y="3353701"/>
            <a:ext cx="46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CFF42-A265-4FD9-A49B-4A586A1FDAAD}"/>
              </a:ext>
            </a:extLst>
          </p:cNvPr>
          <p:cNvSpPr txBox="1"/>
          <p:nvPr/>
        </p:nvSpPr>
        <p:spPr>
          <a:xfrm>
            <a:off x="6174488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703E58-EE65-4753-AEC0-CD619C6CD29A}"/>
              </a:ext>
            </a:extLst>
          </p:cNvPr>
          <p:cNvSpPr/>
          <p:nvPr/>
        </p:nvSpPr>
        <p:spPr>
          <a:xfrm>
            <a:off x="6985000" y="4834498"/>
            <a:ext cx="385638" cy="22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4E5993-BD6D-4795-A712-E62B596952E9}"/>
              </a:ext>
            </a:extLst>
          </p:cNvPr>
          <p:cNvSpPr txBox="1"/>
          <p:nvPr/>
        </p:nvSpPr>
        <p:spPr>
          <a:xfrm>
            <a:off x="7170420" y="4571989"/>
            <a:ext cx="74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endParaRPr lang="en-US" sz="32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52E256-93C5-4D26-A8A5-83891D09E9CF}"/>
              </a:ext>
            </a:extLst>
          </p:cNvPr>
          <p:cNvSpPr/>
          <p:nvPr/>
        </p:nvSpPr>
        <p:spPr>
          <a:xfrm>
            <a:off x="4356901" y="6345563"/>
            <a:ext cx="1500974" cy="272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C7FA1E-C369-4E01-95E9-40011A2E2270}"/>
              </a:ext>
            </a:extLst>
          </p:cNvPr>
          <p:cNvSpPr txBox="1"/>
          <p:nvPr/>
        </p:nvSpPr>
        <p:spPr>
          <a:xfrm>
            <a:off x="4406900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47E6AA-ED84-42B9-A030-D1D7E450021F}"/>
              </a:ext>
            </a:extLst>
          </p:cNvPr>
          <p:cNvSpPr txBox="1"/>
          <p:nvPr/>
        </p:nvSpPr>
        <p:spPr>
          <a:xfrm>
            <a:off x="4952334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A69BC4-83AA-4707-8D19-29CFEBB37776}"/>
              </a:ext>
            </a:extLst>
          </p:cNvPr>
          <p:cNvSpPr txBox="1"/>
          <p:nvPr/>
        </p:nvSpPr>
        <p:spPr>
          <a:xfrm>
            <a:off x="5484985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6D524C-442D-4608-BAEF-1BFAF51D0E60}"/>
              </a:ext>
            </a:extLst>
          </p:cNvPr>
          <p:cNvSpPr txBox="1"/>
          <p:nvPr/>
        </p:nvSpPr>
        <p:spPr>
          <a:xfrm>
            <a:off x="7170420" y="5705281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34B331-4134-4D26-A7B1-A34AD4FE9789}"/>
              </a:ext>
            </a:extLst>
          </p:cNvPr>
          <p:cNvGrpSpPr/>
          <p:nvPr/>
        </p:nvGrpSpPr>
        <p:grpSpPr>
          <a:xfrm>
            <a:off x="3694663" y="1520590"/>
            <a:ext cx="4021702" cy="5278036"/>
            <a:chOff x="3694663" y="1520590"/>
            <a:chExt cx="4021702" cy="52780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C0D03CB-9902-4190-A126-13A9F163C517}"/>
                </a:ext>
              </a:extLst>
            </p:cNvPr>
            <p:cNvSpPr/>
            <p:nvPr/>
          </p:nvSpPr>
          <p:spPr>
            <a:xfrm>
              <a:off x="3694663" y="1520590"/>
              <a:ext cx="4021702" cy="238415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AEB110-7F9D-4E6A-8452-EA1684636906}"/>
                </a:ext>
              </a:extLst>
            </p:cNvPr>
            <p:cNvSpPr/>
            <p:nvPr/>
          </p:nvSpPr>
          <p:spPr>
            <a:xfrm>
              <a:off x="3723280" y="5324135"/>
              <a:ext cx="3968200" cy="147449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C289FDB-C627-478B-ADFE-07389141B734}"/>
                </a:ext>
              </a:extLst>
            </p:cNvPr>
            <p:cNvSpPr/>
            <p:nvPr/>
          </p:nvSpPr>
          <p:spPr>
            <a:xfrm flipV="1">
              <a:off x="6128544" y="3918020"/>
              <a:ext cx="1587821" cy="144614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F7CB85-9E0D-4BB7-A816-17BC1B7CFF3E}"/>
                </a:ext>
              </a:extLst>
            </p:cNvPr>
            <p:cNvSpPr/>
            <p:nvPr/>
          </p:nvSpPr>
          <p:spPr>
            <a:xfrm flipV="1">
              <a:off x="4879526" y="4228908"/>
              <a:ext cx="536688" cy="104966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836824F3-2C5E-4AA1-929D-FF6731DED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663" y="3918020"/>
            <a:ext cx="2409359" cy="1377880"/>
          </a:xfrm>
          <a:prstGeom prst="rect">
            <a:avLst/>
          </a:prstGeom>
          <a:solidFill>
            <a:srgbClr val="92D050">
              <a:alpha val="20000"/>
            </a:srgbClr>
          </a:solidFill>
          <a:ln w="38100" cap="rnd" cmpd="sng">
            <a:solidFill>
              <a:srgbClr val="92D05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E936A901-E895-4C1B-8B10-28ECE749AFDE}"/>
              </a:ext>
            </a:extLst>
          </p:cNvPr>
          <p:cNvSpPr/>
          <p:nvPr/>
        </p:nvSpPr>
        <p:spPr>
          <a:xfrm>
            <a:off x="2527300" y="2070100"/>
            <a:ext cx="1066800" cy="2260600"/>
          </a:xfrm>
          <a:prstGeom prst="downArrow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6" name="Group 54275">
            <a:extLst>
              <a:ext uri="{FF2B5EF4-FFF2-40B4-BE49-F238E27FC236}">
                <a16:creationId xmlns:a16="http://schemas.microsoft.com/office/drawing/2014/main" id="{5C621FF1-98FC-4FE0-8B7E-7B8FC0A2CAB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EACFA1-770D-4BBA-BD37-D73D9B16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62F56C-F034-41B4-99FD-BB0AD411D2FD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87" name="Group 54286">
            <a:extLst>
              <a:ext uri="{FF2B5EF4-FFF2-40B4-BE49-F238E27FC236}">
                <a16:creationId xmlns:a16="http://schemas.microsoft.com/office/drawing/2014/main" id="{9850CD9C-4640-4957-B575-B8DF2D817A0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930986-8475-4922-A0AE-D784539B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02F809-9029-4278-A58F-3DB8AC640116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sp>
        <p:nvSpPr>
          <p:cNvPr id="5427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8701"/>
            <a:ext cx="9144000" cy="1325679"/>
          </a:xfrm>
        </p:spPr>
        <p:txBody>
          <a:bodyPr/>
          <a:lstStyle/>
          <a:p>
            <a:pPr eaLnBrk="1" hangingPunct="1"/>
            <a:r>
              <a:rPr lang="en-US" sz="4000" dirty="0"/>
              <a:t>Integration of intensity for a reflection (image 004)</a:t>
            </a:r>
          </a:p>
        </p:txBody>
      </p:sp>
      <p:sp>
        <p:nvSpPr>
          <p:cNvPr id="54277" name="Text Box 35"/>
          <p:cNvSpPr txBox="1">
            <a:spLocks noChangeArrowheads="1"/>
          </p:cNvSpPr>
          <p:nvPr/>
        </p:nvSpPr>
        <p:spPr bwMode="auto">
          <a:xfrm>
            <a:off x="636496" y="5773273"/>
            <a:ext cx="8179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0" dirty="0"/>
              <a:t>1) Draw boundaries of each reflection</a:t>
            </a:r>
          </a:p>
          <a:p>
            <a:pPr eaLnBrk="1" hangingPunct="1"/>
            <a:r>
              <a:rPr lang="en-US" sz="2000" b="0" dirty="0"/>
              <a:t>2) Sum the intensities recorded on each pixel within boundary.</a:t>
            </a:r>
          </a:p>
          <a:p>
            <a:pPr eaLnBrk="1" hangingPunct="1"/>
            <a:r>
              <a:rPr lang="en-US" sz="2000" b="0" dirty="0"/>
              <a:t>3) Repeat for each spot on each image.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2280315" y="2910966"/>
            <a:ext cx="217557" cy="218278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901650A1-F40C-4FC8-A88F-39740A2A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09" y="1320464"/>
            <a:ext cx="3848636" cy="3850839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80" name="Group 54279">
            <a:extLst>
              <a:ext uri="{FF2B5EF4-FFF2-40B4-BE49-F238E27FC236}">
                <a16:creationId xmlns:a16="http://schemas.microsoft.com/office/drawing/2014/main" id="{C62E617B-C477-4C00-8544-166ED8548307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7714AD-3B0B-41EA-BD98-4B485960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C1C029-EAB4-495C-A3EE-7F997F9406B6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001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002 003 004 005 006 007 008 009 010</a:t>
              </a:r>
            </a:p>
          </p:txBody>
        </p:sp>
      </p:grpSp>
      <p:grpSp>
        <p:nvGrpSpPr>
          <p:cNvPr id="54290" name="Group 54289">
            <a:extLst>
              <a:ext uri="{FF2B5EF4-FFF2-40B4-BE49-F238E27FC236}">
                <a16:creationId xmlns:a16="http://schemas.microsoft.com/office/drawing/2014/main" id="{43DEF533-914C-49FE-A6B4-3BBF8C7A4B2A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B3D456-9938-4AF9-A5D5-B9821D21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AFA94B6-73EC-491F-997A-7B7529BB57A4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001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002 003 004 005 006 007 008 009 010</a:t>
              </a:r>
            </a:p>
          </p:txBody>
        </p:sp>
      </p:grpSp>
      <p:grpSp>
        <p:nvGrpSpPr>
          <p:cNvPr id="54279" name="Group 54278">
            <a:extLst>
              <a:ext uri="{FF2B5EF4-FFF2-40B4-BE49-F238E27FC236}">
                <a16:creationId xmlns:a16="http://schemas.microsoft.com/office/drawing/2014/main" id="{8D37A8F7-E919-4FF6-884B-6C465205BD26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EAE440-8649-454B-9571-F53F151D5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15C03C7-9846-483D-92F6-B8EE6FA623A7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002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003 004 005 006 007 008 009 010</a:t>
              </a:r>
            </a:p>
          </p:txBody>
        </p:sp>
      </p:grpSp>
      <p:grpSp>
        <p:nvGrpSpPr>
          <p:cNvPr id="54289" name="Group 54288">
            <a:extLst>
              <a:ext uri="{FF2B5EF4-FFF2-40B4-BE49-F238E27FC236}">
                <a16:creationId xmlns:a16="http://schemas.microsoft.com/office/drawing/2014/main" id="{B44A724A-AE15-4C29-8471-2C31FB9CE4FD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B9807F-2C09-449F-8896-7DDF840D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DB13ABC-5908-4102-AEAB-46CD257AAFC7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002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003 004 005 006 007 008 009 010</a:t>
              </a:r>
            </a:p>
          </p:txBody>
        </p:sp>
      </p:grpSp>
      <p:grpSp>
        <p:nvGrpSpPr>
          <p:cNvPr id="54278" name="Group 54277">
            <a:extLst>
              <a:ext uri="{FF2B5EF4-FFF2-40B4-BE49-F238E27FC236}">
                <a16:creationId xmlns:a16="http://schemas.microsoft.com/office/drawing/2014/main" id="{7F066111-C812-4DE2-93E1-88AE5761ABF3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00422D-544B-4F8A-AA60-4953B8BC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6B751F-5B81-4A7E-B5E6-54D2317C3094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003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004 005 006 007 008 009 010</a:t>
              </a:r>
            </a:p>
          </p:txBody>
        </p:sp>
      </p:grpSp>
      <p:grpSp>
        <p:nvGrpSpPr>
          <p:cNvPr id="54288" name="Group 54287">
            <a:extLst>
              <a:ext uri="{FF2B5EF4-FFF2-40B4-BE49-F238E27FC236}">
                <a16:creationId xmlns:a16="http://schemas.microsoft.com/office/drawing/2014/main" id="{0147DF78-AEC3-4F88-83FA-0EC546AD0636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D25D13-3CB2-47C0-B8B1-F59C73AAB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5F0C240-B790-45EE-841E-AFB28B028F74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003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004 005 006 007 008 009 010</a:t>
              </a:r>
            </a:p>
          </p:txBody>
        </p:sp>
      </p:grpSp>
      <p:grpSp>
        <p:nvGrpSpPr>
          <p:cNvPr id="54276" name="Group 54275">
            <a:extLst>
              <a:ext uri="{FF2B5EF4-FFF2-40B4-BE49-F238E27FC236}">
                <a16:creationId xmlns:a16="http://schemas.microsoft.com/office/drawing/2014/main" id="{5C621FF1-98FC-4FE0-8B7E-7B8FC0A2CAB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EACFA1-770D-4BBA-BD37-D73D9B16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62F56C-F034-41B4-99FD-BB0AD411D2FD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87" name="Group 54286">
            <a:extLst>
              <a:ext uri="{FF2B5EF4-FFF2-40B4-BE49-F238E27FC236}">
                <a16:creationId xmlns:a16="http://schemas.microsoft.com/office/drawing/2014/main" id="{9850CD9C-4640-4957-B575-B8DF2D817A0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930986-8475-4922-A0AE-D784539B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02F809-9029-4278-A58F-3DB8AC640116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73" name="Group 54272">
            <a:extLst>
              <a:ext uri="{FF2B5EF4-FFF2-40B4-BE49-F238E27FC236}">
                <a16:creationId xmlns:a16="http://schemas.microsoft.com/office/drawing/2014/main" id="{DE09A790-29DB-42F5-AB2C-36084F09298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97EBEF-460A-429B-9ABD-21BCAF0A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158AC38-2274-4DCC-BB59-E2BF26C2CE40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005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006 007 008 009 010</a:t>
              </a:r>
            </a:p>
          </p:txBody>
        </p:sp>
      </p:grpSp>
      <p:grpSp>
        <p:nvGrpSpPr>
          <p:cNvPr id="54286" name="Group 54285">
            <a:extLst>
              <a:ext uri="{FF2B5EF4-FFF2-40B4-BE49-F238E27FC236}">
                <a16:creationId xmlns:a16="http://schemas.microsoft.com/office/drawing/2014/main" id="{353485FF-8198-41F6-A6E7-709A0AB545A5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B05CCC-CCFF-438F-9E6F-A8B8407B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25D971-2BAA-4B59-9C36-697CE4775C03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005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006 007 008 009 010</a:t>
              </a:r>
            </a:p>
          </p:txBody>
        </p:sp>
      </p:grpSp>
      <p:grpSp>
        <p:nvGrpSpPr>
          <p:cNvPr id="54272" name="Group 54271">
            <a:extLst>
              <a:ext uri="{FF2B5EF4-FFF2-40B4-BE49-F238E27FC236}">
                <a16:creationId xmlns:a16="http://schemas.microsoft.com/office/drawing/2014/main" id="{376961E7-1C95-4DCC-9072-073A1FB8BDCC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2A55FC-D081-4908-AA63-4C4BFC685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DF41BEE-C9CA-488D-9D2C-3415F2C69C29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006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007 008 009 010</a:t>
              </a:r>
            </a:p>
          </p:txBody>
        </p:sp>
      </p:grpSp>
      <p:grpSp>
        <p:nvGrpSpPr>
          <p:cNvPr id="54285" name="Group 54284">
            <a:extLst>
              <a:ext uri="{FF2B5EF4-FFF2-40B4-BE49-F238E27FC236}">
                <a16:creationId xmlns:a16="http://schemas.microsoft.com/office/drawing/2014/main" id="{8A9DBD60-6B7A-4ADF-8B83-075EF9061BED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547DCA-C16C-4FA3-8701-8D8D445C5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11E6582-756D-4283-B857-03F33D2F056D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006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007 008 009 010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65F900-4097-4958-8C77-836DC6127E19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8111F7C-30C4-4079-84D1-BCDDEC1C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1EF5DD8-9EB2-410A-9499-C9998324374E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007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008 009 010</a:t>
              </a:r>
            </a:p>
          </p:txBody>
        </p:sp>
      </p:grpSp>
      <p:grpSp>
        <p:nvGrpSpPr>
          <p:cNvPr id="54284" name="Group 54283">
            <a:extLst>
              <a:ext uri="{FF2B5EF4-FFF2-40B4-BE49-F238E27FC236}">
                <a16:creationId xmlns:a16="http://schemas.microsoft.com/office/drawing/2014/main" id="{4E0C15D9-B8DE-4DC3-B7B8-65320C5ED56C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00D9D35-1A9A-4912-943D-936D97A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9FF5F28-0183-49D0-9446-1684470F55E3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007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008 009 010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85F3BC-895A-45C0-830C-A0A04382EC31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A5C9A01-10F6-4EBF-A736-06692EBD0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F5DD22-82B4-49B8-BD34-D450B3841C1E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008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009 010</a:t>
              </a:r>
            </a:p>
          </p:txBody>
        </p:sp>
      </p:grpSp>
      <p:grpSp>
        <p:nvGrpSpPr>
          <p:cNvPr id="54283" name="Group 54282">
            <a:extLst>
              <a:ext uri="{FF2B5EF4-FFF2-40B4-BE49-F238E27FC236}">
                <a16:creationId xmlns:a16="http://schemas.microsoft.com/office/drawing/2014/main" id="{1DB9983E-2C4A-4D75-9B15-FE92AEB5D11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FC6F6A-6597-4A19-9D94-FD459A2E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78D2ECE-65D5-4362-B4F0-9CD98652649E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008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009 010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FD8C65-BDEC-42BD-92E0-2EF0FDF8E145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76C6A6-D9B2-452C-95BF-B1CA1184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49C03D-3FD0-44C1-87FC-5BC5960C9341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009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010</a:t>
              </a:r>
            </a:p>
          </p:txBody>
        </p:sp>
      </p:grpSp>
      <p:grpSp>
        <p:nvGrpSpPr>
          <p:cNvPr id="54282" name="Group 54281">
            <a:extLst>
              <a:ext uri="{FF2B5EF4-FFF2-40B4-BE49-F238E27FC236}">
                <a16:creationId xmlns:a16="http://schemas.microsoft.com/office/drawing/2014/main" id="{82BDA042-E324-49AC-B80D-B0B14C4124EA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E39A0A-87BE-4002-B159-D70FC608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2F0BE64-D689-44D0-A18E-6675276418BF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009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8EDCE9-1660-460B-85F7-BC9C267389DD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8852962-A080-4D1E-B390-575DD311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9B76BF-F645-414B-B46B-0A491A7BD76B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001 002 003 004 005 006 007 008 009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010</a:t>
              </a:r>
            </a:p>
          </p:txBody>
        </p:sp>
      </p:grpSp>
      <p:grpSp>
        <p:nvGrpSpPr>
          <p:cNvPr id="54281" name="Group 54280">
            <a:extLst>
              <a:ext uri="{FF2B5EF4-FFF2-40B4-BE49-F238E27FC236}">
                <a16:creationId xmlns:a16="http://schemas.microsoft.com/office/drawing/2014/main" id="{87BD44E8-E801-46CD-9DD3-40085C3D5C59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ACEA670-04DE-401E-A5BC-886D19A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17BD429-5DC4-4C9C-84DC-4C45AE5A93CD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001 002 003 004 005 006 007 008 009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010</a:t>
              </a:r>
            </a:p>
          </p:txBody>
        </p:sp>
      </p:grpSp>
      <p:sp>
        <p:nvSpPr>
          <p:cNvPr id="5427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8701"/>
            <a:ext cx="9144000" cy="1325679"/>
          </a:xfrm>
        </p:spPr>
        <p:txBody>
          <a:bodyPr/>
          <a:lstStyle/>
          <a:p>
            <a:pPr eaLnBrk="1" hangingPunct="1"/>
            <a:r>
              <a:rPr lang="en-US" sz="4000" dirty="0"/>
              <a:t>Intensity of this reflection is spread over the first 10 images</a:t>
            </a:r>
          </a:p>
        </p:txBody>
      </p:sp>
      <p:sp>
        <p:nvSpPr>
          <p:cNvPr id="54277" name="Text Box 35"/>
          <p:cNvSpPr txBox="1">
            <a:spLocks noChangeArrowheads="1"/>
          </p:cNvSpPr>
          <p:nvPr/>
        </p:nvSpPr>
        <p:spPr bwMode="auto">
          <a:xfrm>
            <a:off x="636496" y="5773273"/>
            <a:ext cx="8179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0" dirty="0"/>
              <a:t>1) Draw boundaries of each reflection</a:t>
            </a:r>
          </a:p>
          <a:p>
            <a:pPr eaLnBrk="1" hangingPunct="1"/>
            <a:r>
              <a:rPr lang="en-US" sz="2000" b="0" dirty="0"/>
              <a:t>2) Sum the intensities recorded on each pixel within boundary.</a:t>
            </a:r>
          </a:p>
          <a:p>
            <a:pPr eaLnBrk="1" hangingPunct="1"/>
            <a:r>
              <a:rPr lang="en-US" sz="2000" b="0" dirty="0"/>
              <a:t>3) Repeat for each spot on each image.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2280315" y="2910966"/>
            <a:ext cx="217557" cy="218278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901650A1-F40C-4FC8-A88F-39740A2A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09" y="1320464"/>
            <a:ext cx="3848636" cy="3850839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DBF4-F19E-4E41-8B9F-CFDAD5D9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is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A442E-A31F-4C2B-B937-8CD33EA87B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EE18A-9687-46A1-80C4-6A2CA1EF87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3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A276-CFD2-45F1-A932-4F4969F8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31" y="274638"/>
            <a:ext cx="8667344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Identify Point group symmetry by recognizing the pattern of diffraction intensities.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B44297F-3721-4DB8-A9C4-F7EE960ED5B8}"/>
              </a:ext>
            </a:extLst>
          </p:cNvPr>
          <p:cNvSpPr txBox="1"/>
          <p:nvPr/>
        </p:nvSpPr>
        <p:spPr>
          <a:xfrm>
            <a:off x="1972686" y="1601309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Crystal space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C42095-76B1-4040-B82F-4F3772BD9DA6}"/>
              </a:ext>
            </a:extLst>
          </p:cNvPr>
          <p:cNvSpPr txBox="1"/>
          <p:nvPr/>
        </p:nvSpPr>
        <p:spPr>
          <a:xfrm>
            <a:off x="5102461" y="1587862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Diffraction space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DB47E4A3-A93E-4505-9831-3B7C17FE9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57" y="4269808"/>
            <a:ext cx="2383367" cy="2287264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5D2798E-D275-450E-B6BD-D761F3929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5135642">
            <a:off x="2877731" y="4255487"/>
            <a:ext cx="964476" cy="124610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4EAF450-64DD-4124-BD59-CBD3F93FC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15935642">
            <a:off x="1947265" y="5086397"/>
            <a:ext cx="964476" cy="124610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1AB2471-4ACA-495C-8385-51AE495D2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21335642">
            <a:off x="2038636" y="4205800"/>
            <a:ext cx="964476" cy="124610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788C7FF-EE2A-41DF-8A21-7EBA56F08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10535642">
            <a:off x="2869546" y="5136265"/>
            <a:ext cx="964476" cy="1246102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FCFD14FB-DB8B-4592-9D6F-633EEDD1EEED}"/>
              </a:ext>
            </a:extLst>
          </p:cNvPr>
          <p:cNvSpPr txBox="1"/>
          <p:nvPr/>
        </p:nvSpPr>
        <p:spPr>
          <a:xfrm>
            <a:off x="257076" y="5066372"/>
            <a:ext cx="150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4-fold symmetry </a:t>
            </a:r>
          </a:p>
          <a:p>
            <a:r>
              <a:rPr lang="en-US" sz="1400" b="0" dirty="0"/>
              <a:t>in motif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8FB0644-335A-4D16-A210-FDD809960737}"/>
              </a:ext>
            </a:extLst>
          </p:cNvPr>
          <p:cNvSpPr txBox="1"/>
          <p:nvPr/>
        </p:nvSpPr>
        <p:spPr>
          <a:xfrm>
            <a:off x="7403900" y="5270067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4-fold symmetry</a:t>
            </a:r>
          </a:p>
          <a:p>
            <a:r>
              <a:rPr lang="en-US" sz="1400" b="0" dirty="0"/>
              <a:t>In intensity pattern</a:t>
            </a:r>
          </a:p>
        </p:txBody>
      </p:sp>
      <p:sp>
        <p:nvSpPr>
          <p:cNvPr id="162" name="Arrow: Right 161">
            <a:extLst>
              <a:ext uri="{FF2B5EF4-FFF2-40B4-BE49-F238E27FC236}">
                <a16:creationId xmlns:a16="http://schemas.microsoft.com/office/drawing/2014/main" id="{7AB8DA8B-1AB0-437F-BEB9-0B71C1E49819}"/>
              </a:ext>
            </a:extLst>
          </p:cNvPr>
          <p:cNvSpPr/>
          <p:nvPr/>
        </p:nvSpPr>
        <p:spPr>
          <a:xfrm>
            <a:off x="4407370" y="5151453"/>
            <a:ext cx="340233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24DE94D-ACF8-4F54-A309-3279CD7CC929}"/>
              </a:ext>
            </a:extLst>
          </p:cNvPr>
          <p:cNvSpPr txBox="1"/>
          <p:nvPr/>
        </p:nvSpPr>
        <p:spPr>
          <a:xfrm>
            <a:off x="223214" y="2758158"/>
            <a:ext cx="174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2-fold symmetry </a:t>
            </a:r>
          </a:p>
          <a:p>
            <a:r>
              <a:rPr lang="en-US" sz="1400" b="0" dirty="0"/>
              <a:t>in motif</a:t>
            </a:r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361CE7E2-DAF5-4887-92E9-EBC1E911F402}"/>
              </a:ext>
            </a:extLst>
          </p:cNvPr>
          <p:cNvSpPr/>
          <p:nvPr/>
        </p:nvSpPr>
        <p:spPr>
          <a:xfrm>
            <a:off x="4407370" y="2661918"/>
            <a:ext cx="340233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F2B38-73D7-4838-9A9E-904F5368C2E9}"/>
              </a:ext>
            </a:extLst>
          </p:cNvPr>
          <p:cNvGrpSpPr/>
          <p:nvPr/>
        </p:nvGrpSpPr>
        <p:grpSpPr>
          <a:xfrm rot="17264811">
            <a:off x="2340259" y="1714680"/>
            <a:ext cx="1103159" cy="2449582"/>
            <a:chOff x="4486819" y="1977581"/>
            <a:chExt cx="1103159" cy="2449582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637DF14-697D-442A-82D1-0D4D6EF96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94"/>
            <a:stretch/>
          </p:blipFill>
          <p:spPr>
            <a:xfrm>
              <a:off x="4625502" y="1977581"/>
              <a:ext cx="964476" cy="124610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6262EFE5-33C6-47FF-8AE5-225B5A35F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94"/>
            <a:stretch/>
          </p:blipFill>
          <p:spPr>
            <a:xfrm rot="10800000">
              <a:off x="4486819" y="3181061"/>
              <a:ext cx="964476" cy="1246102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A582DDBF-4230-49A7-8AF4-FDBE1ABC4D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4004" r="30022" b="65076"/>
          <a:stretch/>
        </p:blipFill>
        <p:spPr>
          <a:xfrm>
            <a:off x="4900243" y="1912745"/>
            <a:ext cx="2462233" cy="2306379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675403A5-0989-4083-9B0C-AFD79E8ACEFF}"/>
              </a:ext>
            </a:extLst>
          </p:cNvPr>
          <p:cNvSpPr txBox="1"/>
          <p:nvPr/>
        </p:nvSpPr>
        <p:spPr>
          <a:xfrm>
            <a:off x="7366222" y="2834343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2-fold symmetry</a:t>
            </a:r>
          </a:p>
          <a:p>
            <a:r>
              <a:rPr lang="en-US" sz="1400" b="0" dirty="0"/>
              <a:t>In intensity pattern</a:t>
            </a:r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66C578EC-A024-491A-A7DE-927300538A76}"/>
              </a:ext>
            </a:extLst>
          </p:cNvPr>
          <p:cNvSpPr/>
          <p:nvPr/>
        </p:nvSpPr>
        <p:spPr>
          <a:xfrm flipH="1">
            <a:off x="4121809" y="5151453"/>
            <a:ext cx="340233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B653B33A-56D0-4FE6-9261-C5A8FF8B2829}"/>
              </a:ext>
            </a:extLst>
          </p:cNvPr>
          <p:cNvSpPr/>
          <p:nvPr/>
        </p:nvSpPr>
        <p:spPr>
          <a:xfrm flipH="1">
            <a:off x="4121809" y="2661918"/>
            <a:ext cx="340233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77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3679-B222-41AF-B12F-88831C12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integrated intensities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788C4-6497-47E4-B6C8-03DC63BE1F5D}"/>
              </a:ext>
            </a:extLst>
          </p:cNvPr>
          <p:cNvSpPr/>
          <p:nvPr/>
        </p:nvSpPr>
        <p:spPr>
          <a:xfrm>
            <a:off x="0" y="1630486"/>
            <a:ext cx="13324114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!UNIT_CELL_CONSTANTS=    67.918    67.918   102.177  90.000  90.000  90.000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  H,  K, L,     IOBS,    SIGMA,  XCAL, YCAL,  ZCAL,    RLP,  PEAK,CORR,MAXC,XOBS, YOBS, ZOBS,  ALF0,BET0,ALF1,BET1,PSI,ISEG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-47 -11 -7 2.545E+02 2.788E+02 2995.1 2344.0 604.8 1.38699 77.12746  4 33 2978.5 2336.6 605.0  45.91 0.07 -29.44 66.81 -118.54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-47 -11 -6 1.002E+03 3.147E+02   22.1 2318.8  94.9 1.39114 78.49145 10 32   29.5 2311.6  95.0  31.25 0.09 -151.27 66.62 95.30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-47 -11 -6 1.366E+02 2.771E+02 2994.8 2329.0 603.0 1.39049 79.95720  4 29 2987.3 2329.6 603.1  45.91 0.07 -29.01 66.72 -118.77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-47 -11 -5 1.872E+03 3.339E+02   21.5 2304.4  93.7 1.39492 92.47218 23 35   25.3 2304.5  93.7  31.25 0.09 -151.71 66.54 94.48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-47 -11 -5 1.204E+03 2.971E+02 2995.5 2314.6 601.1 1.39429 78.44115 15 30 2986.6 2311.4 601.0  45.91 0.07 -28.57 66.64 -118.99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-47 -11 -4 6.058E+02 3.242E+02   20.0 2290.6  92.4 1.39900 96.87422 12 77   27.5 2290.6  92.4  31.25 0.09 -152.15 66.47 93.68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-47 -11 -4 4.104E+02 2.919E+02 2992.3 2298.0 599.2 1.39845 80.31631  6 31 2982.4 2288.8 598.7 111.48 0.07 -28.13 66.51 -119.18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-47 -11 -3 2.735E+03 3.281E+02   17.5 2277.3  91.2 1.40337 95.48840 30 34   19.2 2279.0  91.4  31.25 0.09 -152.59 66.42 92.90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-47 -11 -3 9.144E+02 3.109E+02 2994.8 2284.8 597.4 1.40283 75.93009 17 32 2983.7 2282.7 597.4 111.48 0.07 -27.69 66.46 -119.37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-47 -11 -2 3.644E+02 2.749E+02   14.1 2264.4  89.9 1.40808 92.92796  6 35   19.6 2264.0  89.8  31.81 0.09 -153.04 66.39 92.13 1 -47 -11               .-47 -11 -1 1.441E+03 2.964E+02    9.7 2252.0  88.6 1.41308 87.63616 23 33   14.4 2252.3  88.7  32.14 0.09 -153.48 66.36 91.39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 0 3.293E+02 2.450E+02    4.4 2240.0  87.3 1.41836 80.78474  7 31   12.0 2236.6  87.0  32.14 0.09 -153.93 66.36 90.67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-47 -10 -9 1.047E+03 3.427E+02   22.3 2316.5 100.7 1.39148 81.59772 16 32   23.3 2318.8 100.7  27.88 0.08 -151.33 66.60 97.62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-47 -10 -9 1.153E+02 2.993E+02 2994.5 2326.5 608.7 1.39095 80.67455  4 31 2987.2 2325.2 608.4  45.91 0.07 -28.94 66.70 -116.36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-47 -10 -8 4.724E+03 3.767E+02   25.0 2300.6  99.5 1.39410 96.97063 44 49   24.9 2301.0  99.2  31.13 0.08 -151.77 66.48 96.75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-47 -10 -8 2.220E+03 3.363E+02 2992.0 2310.8 606.8 1.39349 84.59594 24 33 2988.1 2309.9 606.5  45.91 0.07 -28.51 66.58 -116.63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-47 -10 -7 6.914E+03 3.802E+02   26.6 2285.5  98.3 1.39692 99.42799 57 56   29.5 2287.8  98.5  31.25 0.09 -152.20 66.37 95.90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-47 -10 -7 3.098E+03 3.250E+02 2990.5 2295.6 604.9 1.39632 86.71242 35 35 2985.3 2294.3 604.7  45.91 0.07 -28.08 66.47 -116.87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-47 -10 -6 1.589E+03 2.980E+02   27.3 2271.0  97.1 1.40004 99.54026 16 32   29.5 2272.9  97.1  31.25 0.09 -152.63 66.28 95.07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-47 -10 -6 9.778E+02 3.015E+02 2989.9 2281.0 603.0 1.39944 87.42934 11 33 2984.9 2278.8 602.7  45.91 0.07 -27.65 66.38 -117.11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-47 -10 -5 1.086E+03 3.186E+02   27.1 2257.0  95.8 1.40345 99.49097 13 33   23.1 2258.3  95.7  31.25 0.09 -153.06 66.20 94.25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-47 -10 -5 7.046E+02 3.209E+02 2990.2 2267.0 601.2 1.40285 86.86985  8 33 2986.2 2270.9 601.7  45.91 0.07 -27.22 66.30 -117.33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-47 -10 -4 5.056E+03 3.658E+02   25.9 2243.5  94.6 1.40716 99.29475 48 45   27.0 2247.1  94.5  31.25 0.09 -153.50 66.14 93.46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-47 -10 -4 2.003E+03 3.387E+02 2986.7 2250.9 599.3 1.40664 89.14124 26 34 2985.0 2252.7 599.2 111.36 0.07 -26.79 66.17 -117.53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-47 -10 -3 8.050E+02 3.299E+02   23.8 2230.4  93.3 1.41117 98.79202 16 44   24.0 2225.9  92.9  31.25 0.09 -153.93 66.09 92.69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-47 -10 -3 7.560E+02 3.407E+02 2988.8 2237.9 597.5 1.41066 86.07878 7 31 2984.3 2240.7 597.5 111.48 0.07 -26.35 66.12 -117.73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-47 -10 -2 3.435E+03 3.298E+02 20.8 2217.9 92.0 1.41550 97.47218 30 44 23.3 2220.1 92.1 31.25 0.09 -154.37 66.05 91.93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-47 -10 -2 1.502E+03 3.296E+02 2991.9 2225.3 595.7 1.41499 81.04167 19 38 2987.7 2223.9 595.6 111.48 0.07 -25.91 66.08 -117.92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-47 -10 -1 1.185E+03 3.234E+02 16.8 2205.7 90.7 1.42013 94.89558 14 34 23.3 2203.6 91.0 31.25 0.09 -154.81 66.03 91.20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0 4.880E+02 3.137E+02 11.8 2193.8 89.4 1.42512 90.43126 12 35 17.5 2193.4 89.6 32.13 0.09 -155.26 66.02 90.47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1 7.198E+02 2.775E+02 6.1 2182.4 88.1 1.43037 82.80218 15 34 14.4 2180.9 88.0 32.14 0.09 -155.70 66.03 89.77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-47 -9 -11 1.625E+04 5.170E+02 16.5 2302.1 105.2 1.39783 89.53320 83 75 18.8 2303.5 105.5 27.87 0.08 -151.85 66.58 99.11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-47 -9 -10 3.139E+03 3.181E+02 21.4 2285.6 104.0 1.39940 97.73439 28 45 23.9 2286.7 104.1 27.87 0.08 -152.27 66.43 98.22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-47 -9 -10 1.502E+03 2.902E+02 2994.5 2294.9 610.6 1.39895 79.06115 25 34 2985.4 2292.3 610.5 56.07 0.07 -27.99 66.52 -114.47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-47 -9 -9 1.269E+03 3.169E+02 25.2 2269.7 102.8 1.40127 99.12431 15 33 24.9 2272.3 102.7 27.87 0.08 -152.69 66.30 97.34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-47 -9 -9 3.660E+02 3.163E+02 2991.9 2279.6 608.7 1.40076 84.73209 6 31 2980.7 2278.0 608.8 45.91 0.07 -27.58 66.40 -114.75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-47 -9 -8 3.405E+02 2.993E+02 28.1 2254.4 101.6 1.40342 99.61732 5 36 33.8 2251.4 101.8 27.87 0.08 -153.12 66.17 96.49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-47 -9 -8 5.246E+02 3.242E+02 2989.1 2264.3 606.9 1.40292 88.66219 7 31 2979.4 2256.8 606.8 45.91 0.07 -27.15 66.27 -115.01 1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8706D-1432-4626-B48C-B8BC245E749B}"/>
              </a:ext>
            </a:extLst>
          </p:cNvPr>
          <p:cNvSpPr txBox="1"/>
          <p:nvPr/>
        </p:nvSpPr>
        <p:spPr>
          <a:xfrm>
            <a:off x="851522" y="1189428"/>
            <a:ext cx="778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INTEGRATE.HKL file has 1,238,805 lines from this 1.4 Å data set </a:t>
            </a:r>
            <a:r>
              <a:rPr lang="en-US" dirty="0" err="1"/>
              <a:t>ProK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1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27EE-2044-4AED-915C-73412742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0" y="-100638"/>
            <a:ext cx="8958943" cy="1143000"/>
          </a:xfrm>
        </p:spPr>
        <p:txBody>
          <a:bodyPr/>
          <a:lstStyle/>
          <a:p>
            <a:r>
              <a:rPr lang="en-US" sz="2800" dirty="0"/>
              <a:t>Intensity weighted reciprocal lattice, sectioned along c*, cutoff at 8 Å resolution for clarity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639D0-F9E1-40DB-80ED-EA503E0B4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23913" b="60227"/>
          <a:stretch/>
        </p:blipFill>
        <p:spPr>
          <a:xfrm>
            <a:off x="6041302" y="2568678"/>
            <a:ext cx="1408176" cy="1388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CDD71-0F87-447B-A4EF-84E18051A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21058" b="60227"/>
          <a:stretch/>
        </p:blipFill>
        <p:spPr>
          <a:xfrm>
            <a:off x="4490913" y="2568678"/>
            <a:ext cx="1527048" cy="1388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74928-B4BE-44F4-8CF9-8485078DF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609" r="21225" b="59618"/>
          <a:stretch/>
        </p:blipFill>
        <p:spPr>
          <a:xfrm>
            <a:off x="3177115" y="2568678"/>
            <a:ext cx="1392057" cy="1388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0C216-F37B-4299-896A-CB87C312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190" r="23449" b="62276"/>
          <a:stretch/>
        </p:blipFill>
        <p:spPr>
          <a:xfrm>
            <a:off x="1660117" y="2660118"/>
            <a:ext cx="1392057" cy="1205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4018C-FA92-47F6-8C26-3FEE928AF3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03" r="21971" b="60573"/>
          <a:stretch/>
        </p:blipFill>
        <p:spPr>
          <a:xfrm>
            <a:off x="244719" y="2604445"/>
            <a:ext cx="1392057" cy="131673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ED9265-AA5C-4D28-B7DB-AC1A95FA9E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t="3057" r="20418" b="60529"/>
          <a:stretch/>
        </p:blipFill>
        <p:spPr>
          <a:xfrm>
            <a:off x="7540334" y="1125664"/>
            <a:ext cx="1506900" cy="1271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9E55CD-E6C7-4209-9E35-5045A914BC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4088" r="24671" b="62387"/>
          <a:stretch/>
        </p:blipFill>
        <p:spPr>
          <a:xfrm>
            <a:off x="6121085" y="1176101"/>
            <a:ext cx="1321385" cy="1170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35BE7C-0074-427D-A9BA-0D15163722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5099" r="26747" b="62808"/>
          <a:stretch/>
        </p:blipFill>
        <p:spPr>
          <a:xfrm>
            <a:off x="4754622" y="1201103"/>
            <a:ext cx="1268597" cy="11201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F178D2-8372-4E2A-96F5-F86163DC9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4365" r="20664" b="63544"/>
          <a:stretch/>
        </p:blipFill>
        <p:spPr>
          <a:xfrm>
            <a:off x="3222350" y="1201103"/>
            <a:ext cx="1434408" cy="1120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9D30F6-6234-4DB4-A00A-AB8B26EA8A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4366" r="28819" b="63543"/>
          <a:stretch/>
        </p:blipFill>
        <p:spPr>
          <a:xfrm>
            <a:off x="2046246" y="1201103"/>
            <a:ext cx="1078239" cy="11201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BD595F-6C8D-4D20-9B64-FCFD1F7E522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6199" r="32218" b="67908"/>
          <a:stretch/>
        </p:blipFill>
        <p:spPr>
          <a:xfrm>
            <a:off x="1052268" y="1309282"/>
            <a:ext cx="896113" cy="903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2151CE-0DCE-490B-8B06-E16E3BADF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t="8032" r="35741" b="68129"/>
          <a:stretch/>
        </p:blipFill>
        <p:spPr>
          <a:xfrm>
            <a:off x="202309" y="1345121"/>
            <a:ext cx="752094" cy="8321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F5FFD5-B84C-40AB-9748-6253A5044AF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 flipH="1">
            <a:off x="7456039" y="2543249"/>
            <a:ext cx="1392057" cy="13882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F5DF7F-36F7-4385-88BB-9AE979C4E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23913" b="60227"/>
          <a:stretch/>
        </p:blipFill>
        <p:spPr>
          <a:xfrm flipH="1">
            <a:off x="1526957" y="4141521"/>
            <a:ext cx="1408176" cy="13882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8FC88E-AB5C-4594-8A28-460895EFB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21058" b="60227"/>
          <a:stretch/>
        </p:blipFill>
        <p:spPr>
          <a:xfrm flipH="1">
            <a:off x="2958474" y="4141521"/>
            <a:ext cx="1527048" cy="13882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6EA854B-1417-424D-B3DD-A35D86088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609" r="21225" b="59618"/>
          <a:stretch/>
        </p:blipFill>
        <p:spPr>
          <a:xfrm flipH="1">
            <a:off x="4407263" y="4141521"/>
            <a:ext cx="1392057" cy="13882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C11586-4D89-4450-9F74-4605491B6A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190" r="23449" b="62276"/>
          <a:stretch/>
        </p:blipFill>
        <p:spPr>
          <a:xfrm flipH="1">
            <a:off x="5924261" y="4232961"/>
            <a:ext cx="1392057" cy="12053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CC4EB86-3067-479D-8825-4BFC3AED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03" r="21971" b="60573"/>
          <a:stretch/>
        </p:blipFill>
        <p:spPr>
          <a:xfrm flipH="1">
            <a:off x="7339659" y="4177288"/>
            <a:ext cx="1392057" cy="131673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264F810-4C04-4C6F-928A-73C9F3D615F3}"/>
              </a:ext>
            </a:extLst>
          </p:cNvPr>
          <p:cNvGrpSpPr/>
          <p:nvPr/>
        </p:nvGrpSpPr>
        <p:grpSpPr>
          <a:xfrm flipH="1">
            <a:off x="68450" y="5695990"/>
            <a:ext cx="8844925" cy="1271017"/>
            <a:chOff x="1523694" y="7564106"/>
            <a:chExt cx="8844925" cy="127101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4D5B1B0-8359-467D-BC65-0B1FFDFE4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8861719" y="7564106"/>
              <a:ext cx="1506900" cy="12710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5457F12-4D69-448D-9822-9361BF202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7442470" y="7614543"/>
              <a:ext cx="1321385" cy="117014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E237AEF-2265-4D98-AB7E-BBE648B1C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6076007" y="7639545"/>
              <a:ext cx="1268597" cy="112014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132FCE8-B1C6-4B99-BA32-45CB7E19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4543735" y="7639545"/>
              <a:ext cx="1434408" cy="11201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4DB0DF-93E8-4059-A5BB-2EAAB0196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3367631" y="7639545"/>
              <a:ext cx="1078239" cy="11201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3E3BAB0-B9CC-49BA-98C0-21B1740E8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2373653" y="7747724"/>
              <a:ext cx="896113" cy="9037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A2A5E2-7C7B-4926-8B23-AE01DBF86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1523694" y="7783563"/>
              <a:ext cx="752094" cy="83210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CD05386-D569-486E-8D48-9AE5DC5614CA}"/>
              </a:ext>
            </a:extLst>
          </p:cNvPr>
          <p:cNvSpPr txBox="1"/>
          <p:nvPr/>
        </p:nvSpPr>
        <p:spPr>
          <a:xfrm>
            <a:off x="296169" y="1260345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948E87-9E79-457C-80BA-A91DD6BA3D40}"/>
              </a:ext>
            </a:extLst>
          </p:cNvPr>
          <p:cNvSpPr txBox="1"/>
          <p:nvPr/>
        </p:nvSpPr>
        <p:spPr>
          <a:xfrm>
            <a:off x="1205211" y="1206621"/>
            <a:ext cx="581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07219B-3D02-4502-AB29-E074483D3A50}"/>
              </a:ext>
            </a:extLst>
          </p:cNvPr>
          <p:cNvSpPr txBox="1"/>
          <p:nvPr/>
        </p:nvSpPr>
        <p:spPr>
          <a:xfrm>
            <a:off x="2269041" y="1139365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BD0978-BF52-4B63-BEEC-143DC8691EC6}"/>
              </a:ext>
            </a:extLst>
          </p:cNvPr>
          <p:cNvSpPr txBox="1"/>
          <p:nvPr/>
        </p:nvSpPr>
        <p:spPr>
          <a:xfrm>
            <a:off x="3622904" y="1037601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E4D94-1C26-4FCC-8F54-25C4C3700B61}"/>
              </a:ext>
            </a:extLst>
          </p:cNvPr>
          <p:cNvSpPr txBox="1"/>
          <p:nvPr/>
        </p:nvSpPr>
        <p:spPr>
          <a:xfrm>
            <a:off x="5199136" y="1000865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D6036A-B47B-4483-961B-66E3718D90B9}"/>
              </a:ext>
            </a:extLst>
          </p:cNvPr>
          <p:cNvSpPr txBox="1"/>
          <p:nvPr/>
        </p:nvSpPr>
        <p:spPr>
          <a:xfrm>
            <a:off x="6530405" y="928446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2D7C8C-9358-4D89-9CD3-40EA3B1539E5}"/>
              </a:ext>
            </a:extLst>
          </p:cNvPr>
          <p:cNvSpPr txBox="1"/>
          <p:nvPr/>
        </p:nvSpPr>
        <p:spPr>
          <a:xfrm>
            <a:off x="8028480" y="897194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204BA2-4F4B-4849-AFF8-C933D4957AA6}"/>
              </a:ext>
            </a:extLst>
          </p:cNvPr>
          <p:cNvSpPr txBox="1"/>
          <p:nvPr/>
        </p:nvSpPr>
        <p:spPr>
          <a:xfrm>
            <a:off x="637314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3778B8-D4D1-4EA7-B605-7091EE2F3E96}"/>
              </a:ext>
            </a:extLst>
          </p:cNvPr>
          <p:cNvSpPr txBox="1"/>
          <p:nvPr/>
        </p:nvSpPr>
        <p:spPr>
          <a:xfrm>
            <a:off x="2029371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7FBBA7-76D9-49E1-876F-7DAF34EBBBE1}"/>
              </a:ext>
            </a:extLst>
          </p:cNvPr>
          <p:cNvSpPr txBox="1"/>
          <p:nvPr/>
        </p:nvSpPr>
        <p:spPr>
          <a:xfrm>
            <a:off x="3620509" y="239620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AE392B-5F2D-4549-BD57-E2E39690B05D}"/>
              </a:ext>
            </a:extLst>
          </p:cNvPr>
          <p:cNvSpPr txBox="1"/>
          <p:nvPr/>
        </p:nvSpPr>
        <p:spPr>
          <a:xfrm>
            <a:off x="4989130" y="2367316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CAAE4F-4996-4170-BA4C-27B6EF03EBB8}"/>
              </a:ext>
            </a:extLst>
          </p:cNvPr>
          <p:cNvSpPr txBox="1"/>
          <p:nvPr/>
        </p:nvSpPr>
        <p:spPr>
          <a:xfrm>
            <a:off x="6516178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FD0404-341D-4E0B-9279-4924F90C6A49}"/>
              </a:ext>
            </a:extLst>
          </p:cNvPr>
          <p:cNvSpPr txBox="1"/>
          <p:nvPr/>
        </p:nvSpPr>
        <p:spPr>
          <a:xfrm>
            <a:off x="7933181" y="2437293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D6B597-AF30-4DEF-9172-EE8D6982DD66}"/>
              </a:ext>
            </a:extLst>
          </p:cNvPr>
          <p:cNvSpPr txBox="1"/>
          <p:nvPr/>
        </p:nvSpPr>
        <p:spPr>
          <a:xfrm>
            <a:off x="2058887" y="395694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648E38-8E78-4284-8447-05CC4F097C87}"/>
              </a:ext>
            </a:extLst>
          </p:cNvPr>
          <p:cNvSpPr txBox="1"/>
          <p:nvPr/>
        </p:nvSpPr>
        <p:spPr>
          <a:xfrm>
            <a:off x="3495928" y="395694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CE4C9-9276-4EF6-B1EF-6A99283162AD}"/>
              </a:ext>
            </a:extLst>
          </p:cNvPr>
          <p:cNvSpPr txBox="1"/>
          <p:nvPr/>
        </p:nvSpPr>
        <p:spPr>
          <a:xfrm>
            <a:off x="4951687" y="396900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705975-4F66-42EC-B1BB-C6F1BA6F69A5}"/>
              </a:ext>
            </a:extLst>
          </p:cNvPr>
          <p:cNvSpPr txBox="1"/>
          <p:nvPr/>
        </p:nvSpPr>
        <p:spPr>
          <a:xfrm>
            <a:off x="6371393" y="401302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AA7446-D252-4050-9F05-86F78C92B137}"/>
              </a:ext>
            </a:extLst>
          </p:cNvPr>
          <p:cNvSpPr txBox="1"/>
          <p:nvPr/>
        </p:nvSpPr>
        <p:spPr>
          <a:xfrm>
            <a:off x="7798892" y="400302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7C002E-F7EB-48FA-9DC1-80809B025504}"/>
              </a:ext>
            </a:extLst>
          </p:cNvPr>
          <p:cNvSpPr txBox="1"/>
          <p:nvPr/>
        </p:nvSpPr>
        <p:spPr>
          <a:xfrm>
            <a:off x="537746" y="543181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587A33-2D3D-414A-A29E-C98DB786A3E0}"/>
              </a:ext>
            </a:extLst>
          </p:cNvPr>
          <p:cNvSpPr txBox="1"/>
          <p:nvPr/>
        </p:nvSpPr>
        <p:spPr>
          <a:xfrm>
            <a:off x="2090577" y="549443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9026049-8EB6-4322-9558-F6EBB196375E}"/>
              </a:ext>
            </a:extLst>
          </p:cNvPr>
          <p:cNvSpPr txBox="1"/>
          <p:nvPr/>
        </p:nvSpPr>
        <p:spPr>
          <a:xfrm>
            <a:off x="3450128" y="55434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E4C6B5-2B68-4976-8BB5-26CF3E942A29}"/>
              </a:ext>
            </a:extLst>
          </p:cNvPr>
          <p:cNvSpPr txBox="1"/>
          <p:nvPr/>
        </p:nvSpPr>
        <p:spPr>
          <a:xfrm>
            <a:off x="4950658" y="558785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F16818-81AC-4956-ACD7-FE7F32036F89}"/>
              </a:ext>
            </a:extLst>
          </p:cNvPr>
          <p:cNvSpPr txBox="1"/>
          <p:nvPr/>
        </p:nvSpPr>
        <p:spPr>
          <a:xfrm>
            <a:off x="6265249" y="565828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61B4A5E-D47F-43EC-874C-9F7FD1557E40}"/>
              </a:ext>
            </a:extLst>
          </p:cNvPr>
          <p:cNvSpPr txBox="1"/>
          <p:nvPr/>
        </p:nvSpPr>
        <p:spPr>
          <a:xfrm>
            <a:off x="7342253" y="5741108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9ADA78-21BB-4D8B-9A01-3D23B87E5E82}"/>
              </a:ext>
            </a:extLst>
          </p:cNvPr>
          <p:cNvSpPr txBox="1"/>
          <p:nvPr/>
        </p:nvSpPr>
        <p:spPr>
          <a:xfrm>
            <a:off x="8219398" y="5796784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L=+12</a:t>
            </a:r>
          </a:p>
        </p:txBody>
      </p:sp>
    </p:spTree>
    <p:extLst>
      <p:ext uri="{BB962C8B-B14F-4D97-AF65-F5344CB8AC3E}">
        <p14:creationId xmlns:p14="http://schemas.microsoft.com/office/powerpoint/2010/main" val="2784031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27EE-2044-4AED-915C-73412742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0" y="-100638"/>
            <a:ext cx="8958943" cy="1143000"/>
          </a:xfrm>
        </p:spPr>
        <p:txBody>
          <a:bodyPr/>
          <a:lstStyle/>
          <a:p>
            <a:r>
              <a:rPr lang="en-US" sz="2800" dirty="0"/>
              <a:t>Intensity weighted reciprocal lattice, sectioned along c*, cutoff at 8 Å resolution for clarity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A3431-5154-4C22-9B1A-7B192479E46D}"/>
              </a:ext>
            </a:extLst>
          </p:cNvPr>
          <p:cNvGrpSpPr>
            <a:grpSpLocks noChangeAspect="1"/>
          </p:cNvGrpSpPr>
          <p:nvPr/>
        </p:nvGrpSpPr>
        <p:grpSpPr>
          <a:xfrm>
            <a:off x="3545471" y="2511471"/>
            <a:ext cx="2256281" cy="2750643"/>
            <a:chOff x="202309" y="1260345"/>
            <a:chExt cx="752094" cy="9168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A2151CE-0DCE-490B-8B06-E16E3BADF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202309" y="1345121"/>
              <a:ext cx="752094" cy="83210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D05386-D569-486E-8D48-9AE5DC5614CA}"/>
                </a:ext>
              </a:extLst>
            </p:cNvPr>
            <p:cNvSpPr txBox="1"/>
            <p:nvPr/>
          </p:nvSpPr>
          <p:spPr>
            <a:xfrm>
              <a:off x="296169" y="1260345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59A0B9-F933-41EF-B059-606F22EFF9FD}"/>
              </a:ext>
            </a:extLst>
          </p:cNvPr>
          <p:cNvGrpSpPr>
            <a:grpSpLocks noChangeAspect="1"/>
          </p:cNvGrpSpPr>
          <p:nvPr/>
        </p:nvGrpSpPr>
        <p:grpSpPr>
          <a:xfrm>
            <a:off x="3375839" y="2265651"/>
            <a:ext cx="2688339" cy="3019323"/>
            <a:chOff x="1052268" y="1206621"/>
            <a:chExt cx="896113" cy="1006442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BD595F-6C8D-4D20-9B64-FCFD1F7E5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1052268" y="1309282"/>
              <a:ext cx="896113" cy="903781"/>
            </a:xfrm>
            <a:prstGeom prst="rect">
              <a:avLst/>
            </a:prstGeom>
            <a:grpFill/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948E87-9E79-457C-80BA-A91DD6BA3D40}"/>
                </a:ext>
              </a:extLst>
            </p:cNvPr>
            <p:cNvSpPr txBox="1"/>
            <p:nvPr/>
          </p:nvSpPr>
          <p:spPr>
            <a:xfrm>
              <a:off x="1205211" y="1206621"/>
              <a:ext cx="5817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8453AB-5618-4DC9-B47E-50A5F2ACAEB1}"/>
              </a:ext>
            </a:extLst>
          </p:cNvPr>
          <p:cNvGrpSpPr>
            <a:grpSpLocks noChangeAspect="1"/>
          </p:cNvGrpSpPr>
          <p:nvPr/>
        </p:nvGrpSpPr>
        <p:grpSpPr>
          <a:xfrm>
            <a:off x="3075303" y="2204110"/>
            <a:ext cx="3234716" cy="3545637"/>
            <a:chOff x="2046246" y="1139365"/>
            <a:chExt cx="1078239" cy="1181878"/>
          </a:xfrm>
          <a:solidFill>
            <a:schemeClr val="bg1"/>
          </a:solidFill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9D30F6-6234-4DB4-A00A-AB8B26EA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2046246" y="1201103"/>
              <a:ext cx="1078239" cy="1120140"/>
            </a:xfrm>
            <a:prstGeom prst="rect">
              <a:avLst/>
            </a:prstGeom>
            <a:grpFill/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07219B-3D02-4502-AB29-E074483D3A50}"/>
                </a:ext>
              </a:extLst>
            </p:cNvPr>
            <p:cNvSpPr txBox="1"/>
            <p:nvPr/>
          </p:nvSpPr>
          <p:spPr>
            <a:xfrm>
              <a:off x="2269041" y="1139365"/>
              <a:ext cx="5902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9AC7D7-6367-4401-987B-F87C2A2A715B}"/>
              </a:ext>
            </a:extLst>
          </p:cNvPr>
          <p:cNvGrpSpPr>
            <a:grpSpLocks noChangeAspect="1"/>
          </p:cNvGrpSpPr>
          <p:nvPr/>
        </p:nvGrpSpPr>
        <p:grpSpPr>
          <a:xfrm>
            <a:off x="2616022" y="1899569"/>
            <a:ext cx="4303221" cy="3850926"/>
            <a:chOff x="3222350" y="1037601"/>
            <a:chExt cx="1434408" cy="1283642"/>
          </a:xfrm>
          <a:solidFill>
            <a:schemeClr val="bg1"/>
          </a:solidFill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3F178D2-8372-4E2A-96F5-F86163DC9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3222350" y="1201103"/>
              <a:ext cx="1434408" cy="1120140"/>
            </a:xfrm>
            <a:prstGeom prst="rect">
              <a:avLst/>
            </a:prstGeom>
            <a:grpFill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ABD0978-BF52-4B63-BEEC-143DC8691EC6}"/>
                </a:ext>
              </a:extLst>
            </p:cNvPr>
            <p:cNvSpPr txBox="1"/>
            <p:nvPr/>
          </p:nvSpPr>
          <p:spPr>
            <a:xfrm>
              <a:off x="3622904" y="1037601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46983F-A8C7-4A1F-91B0-FB43E33F7E2E}"/>
              </a:ext>
            </a:extLst>
          </p:cNvPr>
          <p:cNvGrpSpPr>
            <a:grpSpLocks noChangeAspect="1"/>
          </p:cNvGrpSpPr>
          <p:nvPr/>
        </p:nvGrpSpPr>
        <p:grpSpPr>
          <a:xfrm>
            <a:off x="2660391" y="1870692"/>
            <a:ext cx="3805791" cy="3961139"/>
            <a:chOff x="4754622" y="1000865"/>
            <a:chExt cx="1268597" cy="1320378"/>
          </a:xfrm>
          <a:solidFill>
            <a:schemeClr val="bg1"/>
          </a:solidFill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35BE7C-0074-427D-A9BA-0D1516372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4754622" y="1201103"/>
              <a:ext cx="1268597" cy="1120140"/>
            </a:xfrm>
            <a:prstGeom prst="rect">
              <a:avLst/>
            </a:prstGeom>
            <a:grpFill/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8E4D94-1C26-4FCC-8F54-25C4C3700B61}"/>
                </a:ext>
              </a:extLst>
            </p:cNvPr>
            <p:cNvSpPr txBox="1"/>
            <p:nvPr/>
          </p:nvSpPr>
          <p:spPr>
            <a:xfrm>
              <a:off x="5136287" y="1000865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0D239D-76BC-4E7D-9EFE-9AC25A767CAB}"/>
              </a:ext>
            </a:extLst>
          </p:cNvPr>
          <p:cNvGrpSpPr>
            <a:grpSpLocks noChangeAspect="1"/>
          </p:cNvGrpSpPr>
          <p:nvPr/>
        </p:nvGrpSpPr>
        <p:grpSpPr>
          <a:xfrm>
            <a:off x="2649962" y="1615777"/>
            <a:ext cx="3964159" cy="4253399"/>
            <a:chOff x="6121085" y="928446"/>
            <a:chExt cx="1321385" cy="1417799"/>
          </a:xfrm>
          <a:solidFill>
            <a:schemeClr val="bg1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9E55CD-E6C7-4209-9E35-5045A914B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6121085" y="1176101"/>
              <a:ext cx="1321385" cy="1170144"/>
            </a:xfrm>
            <a:prstGeom prst="rect">
              <a:avLst/>
            </a:prstGeom>
            <a:grpFill/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D6036A-B47B-4483-961B-66E3718D90B9}"/>
                </a:ext>
              </a:extLst>
            </p:cNvPr>
            <p:cNvSpPr txBox="1"/>
            <p:nvPr/>
          </p:nvSpPr>
          <p:spPr>
            <a:xfrm>
              <a:off x="6529144" y="928446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2B30EF-0282-457C-AB9B-47DE86075717}"/>
              </a:ext>
            </a:extLst>
          </p:cNvPr>
          <p:cNvGrpSpPr>
            <a:grpSpLocks noChangeAspect="1"/>
          </p:cNvGrpSpPr>
          <p:nvPr/>
        </p:nvGrpSpPr>
        <p:grpSpPr>
          <a:xfrm>
            <a:off x="2413261" y="1564868"/>
            <a:ext cx="4520700" cy="4498463"/>
            <a:chOff x="7540334" y="897194"/>
            <a:chExt cx="1506900" cy="1499487"/>
          </a:xfrm>
          <a:solidFill>
            <a:schemeClr val="bg1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ED9265-AA5C-4D28-B7DB-AC1A95FA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7540334" y="1125664"/>
              <a:ext cx="1506900" cy="1271017"/>
            </a:xfrm>
            <a:prstGeom prst="rect">
              <a:avLst/>
            </a:prstGeom>
            <a:grpFill/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2D7C8C-9358-4D89-9CD3-40EA3B1539E5}"/>
                </a:ext>
              </a:extLst>
            </p:cNvPr>
            <p:cNvSpPr txBox="1"/>
            <p:nvPr/>
          </p:nvSpPr>
          <p:spPr>
            <a:xfrm>
              <a:off x="8028480" y="897194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EFBFBF-A3B5-4650-884D-E8247AE5CB41}"/>
              </a:ext>
            </a:extLst>
          </p:cNvPr>
          <p:cNvGrpSpPr>
            <a:grpSpLocks noChangeAspect="1"/>
          </p:cNvGrpSpPr>
          <p:nvPr/>
        </p:nvGrpSpPr>
        <p:grpSpPr>
          <a:xfrm>
            <a:off x="2641446" y="1437567"/>
            <a:ext cx="4176173" cy="4625764"/>
            <a:chOff x="244719" y="2379262"/>
            <a:chExt cx="1392057" cy="1541920"/>
          </a:xfrm>
          <a:solidFill>
            <a:schemeClr val="bg1"/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B4018C-FA92-47F6-8C26-3FEE928A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1" t="1703" r="21971" b="60573"/>
            <a:stretch/>
          </p:blipFill>
          <p:spPr>
            <a:xfrm>
              <a:off x="244719" y="2604445"/>
              <a:ext cx="1392057" cy="1316737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A204BA2-4F4B-4849-AFF8-C933D4957AA6}"/>
                </a:ext>
              </a:extLst>
            </p:cNvPr>
            <p:cNvSpPr txBox="1"/>
            <p:nvPr/>
          </p:nvSpPr>
          <p:spPr>
            <a:xfrm>
              <a:off x="688114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BD36A7-5E83-43C1-A89C-A06316F89C1C}"/>
              </a:ext>
            </a:extLst>
          </p:cNvPr>
          <p:cNvGrpSpPr>
            <a:grpSpLocks noChangeAspect="1"/>
          </p:cNvGrpSpPr>
          <p:nvPr/>
        </p:nvGrpSpPr>
        <p:grpSpPr>
          <a:xfrm>
            <a:off x="2558872" y="1411467"/>
            <a:ext cx="4176173" cy="4458734"/>
            <a:chOff x="1660117" y="2379262"/>
            <a:chExt cx="1392057" cy="1486246"/>
          </a:xfrm>
          <a:solidFill>
            <a:schemeClr val="bg1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A0C216-F37B-4299-896A-CB87C312F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3190" r="23449" b="62276"/>
            <a:stretch/>
          </p:blipFill>
          <p:spPr>
            <a:xfrm>
              <a:off x="1660117" y="2660118"/>
              <a:ext cx="1392057" cy="1205390"/>
            </a:xfrm>
            <a:prstGeom prst="rect">
              <a:avLst/>
            </a:prstGeom>
            <a:grpFill/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3778B8-D4D1-4EA7-B605-7091EE2F3E96}"/>
                </a:ext>
              </a:extLst>
            </p:cNvPr>
            <p:cNvSpPr txBox="1"/>
            <p:nvPr/>
          </p:nvSpPr>
          <p:spPr>
            <a:xfrm>
              <a:off x="2103512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90EFED-59FC-44CC-A0DF-DC46BA7FE866}"/>
              </a:ext>
            </a:extLst>
          </p:cNvPr>
          <p:cNvGrpSpPr>
            <a:grpSpLocks noChangeAspect="1"/>
          </p:cNvGrpSpPr>
          <p:nvPr/>
        </p:nvGrpSpPr>
        <p:grpSpPr>
          <a:xfrm>
            <a:off x="2766304" y="1411467"/>
            <a:ext cx="4176173" cy="4716718"/>
            <a:chOff x="3177115" y="2384708"/>
            <a:chExt cx="1392057" cy="1572240"/>
          </a:xfrm>
          <a:solidFill>
            <a:schemeClr val="bg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274928-B4BE-44F4-8CF9-8485078DF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t="609" r="21225" b="59618"/>
            <a:stretch/>
          </p:blipFill>
          <p:spPr>
            <a:xfrm>
              <a:off x="3177115" y="2568678"/>
              <a:ext cx="1392057" cy="1388270"/>
            </a:xfrm>
            <a:prstGeom prst="rect">
              <a:avLst/>
            </a:prstGeom>
            <a:grpFill/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47FBBA7-76D9-49E1-876F-7DAF34EBBBE1}"/>
                </a:ext>
              </a:extLst>
            </p:cNvPr>
            <p:cNvSpPr txBox="1"/>
            <p:nvPr/>
          </p:nvSpPr>
          <p:spPr>
            <a:xfrm>
              <a:off x="3523034" y="2384708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CEA5B-BB03-4D06-8527-3C0E4997B6EB}"/>
              </a:ext>
            </a:extLst>
          </p:cNvPr>
          <p:cNvGrpSpPr>
            <a:grpSpLocks noChangeAspect="1"/>
          </p:cNvGrpSpPr>
          <p:nvPr/>
        </p:nvGrpSpPr>
        <p:grpSpPr>
          <a:xfrm>
            <a:off x="2394804" y="1375411"/>
            <a:ext cx="4581137" cy="4674883"/>
            <a:chOff x="4490913" y="2398652"/>
            <a:chExt cx="1527048" cy="1558296"/>
          </a:xfrm>
          <a:solidFill>
            <a:schemeClr val="bg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0CDD71-0F87-447B-A4EF-84E18051A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0" r="21058" b="60227"/>
            <a:stretch/>
          </p:blipFill>
          <p:spPr>
            <a:xfrm>
              <a:off x="4490913" y="2568678"/>
              <a:ext cx="1527048" cy="1388270"/>
            </a:xfrm>
            <a:prstGeom prst="rect">
              <a:avLst/>
            </a:prstGeom>
            <a:grpFill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AE392B-5F2D-4549-BD57-E2E39690B05D}"/>
                </a:ext>
              </a:extLst>
            </p:cNvPr>
            <p:cNvSpPr txBox="1"/>
            <p:nvPr/>
          </p:nvSpPr>
          <p:spPr>
            <a:xfrm>
              <a:off x="4950658" y="239865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85146-404E-4C31-93F7-B7E96DD9F034}"/>
              </a:ext>
            </a:extLst>
          </p:cNvPr>
          <p:cNvGrpSpPr>
            <a:grpSpLocks noChangeAspect="1"/>
          </p:cNvGrpSpPr>
          <p:nvPr/>
        </p:nvGrpSpPr>
        <p:grpSpPr>
          <a:xfrm>
            <a:off x="2540996" y="1309118"/>
            <a:ext cx="4224529" cy="4733058"/>
            <a:chOff x="6041302" y="2379262"/>
            <a:chExt cx="1408176" cy="1577686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639D0-F9E1-40DB-80ED-EA503E0B4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23913" b="60227"/>
            <a:stretch/>
          </p:blipFill>
          <p:spPr>
            <a:xfrm>
              <a:off x="6041302" y="2568678"/>
              <a:ext cx="1408176" cy="1388270"/>
            </a:xfrm>
            <a:prstGeom prst="rect">
              <a:avLst/>
            </a:prstGeom>
            <a:grpFill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9CAAE4F-4996-4170-BA4C-27B6EF03EBB8}"/>
                </a:ext>
              </a:extLst>
            </p:cNvPr>
            <p:cNvSpPr txBox="1"/>
            <p:nvPr/>
          </p:nvSpPr>
          <p:spPr>
            <a:xfrm>
              <a:off x="6484367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1EA6BA-E0B4-4623-AEFC-1414D6B911E4}"/>
              </a:ext>
            </a:extLst>
          </p:cNvPr>
          <p:cNvGrpSpPr>
            <a:grpSpLocks noChangeAspect="1"/>
          </p:cNvGrpSpPr>
          <p:nvPr/>
        </p:nvGrpSpPr>
        <p:grpSpPr>
          <a:xfrm>
            <a:off x="2276933" y="1566098"/>
            <a:ext cx="4176173" cy="4482674"/>
            <a:chOff x="7456039" y="2437293"/>
            <a:chExt cx="1392057" cy="1494226"/>
          </a:xfrm>
          <a:solidFill>
            <a:schemeClr val="bg1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7F5FFD5-B84C-40AB-9748-6253A5044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5" r="21777" b="60227"/>
            <a:stretch/>
          </p:blipFill>
          <p:spPr>
            <a:xfrm flipH="1">
              <a:off x="7456039" y="2543249"/>
              <a:ext cx="1392057" cy="1388270"/>
            </a:xfrm>
            <a:prstGeom prst="rect">
              <a:avLst/>
            </a:prstGeom>
            <a:grpFill/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FD0404-341D-4E0B-9279-4924F90C6A49}"/>
                </a:ext>
              </a:extLst>
            </p:cNvPr>
            <p:cNvSpPr txBox="1"/>
            <p:nvPr/>
          </p:nvSpPr>
          <p:spPr>
            <a:xfrm>
              <a:off x="7933181" y="2437293"/>
              <a:ext cx="305876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L=-0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2E16973-3EF2-4D89-AA16-0467EA330685}"/>
              </a:ext>
            </a:extLst>
          </p:cNvPr>
          <p:cNvGrpSpPr>
            <a:grpSpLocks noChangeAspect="1"/>
          </p:cNvGrpSpPr>
          <p:nvPr/>
        </p:nvGrpSpPr>
        <p:grpSpPr>
          <a:xfrm>
            <a:off x="2550478" y="1307413"/>
            <a:ext cx="4224529" cy="4733058"/>
            <a:chOff x="6041302" y="2379262"/>
            <a:chExt cx="1408176" cy="1577686"/>
          </a:xfrm>
          <a:noFill/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A100015-5FB2-4A05-B3AC-ACA64804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23913" b="60227"/>
            <a:stretch/>
          </p:blipFill>
          <p:spPr>
            <a:xfrm>
              <a:off x="6041302" y="2568678"/>
              <a:ext cx="1408176" cy="1388270"/>
            </a:xfrm>
            <a:prstGeom prst="rect">
              <a:avLst/>
            </a:prstGeom>
            <a:grpFill/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84ABA7F-02A9-450D-BBBD-808852CDDEA9}"/>
                </a:ext>
              </a:extLst>
            </p:cNvPr>
            <p:cNvSpPr txBox="1"/>
            <p:nvPr/>
          </p:nvSpPr>
          <p:spPr>
            <a:xfrm>
              <a:off x="6484367" y="2379262"/>
              <a:ext cx="391642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CCCE4E-FD19-426E-8DB6-3F10AE5A8E69}"/>
              </a:ext>
            </a:extLst>
          </p:cNvPr>
          <p:cNvGrpSpPr>
            <a:grpSpLocks noChangeAspect="1"/>
          </p:cNvGrpSpPr>
          <p:nvPr/>
        </p:nvGrpSpPr>
        <p:grpSpPr>
          <a:xfrm>
            <a:off x="2389107" y="1371514"/>
            <a:ext cx="4581137" cy="4674883"/>
            <a:chOff x="4490913" y="2398652"/>
            <a:chExt cx="1527048" cy="1558296"/>
          </a:xfrm>
          <a:solidFill>
            <a:schemeClr val="bg1"/>
          </a:solidFill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CC4FB8B-CEEA-4FBF-8F4F-77E9B45BF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0" r="21058" b="60227"/>
            <a:stretch/>
          </p:blipFill>
          <p:spPr>
            <a:xfrm>
              <a:off x="4490913" y="2568678"/>
              <a:ext cx="1527048" cy="1388270"/>
            </a:xfrm>
            <a:prstGeom prst="rect">
              <a:avLst/>
            </a:prstGeom>
            <a:noFill/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F470083-9BD6-4049-A4C3-13238AAEC7D0}"/>
                </a:ext>
              </a:extLst>
            </p:cNvPr>
            <p:cNvSpPr txBox="1"/>
            <p:nvPr/>
          </p:nvSpPr>
          <p:spPr>
            <a:xfrm>
              <a:off x="4950658" y="239865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L=+2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35F1470-C1FD-497C-8C9F-3A1757F179D0}"/>
              </a:ext>
            </a:extLst>
          </p:cNvPr>
          <p:cNvGrpSpPr>
            <a:grpSpLocks noChangeAspect="1"/>
          </p:cNvGrpSpPr>
          <p:nvPr/>
        </p:nvGrpSpPr>
        <p:grpSpPr>
          <a:xfrm>
            <a:off x="2766699" y="1409859"/>
            <a:ext cx="4176173" cy="4716718"/>
            <a:chOff x="3177115" y="2384708"/>
            <a:chExt cx="1392057" cy="1572240"/>
          </a:xfrm>
          <a:solidFill>
            <a:schemeClr val="bg1"/>
          </a:solidFill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EE4B48E-5C12-4B6D-9A1B-78B99C669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t="609" r="21225" b="59618"/>
            <a:stretch/>
          </p:blipFill>
          <p:spPr>
            <a:xfrm>
              <a:off x="3177115" y="2568678"/>
              <a:ext cx="1392057" cy="1388270"/>
            </a:xfrm>
            <a:prstGeom prst="rect">
              <a:avLst/>
            </a:prstGeom>
            <a:noFill/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6A14C45-BEC4-498E-8869-3D76147094EC}"/>
                </a:ext>
              </a:extLst>
            </p:cNvPr>
            <p:cNvSpPr txBox="1"/>
            <p:nvPr/>
          </p:nvSpPr>
          <p:spPr>
            <a:xfrm>
              <a:off x="3523034" y="2384708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L=+3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D450D39-DF5A-4C72-8ECB-374CE612FE67}"/>
              </a:ext>
            </a:extLst>
          </p:cNvPr>
          <p:cNvGrpSpPr>
            <a:grpSpLocks noChangeAspect="1"/>
          </p:cNvGrpSpPr>
          <p:nvPr/>
        </p:nvGrpSpPr>
        <p:grpSpPr>
          <a:xfrm>
            <a:off x="2564795" y="1415586"/>
            <a:ext cx="4176173" cy="4458734"/>
            <a:chOff x="1660117" y="2379262"/>
            <a:chExt cx="1392057" cy="1486246"/>
          </a:xfrm>
          <a:solidFill>
            <a:schemeClr val="bg1"/>
          </a:solidFill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9F5F789-705F-4421-A35D-DD0B207D4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3190" r="23449" b="62276"/>
            <a:stretch/>
          </p:blipFill>
          <p:spPr>
            <a:xfrm>
              <a:off x="1660117" y="2660118"/>
              <a:ext cx="1392057" cy="1205390"/>
            </a:xfrm>
            <a:prstGeom prst="rect">
              <a:avLst/>
            </a:prstGeom>
            <a:noFill/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2283D53-C86A-4D90-8C59-48E83F50EE56}"/>
                </a:ext>
              </a:extLst>
            </p:cNvPr>
            <p:cNvSpPr txBox="1"/>
            <p:nvPr/>
          </p:nvSpPr>
          <p:spPr>
            <a:xfrm>
              <a:off x="2103512" y="237926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L=+4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81E2A9F-0BD9-44A6-9CEE-C496167CB698}"/>
              </a:ext>
            </a:extLst>
          </p:cNvPr>
          <p:cNvGrpSpPr>
            <a:grpSpLocks noChangeAspect="1"/>
          </p:cNvGrpSpPr>
          <p:nvPr/>
        </p:nvGrpSpPr>
        <p:grpSpPr>
          <a:xfrm>
            <a:off x="2647143" y="1428344"/>
            <a:ext cx="4176173" cy="4625764"/>
            <a:chOff x="244719" y="2379262"/>
            <a:chExt cx="1392057" cy="1541920"/>
          </a:xfrm>
          <a:solidFill>
            <a:schemeClr val="bg1"/>
          </a:solidFill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D93F045-CFA1-4826-9F2D-DA832B386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1" t="1703" r="21971" b="60573"/>
            <a:stretch/>
          </p:blipFill>
          <p:spPr>
            <a:xfrm>
              <a:off x="244719" y="2604445"/>
              <a:ext cx="1392057" cy="131673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6C58CE6-ECEC-4131-968F-DF9B654CAB0E}"/>
                </a:ext>
              </a:extLst>
            </p:cNvPr>
            <p:cNvSpPr txBox="1"/>
            <p:nvPr/>
          </p:nvSpPr>
          <p:spPr>
            <a:xfrm>
              <a:off x="688114" y="237926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D726358-9747-4E79-AB39-6C446854BB89}"/>
              </a:ext>
            </a:extLst>
          </p:cNvPr>
          <p:cNvGrpSpPr>
            <a:grpSpLocks noChangeAspect="1"/>
          </p:cNvGrpSpPr>
          <p:nvPr/>
        </p:nvGrpSpPr>
        <p:grpSpPr>
          <a:xfrm>
            <a:off x="2411453" y="1561964"/>
            <a:ext cx="4520700" cy="4498463"/>
            <a:chOff x="7540334" y="897194"/>
            <a:chExt cx="1506900" cy="1499487"/>
          </a:xfrm>
          <a:solidFill>
            <a:schemeClr val="bg1"/>
          </a:solidFill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DDDED42-8FCB-4449-90AB-B63E39409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7540334" y="1125664"/>
              <a:ext cx="1506900" cy="1271017"/>
            </a:xfrm>
            <a:prstGeom prst="rect">
              <a:avLst/>
            </a:prstGeom>
            <a:noFill/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9A8CD50-309F-4191-89C5-8D87D7A5836B}"/>
                </a:ext>
              </a:extLst>
            </p:cNvPr>
            <p:cNvSpPr txBox="1"/>
            <p:nvPr/>
          </p:nvSpPr>
          <p:spPr>
            <a:xfrm>
              <a:off x="8028480" y="897194"/>
              <a:ext cx="324257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L=+6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DA8B7D-4667-4DEA-85CE-167CC5BB9328}"/>
              </a:ext>
            </a:extLst>
          </p:cNvPr>
          <p:cNvGrpSpPr>
            <a:grpSpLocks noChangeAspect="1"/>
          </p:cNvGrpSpPr>
          <p:nvPr/>
        </p:nvGrpSpPr>
        <p:grpSpPr>
          <a:xfrm>
            <a:off x="2654189" y="1613710"/>
            <a:ext cx="3964159" cy="4253399"/>
            <a:chOff x="6121085" y="928446"/>
            <a:chExt cx="1321385" cy="1417799"/>
          </a:xfrm>
          <a:solidFill>
            <a:schemeClr val="bg1"/>
          </a:solidFill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E467557-9CEE-4CC8-A17D-61A69191D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6121085" y="1176101"/>
              <a:ext cx="1321385" cy="1170144"/>
            </a:xfrm>
            <a:prstGeom prst="rect">
              <a:avLst/>
            </a:prstGeom>
            <a:noFill/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3DCC-48D7-4D29-A5CF-D2E8CC62893A}"/>
                </a:ext>
              </a:extLst>
            </p:cNvPr>
            <p:cNvSpPr txBox="1"/>
            <p:nvPr/>
          </p:nvSpPr>
          <p:spPr>
            <a:xfrm>
              <a:off x="6529144" y="928446"/>
              <a:ext cx="467421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L=+7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FDA7643-0929-4DA1-BB16-BA623B584968}"/>
              </a:ext>
            </a:extLst>
          </p:cNvPr>
          <p:cNvGrpSpPr>
            <a:grpSpLocks noChangeAspect="1"/>
          </p:cNvGrpSpPr>
          <p:nvPr/>
        </p:nvGrpSpPr>
        <p:grpSpPr>
          <a:xfrm>
            <a:off x="2661425" y="1823927"/>
            <a:ext cx="3805791" cy="4027142"/>
            <a:chOff x="4675936" y="1333916"/>
            <a:chExt cx="1268597" cy="1342379"/>
          </a:xfrm>
          <a:solidFill>
            <a:schemeClr val="bg1"/>
          </a:solidFill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FB05995-A493-42F5-8C69-71D020D83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4675936" y="1556155"/>
              <a:ext cx="1268597" cy="1120140"/>
            </a:xfrm>
            <a:prstGeom prst="rect">
              <a:avLst/>
            </a:prstGeom>
            <a:noFill/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DB858C8-84AC-43F2-833A-A8058DE0BE93}"/>
                </a:ext>
              </a:extLst>
            </p:cNvPr>
            <p:cNvSpPr txBox="1"/>
            <p:nvPr/>
          </p:nvSpPr>
          <p:spPr>
            <a:xfrm>
              <a:off x="5114688" y="1333916"/>
              <a:ext cx="305876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0B23BBD-C6CD-4B01-865C-213179CBA8CD}"/>
              </a:ext>
            </a:extLst>
          </p:cNvPr>
          <p:cNvGrpSpPr>
            <a:grpSpLocks noChangeAspect="1"/>
          </p:cNvGrpSpPr>
          <p:nvPr/>
        </p:nvGrpSpPr>
        <p:grpSpPr>
          <a:xfrm>
            <a:off x="2612952" y="1896006"/>
            <a:ext cx="4303221" cy="3850926"/>
            <a:chOff x="3222350" y="1037601"/>
            <a:chExt cx="1434408" cy="1283642"/>
          </a:xfrm>
          <a:solidFill>
            <a:schemeClr val="bg1"/>
          </a:solidFill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7C44633-6C63-4B49-AC93-5B8403DDA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3222350" y="1201103"/>
              <a:ext cx="1434408" cy="1120140"/>
            </a:xfrm>
            <a:prstGeom prst="rect">
              <a:avLst/>
            </a:prstGeom>
            <a:noFill/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E84821F-EBDC-49C8-8F3B-028147AF129B}"/>
                </a:ext>
              </a:extLst>
            </p:cNvPr>
            <p:cNvSpPr txBox="1"/>
            <p:nvPr/>
          </p:nvSpPr>
          <p:spPr>
            <a:xfrm>
              <a:off x="3622904" y="1037601"/>
              <a:ext cx="313589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L=+9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B2FFBC-9296-49DF-91A6-410C141DD559}"/>
              </a:ext>
            </a:extLst>
          </p:cNvPr>
          <p:cNvGrpSpPr>
            <a:grpSpLocks noChangeAspect="1"/>
          </p:cNvGrpSpPr>
          <p:nvPr/>
        </p:nvGrpSpPr>
        <p:grpSpPr>
          <a:xfrm>
            <a:off x="3072572" y="2198561"/>
            <a:ext cx="3234716" cy="3545637"/>
            <a:chOff x="2046246" y="1139365"/>
            <a:chExt cx="1078239" cy="1181878"/>
          </a:xfrm>
          <a:solidFill>
            <a:schemeClr val="bg1"/>
          </a:solidFill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EBBC260-37A4-4544-BF82-58B93089E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2046246" y="1201103"/>
              <a:ext cx="1078239" cy="1120140"/>
            </a:xfrm>
            <a:prstGeom prst="rect">
              <a:avLst/>
            </a:prstGeom>
            <a:noFill/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03653B3-2BEF-4BAD-A704-774A8CC78F4B}"/>
                </a:ext>
              </a:extLst>
            </p:cNvPr>
            <p:cNvSpPr txBox="1"/>
            <p:nvPr/>
          </p:nvSpPr>
          <p:spPr>
            <a:xfrm>
              <a:off x="2269041" y="1139365"/>
              <a:ext cx="293330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D9FD954-A93A-4AB8-B549-439CFFAA1057}"/>
              </a:ext>
            </a:extLst>
          </p:cNvPr>
          <p:cNvGrpSpPr>
            <a:grpSpLocks noChangeAspect="1"/>
          </p:cNvGrpSpPr>
          <p:nvPr/>
        </p:nvGrpSpPr>
        <p:grpSpPr>
          <a:xfrm>
            <a:off x="3368570" y="2271366"/>
            <a:ext cx="2688339" cy="3019323"/>
            <a:chOff x="1052268" y="1206621"/>
            <a:chExt cx="896113" cy="1006442"/>
          </a:xfrm>
          <a:solidFill>
            <a:schemeClr val="bg1"/>
          </a:solidFill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12BAC61-C6C0-42D8-9D6C-DAC0E2FFF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1052268" y="1309282"/>
              <a:ext cx="896113" cy="903781"/>
            </a:xfrm>
            <a:prstGeom prst="rect">
              <a:avLst/>
            </a:prstGeom>
            <a:noFill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662AE02-4A3B-4EC9-AE71-951ADED10712}"/>
                </a:ext>
              </a:extLst>
            </p:cNvPr>
            <p:cNvSpPr txBox="1"/>
            <p:nvPr/>
          </p:nvSpPr>
          <p:spPr>
            <a:xfrm>
              <a:off x="1205211" y="1206621"/>
              <a:ext cx="264672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C9F517C-0A23-4E6B-9AFA-57ECEA8CC2E2}"/>
              </a:ext>
            </a:extLst>
          </p:cNvPr>
          <p:cNvGrpSpPr>
            <a:grpSpLocks noChangeAspect="1"/>
          </p:cNvGrpSpPr>
          <p:nvPr/>
        </p:nvGrpSpPr>
        <p:grpSpPr>
          <a:xfrm>
            <a:off x="3544030" y="2537371"/>
            <a:ext cx="2256281" cy="2750643"/>
            <a:chOff x="202309" y="1260345"/>
            <a:chExt cx="752094" cy="916880"/>
          </a:xfrm>
          <a:solidFill>
            <a:schemeClr val="bg1"/>
          </a:solidFill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631C70C-83F6-46A8-9582-86929F2D5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202309" y="1345121"/>
              <a:ext cx="752094" cy="832104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25FCB1C-C7A9-4E64-A411-D2554C152FB2}"/>
                </a:ext>
              </a:extLst>
            </p:cNvPr>
            <p:cNvSpPr txBox="1"/>
            <p:nvPr/>
          </p:nvSpPr>
          <p:spPr>
            <a:xfrm>
              <a:off x="296169" y="1260345"/>
              <a:ext cx="270320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L=+12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8E8FC7F-B499-44A7-BC28-009C578FC06E}"/>
              </a:ext>
            </a:extLst>
          </p:cNvPr>
          <p:cNvSpPr>
            <a:spLocks noChangeAspect="1"/>
          </p:cNvSpPr>
          <p:nvPr/>
        </p:nvSpPr>
        <p:spPr>
          <a:xfrm>
            <a:off x="4473583" y="3962400"/>
            <a:ext cx="152404" cy="157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00523" y="1137156"/>
          <a:ext cx="4876801" cy="56446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0804">
                <a:tc>
                  <a:txBody>
                    <a:bodyPr/>
                    <a:lstStyle/>
                    <a:p>
                      <a:r>
                        <a:rPr lang="en-US" sz="1100" dirty="0"/>
                        <a:t>System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err="1"/>
                        <a:t>Bravais</a:t>
                      </a:r>
                      <a:r>
                        <a:rPr lang="en-US" sz="600" dirty="0"/>
                        <a:t> lattice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Point group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 Chiral Space Groups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2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21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Monoclinic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805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</a:t>
                      </a:r>
                    </a:p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421"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Orthorhombic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P222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C222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421">
                <a:tc rowSpan="5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Tetragonal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/>
                        <a:t>4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1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2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3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I4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01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1" dirty="0"/>
                        <a:t>P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1" dirty="0"/>
                        <a:t>422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/>
                        <a:t>P422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P42</a:t>
                      </a:r>
                      <a:r>
                        <a:rPr lang="en-US" sz="800" b="1" baseline="-25000" dirty="0"/>
                        <a:t>1</a:t>
                      </a:r>
                      <a:r>
                        <a:rPr lang="en-US" sz="800" b="1" dirty="0"/>
                        <a:t>2</a:t>
                      </a:r>
                    </a:p>
                    <a:p>
                      <a:endParaRPr lang="en-US" sz="800" b="1" baseline="-25000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1</a:t>
                      </a:r>
                      <a:r>
                        <a:rPr lang="en-US" sz="800" b="1" dirty="0"/>
                        <a:t>22</a:t>
                      </a:r>
                    </a:p>
                    <a:p>
                      <a:endParaRPr lang="en-US" sz="800" b="1" baseline="-25000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2</a:t>
                      </a:r>
                      <a:r>
                        <a:rPr lang="en-US" sz="800" b="1" dirty="0"/>
                        <a:t>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2</a:t>
                      </a:r>
                      <a:r>
                        <a:rPr lang="en-US" sz="800" b="1" dirty="0"/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1" dirty="0"/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3</a:t>
                      </a:r>
                      <a:r>
                        <a:rPr lang="en-US" sz="800" b="1" dirty="0"/>
                        <a:t>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I422</a:t>
                      </a:r>
                      <a:endParaRPr lang="en-US" sz="800" b="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421"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Trigonal/ </a:t>
                      </a:r>
                      <a:r>
                        <a:rPr lang="en-US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Rhombo-hedral</a:t>
                      </a:r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8421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Hexagonal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421">
                <a:tc rowSpan="6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Cubic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343581" y="70276"/>
            <a:ext cx="8456838" cy="1091344"/>
          </a:xfrm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rgbClr val="000000"/>
                </a:solidFill>
              </a:rPr>
              <a:t>Determine the point group symmetry of our intensity-weighted reciprocal lattice. </a:t>
            </a:r>
            <a:endParaRPr lang="en-US" sz="3200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924426" y="3079750"/>
            <a:ext cx="4143374" cy="192768"/>
          </a:xfrm>
          <a:prstGeom prst="rect">
            <a:avLst/>
          </a:prstGeom>
          <a:noFill/>
          <a:ln w="38100" cap="rnd" cmpd="sng">
            <a:solidFill>
              <a:srgbClr val="6664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91150" y="4010026"/>
            <a:ext cx="378619" cy="20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924425" y="3527546"/>
            <a:ext cx="4143375" cy="482480"/>
          </a:xfrm>
          <a:prstGeom prst="rect">
            <a:avLst/>
          </a:prstGeom>
          <a:noFill/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1149" y="3290888"/>
            <a:ext cx="378619" cy="198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3A2C46-6E89-4D00-8694-DA042CD10DD6}"/>
              </a:ext>
            </a:extLst>
          </p:cNvPr>
          <p:cNvGrpSpPr>
            <a:grpSpLocks noChangeAspect="1"/>
          </p:cNvGrpSpPr>
          <p:nvPr/>
        </p:nvGrpSpPr>
        <p:grpSpPr>
          <a:xfrm>
            <a:off x="2446462" y="2503490"/>
            <a:ext cx="1080750" cy="1080750"/>
            <a:chOff x="119710" y="4648200"/>
            <a:chExt cx="1754814" cy="1754815"/>
          </a:xfrm>
        </p:grpSpPr>
        <p:sp>
          <p:nvSpPr>
            <p:cNvPr id="4" name="Moon 3">
              <a:extLst>
                <a:ext uri="{FF2B5EF4-FFF2-40B4-BE49-F238E27FC236}">
                  <a16:creationId xmlns:a16="http://schemas.microsoft.com/office/drawing/2014/main" id="{9A450173-C5BA-4E10-BA1D-66278A714B5D}"/>
                </a:ext>
              </a:extLst>
            </p:cNvPr>
            <p:cNvSpPr/>
            <p:nvPr/>
          </p:nvSpPr>
          <p:spPr>
            <a:xfrm>
              <a:off x="508000" y="4648200"/>
              <a:ext cx="457200" cy="876300"/>
            </a:xfrm>
            <a:prstGeom prst="moon">
              <a:avLst>
                <a:gd name="adj" fmla="val 69444"/>
              </a:avLst>
            </a:prstGeom>
            <a:solidFill>
              <a:srgbClr val="FFFF00"/>
            </a:solidFill>
            <a:ln>
              <a:solidFill>
                <a:srgbClr val="808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oon 11">
              <a:extLst>
                <a:ext uri="{FF2B5EF4-FFF2-40B4-BE49-F238E27FC236}">
                  <a16:creationId xmlns:a16="http://schemas.microsoft.com/office/drawing/2014/main" id="{3F0A3A78-E765-4AC3-BEB6-724B494DF1B3}"/>
                </a:ext>
              </a:extLst>
            </p:cNvPr>
            <p:cNvSpPr/>
            <p:nvPr/>
          </p:nvSpPr>
          <p:spPr>
            <a:xfrm flipH="1">
              <a:off x="952500" y="5526715"/>
              <a:ext cx="457200" cy="876300"/>
            </a:xfrm>
            <a:prstGeom prst="moon">
              <a:avLst>
                <a:gd name="adj" fmla="val 66666"/>
              </a:avLst>
            </a:prstGeom>
            <a:solidFill>
              <a:srgbClr val="FFFF00"/>
            </a:solidFill>
            <a:ln>
              <a:solidFill>
                <a:srgbClr val="808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83E4CA3-C1D5-4B17-8429-94E087156D24}"/>
                </a:ext>
              </a:extLst>
            </p:cNvPr>
            <p:cNvGrpSpPr/>
            <p:nvPr/>
          </p:nvGrpSpPr>
          <p:grpSpPr>
            <a:xfrm rot="16200000">
              <a:off x="546267" y="4648202"/>
              <a:ext cx="901700" cy="1754814"/>
              <a:chOff x="660400" y="4800601"/>
              <a:chExt cx="901700" cy="1754814"/>
            </a:xfrm>
          </p:grpSpPr>
          <p:sp>
            <p:nvSpPr>
              <p:cNvPr id="13" name="Moon 12">
                <a:extLst>
                  <a:ext uri="{FF2B5EF4-FFF2-40B4-BE49-F238E27FC236}">
                    <a16:creationId xmlns:a16="http://schemas.microsoft.com/office/drawing/2014/main" id="{E5A535FA-274B-49BD-8FCB-3F8C55A71717}"/>
                  </a:ext>
                </a:extLst>
              </p:cNvPr>
              <p:cNvSpPr/>
              <p:nvPr/>
            </p:nvSpPr>
            <p:spPr>
              <a:xfrm>
                <a:off x="660400" y="4800601"/>
                <a:ext cx="457200" cy="876300"/>
              </a:xfrm>
              <a:prstGeom prst="moon">
                <a:avLst>
                  <a:gd name="adj" fmla="val 66666"/>
                </a:avLst>
              </a:prstGeom>
              <a:solidFill>
                <a:srgbClr val="FFFF00"/>
              </a:solidFill>
              <a:ln>
                <a:solidFill>
                  <a:srgbClr val="808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Moon 13">
                <a:extLst>
                  <a:ext uri="{FF2B5EF4-FFF2-40B4-BE49-F238E27FC236}">
                    <a16:creationId xmlns:a16="http://schemas.microsoft.com/office/drawing/2014/main" id="{82E0AC0B-EE6E-4AF6-B231-1998FB0F9FCB}"/>
                  </a:ext>
                </a:extLst>
              </p:cNvPr>
              <p:cNvSpPr/>
              <p:nvPr/>
            </p:nvSpPr>
            <p:spPr>
              <a:xfrm flipH="1">
                <a:off x="1104900" y="5679115"/>
                <a:ext cx="457200" cy="876300"/>
              </a:xfrm>
              <a:prstGeom prst="moon">
                <a:avLst>
                  <a:gd name="adj" fmla="val 69444"/>
                </a:avLst>
              </a:prstGeom>
              <a:solidFill>
                <a:srgbClr val="FFFF00"/>
              </a:solidFill>
              <a:ln>
                <a:solidFill>
                  <a:srgbClr val="808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CD73EF-CC41-4096-ABF6-8221FC40B9F2}"/>
              </a:ext>
            </a:extLst>
          </p:cNvPr>
          <p:cNvGrpSpPr>
            <a:grpSpLocks noChangeAspect="1"/>
          </p:cNvGrpSpPr>
          <p:nvPr/>
        </p:nvGrpSpPr>
        <p:grpSpPr>
          <a:xfrm>
            <a:off x="2515190" y="3738337"/>
            <a:ext cx="1080750" cy="1080750"/>
            <a:chOff x="119710" y="4648200"/>
            <a:chExt cx="1754814" cy="1754815"/>
          </a:xfrm>
          <a:solidFill>
            <a:srgbClr val="33CCFF"/>
          </a:solidFill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B4CE70C0-DE0F-4F65-8393-C573B5CE1F46}"/>
                </a:ext>
              </a:extLst>
            </p:cNvPr>
            <p:cNvSpPr/>
            <p:nvPr/>
          </p:nvSpPr>
          <p:spPr>
            <a:xfrm>
              <a:off x="508000" y="4648200"/>
              <a:ext cx="457200" cy="876300"/>
            </a:xfrm>
            <a:prstGeom prst="moon">
              <a:avLst>
                <a:gd name="adj" fmla="val 69444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oon 19">
              <a:extLst>
                <a:ext uri="{FF2B5EF4-FFF2-40B4-BE49-F238E27FC236}">
                  <a16:creationId xmlns:a16="http://schemas.microsoft.com/office/drawing/2014/main" id="{972BD902-7D88-4492-8C0D-B23CE139055D}"/>
                </a:ext>
              </a:extLst>
            </p:cNvPr>
            <p:cNvSpPr/>
            <p:nvPr/>
          </p:nvSpPr>
          <p:spPr>
            <a:xfrm flipH="1">
              <a:off x="952500" y="5526715"/>
              <a:ext cx="457200" cy="876300"/>
            </a:xfrm>
            <a:prstGeom prst="moon">
              <a:avLst>
                <a:gd name="adj" fmla="val 66666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CE3C05-38E4-4D1A-824F-8E6A86214273}"/>
                </a:ext>
              </a:extLst>
            </p:cNvPr>
            <p:cNvGrpSpPr/>
            <p:nvPr/>
          </p:nvGrpSpPr>
          <p:grpSpPr>
            <a:xfrm rot="16200000">
              <a:off x="546267" y="4648202"/>
              <a:ext cx="901700" cy="1754814"/>
              <a:chOff x="660400" y="4800601"/>
              <a:chExt cx="901700" cy="1754814"/>
            </a:xfrm>
            <a:grpFill/>
          </p:grpSpPr>
          <p:sp>
            <p:nvSpPr>
              <p:cNvPr id="22" name="Moon 21">
                <a:extLst>
                  <a:ext uri="{FF2B5EF4-FFF2-40B4-BE49-F238E27FC236}">
                    <a16:creationId xmlns:a16="http://schemas.microsoft.com/office/drawing/2014/main" id="{B0749C9E-485A-43A3-AA0A-D2045D71722D}"/>
                  </a:ext>
                </a:extLst>
              </p:cNvPr>
              <p:cNvSpPr/>
              <p:nvPr/>
            </p:nvSpPr>
            <p:spPr>
              <a:xfrm>
                <a:off x="660400" y="4800601"/>
                <a:ext cx="457200" cy="876300"/>
              </a:xfrm>
              <a:prstGeom prst="moon">
                <a:avLst>
                  <a:gd name="adj" fmla="val 66666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Moon 22">
                <a:extLst>
                  <a:ext uri="{FF2B5EF4-FFF2-40B4-BE49-F238E27FC236}">
                    <a16:creationId xmlns:a16="http://schemas.microsoft.com/office/drawing/2014/main" id="{3A4292E2-B1E5-45E3-8E63-E3678ABBB1FE}"/>
                  </a:ext>
                </a:extLst>
              </p:cNvPr>
              <p:cNvSpPr/>
              <p:nvPr/>
            </p:nvSpPr>
            <p:spPr>
              <a:xfrm flipH="1">
                <a:off x="1104900" y="5679115"/>
                <a:ext cx="457200" cy="876300"/>
              </a:xfrm>
              <a:prstGeom prst="moon">
                <a:avLst>
                  <a:gd name="adj" fmla="val 69444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6B1135-F1F6-4DB7-A91E-B27602FA873D}"/>
              </a:ext>
            </a:extLst>
          </p:cNvPr>
          <p:cNvGrpSpPr>
            <a:grpSpLocks noChangeAspect="1"/>
          </p:cNvGrpSpPr>
          <p:nvPr/>
        </p:nvGrpSpPr>
        <p:grpSpPr>
          <a:xfrm rot="2580000" flipH="1">
            <a:off x="2502490" y="3742249"/>
            <a:ext cx="1080750" cy="1080750"/>
            <a:chOff x="119710" y="4648200"/>
            <a:chExt cx="1754814" cy="1754815"/>
          </a:xfrm>
          <a:solidFill>
            <a:srgbClr val="33CCFF"/>
          </a:solidFill>
        </p:grpSpPr>
        <p:sp>
          <p:nvSpPr>
            <p:cNvPr id="27" name="Moon 26">
              <a:extLst>
                <a:ext uri="{FF2B5EF4-FFF2-40B4-BE49-F238E27FC236}">
                  <a16:creationId xmlns:a16="http://schemas.microsoft.com/office/drawing/2014/main" id="{50D9F613-9EFE-43EF-B2EA-9680D89416C5}"/>
                </a:ext>
              </a:extLst>
            </p:cNvPr>
            <p:cNvSpPr/>
            <p:nvPr/>
          </p:nvSpPr>
          <p:spPr>
            <a:xfrm>
              <a:off x="508000" y="4648200"/>
              <a:ext cx="457200" cy="876300"/>
            </a:xfrm>
            <a:prstGeom prst="moon">
              <a:avLst>
                <a:gd name="adj" fmla="val 69444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oon 27">
              <a:extLst>
                <a:ext uri="{FF2B5EF4-FFF2-40B4-BE49-F238E27FC236}">
                  <a16:creationId xmlns:a16="http://schemas.microsoft.com/office/drawing/2014/main" id="{7861492A-3E09-4953-A54A-DB8FF9856C30}"/>
                </a:ext>
              </a:extLst>
            </p:cNvPr>
            <p:cNvSpPr/>
            <p:nvPr/>
          </p:nvSpPr>
          <p:spPr>
            <a:xfrm flipH="1">
              <a:off x="952500" y="5526715"/>
              <a:ext cx="457200" cy="876300"/>
            </a:xfrm>
            <a:prstGeom prst="moon">
              <a:avLst>
                <a:gd name="adj" fmla="val 66666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10275A-B09A-4915-8945-9AF8250523E5}"/>
                </a:ext>
              </a:extLst>
            </p:cNvPr>
            <p:cNvGrpSpPr/>
            <p:nvPr/>
          </p:nvGrpSpPr>
          <p:grpSpPr>
            <a:xfrm rot="16200000">
              <a:off x="546267" y="4648202"/>
              <a:ext cx="901700" cy="1754814"/>
              <a:chOff x="660400" y="4800601"/>
              <a:chExt cx="901700" cy="1754814"/>
            </a:xfrm>
            <a:grpFill/>
          </p:grpSpPr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BB5AB5C0-671C-4654-8554-5AA0ED25C4EC}"/>
                  </a:ext>
                </a:extLst>
              </p:cNvPr>
              <p:cNvSpPr/>
              <p:nvPr/>
            </p:nvSpPr>
            <p:spPr>
              <a:xfrm>
                <a:off x="660400" y="4800601"/>
                <a:ext cx="457200" cy="876300"/>
              </a:xfrm>
              <a:prstGeom prst="moon">
                <a:avLst>
                  <a:gd name="adj" fmla="val 66666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Moon 30">
                <a:extLst>
                  <a:ext uri="{FF2B5EF4-FFF2-40B4-BE49-F238E27FC236}">
                    <a16:creationId xmlns:a16="http://schemas.microsoft.com/office/drawing/2014/main" id="{53EC67CD-BF25-45A4-93B2-93AA972B7B02}"/>
                  </a:ext>
                </a:extLst>
              </p:cNvPr>
              <p:cNvSpPr/>
              <p:nvPr/>
            </p:nvSpPr>
            <p:spPr>
              <a:xfrm flipH="1">
                <a:off x="1104900" y="5679115"/>
                <a:ext cx="457200" cy="876300"/>
              </a:xfrm>
              <a:prstGeom prst="moon">
                <a:avLst>
                  <a:gd name="adj" fmla="val 69444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F696EB-2A4C-4DE4-8715-ADF281CF882B}"/>
              </a:ext>
            </a:extLst>
          </p:cNvPr>
          <p:cNvSpPr txBox="1"/>
          <p:nvPr/>
        </p:nvSpPr>
        <p:spPr>
          <a:xfrm>
            <a:off x="1915467" y="2902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72CAA-AF20-4A33-A5B0-AB0D5AD28238}"/>
              </a:ext>
            </a:extLst>
          </p:cNvPr>
          <p:cNvSpPr txBox="1"/>
          <p:nvPr/>
        </p:nvSpPr>
        <p:spPr>
          <a:xfrm>
            <a:off x="1662731" y="4041402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1C365-35B7-46D8-8042-67CF26315A13}"/>
              </a:ext>
            </a:extLst>
          </p:cNvPr>
          <p:cNvSpPr>
            <a:spLocks noChangeAspect="1"/>
          </p:cNvSpPr>
          <p:nvPr/>
        </p:nvSpPr>
        <p:spPr>
          <a:xfrm>
            <a:off x="2882638" y="2970008"/>
            <a:ext cx="194535" cy="194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0B6553-73C3-4976-904E-C92008D5D697}"/>
              </a:ext>
            </a:extLst>
          </p:cNvPr>
          <p:cNvSpPr>
            <a:spLocks noChangeAspect="1"/>
          </p:cNvSpPr>
          <p:nvPr/>
        </p:nvSpPr>
        <p:spPr>
          <a:xfrm>
            <a:off x="2967627" y="4190706"/>
            <a:ext cx="194535" cy="194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F9C17D-A760-4338-84B7-21C60CCACE88}"/>
              </a:ext>
            </a:extLst>
          </p:cNvPr>
          <p:cNvCxnSpPr>
            <a:cxnSpLocks/>
          </p:cNvCxnSpPr>
          <p:nvPr/>
        </p:nvCxnSpPr>
        <p:spPr bwMode="auto">
          <a:xfrm>
            <a:off x="2697963" y="3618111"/>
            <a:ext cx="646745" cy="1326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FECBF4-C320-4B81-8152-56EC432F83C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67161" y="3938560"/>
            <a:ext cx="1529201" cy="674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DF216B-C084-4B27-8E6F-AF238C5D15EE}"/>
              </a:ext>
            </a:extLst>
          </p:cNvPr>
          <p:cNvGrpSpPr/>
          <p:nvPr/>
        </p:nvGrpSpPr>
        <p:grpSpPr>
          <a:xfrm rot="2756743">
            <a:off x="2301046" y="3658643"/>
            <a:ext cx="1529201" cy="1326060"/>
            <a:chOff x="2217299" y="4826000"/>
            <a:chExt cx="1529201" cy="132606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F004B5-B460-4E5B-9902-A6BB8A3E70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48101" y="4826000"/>
              <a:ext cx="646745" cy="13260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564D82-664A-4319-B494-8C68A73365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17299" y="5146449"/>
              <a:ext cx="1529201" cy="6743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E72A59A-79E3-4217-9338-333A26384569}"/>
              </a:ext>
            </a:extLst>
          </p:cNvPr>
          <p:cNvSpPr/>
          <p:nvPr/>
        </p:nvSpPr>
        <p:spPr>
          <a:xfrm>
            <a:off x="633351" y="1605161"/>
            <a:ext cx="3567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Both 4 and 422 can be accommodated by a primitive tetragonal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59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What rotational symmetry do you see?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9385AF31-06E3-42E3-8AB6-DB0EF0085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rrow: Bent 1">
            <a:extLst>
              <a:ext uri="{FF2B5EF4-FFF2-40B4-BE49-F238E27FC236}">
                <a16:creationId xmlns:a16="http://schemas.microsoft.com/office/drawing/2014/main" id="{82162CDE-9CA7-41E0-905E-C0E6C9887B60}"/>
              </a:ext>
            </a:extLst>
          </p:cNvPr>
          <p:cNvSpPr/>
          <p:nvPr/>
        </p:nvSpPr>
        <p:spPr>
          <a:xfrm>
            <a:off x="83391" y="544181"/>
            <a:ext cx="578923" cy="548996"/>
          </a:xfrm>
          <a:prstGeom prst="bentArrow">
            <a:avLst>
              <a:gd name="adj1" fmla="val 32458"/>
              <a:gd name="adj2" fmla="val 26243"/>
              <a:gd name="adj3" fmla="val 25000"/>
              <a:gd name="adj4" fmla="val 71095"/>
            </a:avLst>
          </a:prstGeom>
          <a:solidFill>
            <a:srgbClr val="0000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Text Box 473">
            <a:extLst>
              <a:ext uri="{FF2B5EF4-FFF2-40B4-BE49-F238E27FC236}">
                <a16:creationId xmlns:a16="http://schemas.microsoft.com/office/drawing/2014/main" id="{B2A1F25D-938A-45D6-8197-916D69EF0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13" y="818679"/>
            <a:ext cx="1621175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90° rotational symmetry around axis normal to this plane.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EC16A87-F173-4A71-8E7B-5DC363BE0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8848" y="2048732"/>
            <a:ext cx="4106304" cy="409679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93CCA7F5-5864-4355-A0AF-7BF302AC953A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61202-2240-441A-8B60-B8B364E38C34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Rectangle 2">
            <a:extLst>
              <a:ext uri="{FF2B5EF4-FFF2-40B4-BE49-F238E27FC236}">
                <a16:creationId xmlns:a16="http://schemas.microsoft.com/office/drawing/2014/main" id="{CA565C7C-8835-4DD5-9997-D9EB708A9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-6064"/>
            <a:ext cx="91440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0" kern="0" dirty="0">
                <a:solidFill>
                  <a:schemeClr val="tx1"/>
                </a:solidFill>
              </a:rPr>
              <a:t>2-fold rotation around vertical axis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BE6E7A4-D0D4-4CD6-95C4-0AB183F0A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548AF11B-1D80-480F-8B3B-7F78371C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8848" y="2058773"/>
            <a:ext cx="4106304" cy="4096799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430F8369-1B20-4207-8A2A-E684736CA4EA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44" name="Line 473">
            <a:extLst>
              <a:ext uri="{FF2B5EF4-FFF2-40B4-BE49-F238E27FC236}">
                <a16:creationId xmlns:a16="http://schemas.microsoft.com/office/drawing/2014/main" id="{3F893E48-3E1A-4380-B369-8E14DB9A7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1199827"/>
            <a:ext cx="1" cy="56046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2">
            <a:extLst>
              <a:ext uri="{FF2B5EF4-FFF2-40B4-BE49-F238E27FC236}">
                <a16:creationId xmlns:a16="http://schemas.microsoft.com/office/drawing/2014/main" id="{C8CF1829-6F69-4733-A6F8-1AE01364B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041" y="7654"/>
            <a:ext cx="9144000" cy="102003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dirty="0"/>
              <a:t>How many symmetry copies of this reflection do you see?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A190EF27-C793-4969-9D27-9D06963F2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45" name="Line 473">
            <a:extLst>
              <a:ext uri="{FF2B5EF4-FFF2-40B4-BE49-F238E27FC236}">
                <a16:creationId xmlns:a16="http://schemas.microsoft.com/office/drawing/2014/main" id="{410B1AAA-8BCB-4AC4-8027-5F6D7CF88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1199827"/>
            <a:ext cx="1" cy="56046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3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24028" y="-88934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E53FB24-7F3E-4EA0-9939-4FAB419929B1}"/>
              </a:ext>
            </a:extLst>
          </p:cNvPr>
          <p:cNvSpPr/>
          <p:nvPr/>
        </p:nvSpPr>
        <p:spPr>
          <a:xfrm>
            <a:off x="7232759" y="1027684"/>
            <a:ext cx="15791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dirty="0"/>
              <a:t>What are their indices?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0"/>
            <a:ext cx="82296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0" kern="0" dirty="0">
                <a:solidFill>
                  <a:schemeClr val="tx1"/>
                </a:solidFill>
              </a:rPr>
              <a:t>8 symmetry equivalents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660" y="574496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330917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528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3DE4FFD-0D7F-4D4D-9B4E-564FB3FF4EB8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4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3999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 kern="0" dirty="0">
                <a:solidFill>
                  <a:schemeClr val="tx1"/>
                </a:solidFill>
              </a:rPr>
              <a:t>Is this symmetry consistent with point group 422?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9055" y="573710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8105" y="331968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879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Text Box 952">
            <a:extLst>
              <a:ext uri="{FF2B5EF4-FFF2-40B4-BE49-F238E27FC236}">
                <a16:creationId xmlns:a16="http://schemas.microsoft.com/office/drawing/2014/main" id="{829F55DB-56B7-411D-861F-CCAE7B264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123" y="6037988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3,-7,0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E3A6409F-5A19-4C5A-9A0E-387D4FC9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79238"/>
            <a:ext cx="98456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7,3,0</a:t>
            </a:r>
          </a:p>
        </p:txBody>
      </p:sp>
      <p:sp>
        <p:nvSpPr>
          <p:cNvPr id="152" name="Text Box 952">
            <a:extLst>
              <a:ext uri="{FF2B5EF4-FFF2-40B4-BE49-F238E27FC236}">
                <a16:creationId xmlns:a16="http://schemas.microsoft.com/office/drawing/2014/main" id="{5AB9CF3C-ACF8-4E12-B901-BD064E0B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72" y="4616353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7,-3,0</a:t>
            </a:r>
          </a:p>
        </p:txBody>
      </p:sp>
      <p:sp>
        <p:nvSpPr>
          <p:cNvPr id="153" name="Text Box 952">
            <a:extLst>
              <a:ext uri="{FF2B5EF4-FFF2-40B4-BE49-F238E27FC236}">
                <a16:creationId xmlns:a16="http://schemas.microsoft.com/office/drawing/2014/main" id="{00ABD74A-D60A-4BF6-93F3-6BA6832A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91" y="1623557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-3,7,0</a:t>
            </a:r>
          </a:p>
        </p:txBody>
      </p:sp>
      <p:sp>
        <p:nvSpPr>
          <p:cNvPr id="154" name="Text Box 952">
            <a:extLst>
              <a:ext uri="{FF2B5EF4-FFF2-40B4-BE49-F238E27FC236}">
                <a16:creationId xmlns:a16="http://schemas.microsoft.com/office/drawing/2014/main" id="{692E3C01-5DD9-43A7-8FEF-910E7480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66" y="6015685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-3,-7,0</a:t>
            </a:r>
          </a:p>
        </p:txBody>
      </p:sp>
      <p:sp>
        <p:nvSpPr>
          <p:cNvPr id="158" name="Text Box 952">
            <a:extLst>
              <a:ext uri="{FF2B5EF4-FFF2-40B4-BE49-F238E27FC236}">
                <a16:creationId xmlns:a16="http://schemas.microsoft.com/office/drawing/2014/main" id="{616D705A-3887-4FC4-B987-EB0D258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811" y="3134829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-7,3,0</a:t>
            </a:r>
          </a:p>
        </p:txBody>
      </p:sp>
      <p:sp>
        <p:nvSpPr>
          <p:cNvPr id="159" name="Text Box 952">
            <a:extLst>
              <a:ext uri="{FF2B5EF4-FFF2-40B4-BE49-F238E27FC236}">
                <a16:creationId xmlns:a16="http://schemas.microsoft.com/office/drawing/2014/main" id="{76F16C10-7210-4E3F-B7AB-70482E84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90" y="4605669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-7,-3,0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4E1C652-70B5-46A0-A954-3F7AE9CF5E43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8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1" y="-1"/>
            <a:ext cx="9098099" cy="1156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 kern="0" dirty="0">
                <a:solidFill>
                  <a:schemeClr val="tx1"/>
                </a:solidFill>
              </a:rPr>
              <a:t>Reciprocal lattice symmetry operators of point group 422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9055" y="573710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8105" y="331968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879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Text Box 952">
            <a:extLst>
              <a:ext uri="{FF2B5EF4-FFF2-40B4-BE49-F238E27FC236}">
                <a16:creationId xmlns:a16="http://schemas.microsoft.com/office/drawing/2014/main" id="{829F55DB-56B7-411D-861F-CCAE7B264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123" y="5929128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3,-7,0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E3A6409F-5A19-4C5A-9A0E-387D4FC9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79238"/>
            <a:ext cx="98456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7,3,0</a:t>
            </a:r>
          </a:p>
        </p:txBody>
      </p:sp>
      <p:sp>
        <p:nvSpPr>
          <p:cNvPr id="152" name="Text Box 952">
            <a:extLst>
              <a:ext uri="{FF2B5EF4-FFF2-40B4-BE49-F238E27FC236}">
                <a16:creationId xmlns:a16="http://schemas.microsoft.com/office/drawing/2014/main" id="{5AB9CF3C-ACF8-4E12-B901-BD064E0B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72" y="4616353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7,-3,0</a:t>
            </a:r>
          </a:p>
        </p:txBody>
      </p:sp>
      <p:sp>
        <p:nvSpPr>
          <p:cNvPr id="153" name="Text Box 952">
            <a:extLst>
              <a:ext uri="{FF2B5EF4-FFF2-40B4-BE49-F238E27FC236}">
                <a16:creationId xmlns:a16="http://schemas.microsoft.com/office/drawing/2014/main" id="{00ABD74A-D60A-4BF6-93F3-6BA6832A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91" y="1623557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-3,7,0</a:t>
            </a:r>
          </a:p>
        </p:txBody>
      </p:sp>
      <p:sp>
        <p:nvSpPr>
          <p:cNvPr id="154" name="Text Box 952">
            <a:extLst>
              <a:ext uri="{FF2B5EF4-FFF2-40B4-BE49-F238E27FC236}">
                <a16:creationId xmlns:a16="http://schemas.microsoft.com/office/drawing/2014/main" id="{692E3C01-5DD9-43A7-8FEF-910E7480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66" y="5906825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-3,-7,0</a:t>
            </a:r>
          </a:p>
        </p:txBody>
      </p:sp>
      <p:sp>
        <p:nvSpPr>
          <p:cNvPr id="158" name="Text Box 952">
            <a:extLst>
              <a:ext uri="{FF2B5EF4-FFF2-40B4-BE49-F238E27FC236}">
                <a16:creationId xmlns:a16="http://schemas.microsoft.com/office/drawing/2014/main" id="{616D705A-3887-4FC4-B987-EB0D258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811" y="3134829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-7,3,0</a:t>
            </a:r>
          </a:p>
        </p:txBody>
      </p:sp>
      <p:sp>
        <p:nvSpPr>
          <p:cNvPr id="159" name="Text Box 952">
            <a:extLst>
              <a:ext uri="{FF2B5EF4-FFF2-40B4-BE49-F238E27FC236}">
                <a16:creationId xmlns:a16="http://schemas.microsoft.com/office/drawing/2014/main" id="{76F16C10-7210-4E3F-B7AB-70482E84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90" y="4605669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-7,-3,0</a:t>
            </a:r>
          </a:p>
        </p:txBody>
      </p:sp>
      <p:sp>
        <p:nvSpPr>
          <p:cNvPr id="138" name="Text Box 952">
            <a:extLst>
              <a:ext uri="{FF2B5EF4-FFF2-40B4-BE49-F238E27FC236}">
                <a16:creationId xmlns:a16="http://schemas.microsoft.com/office/drawing/2014/main" id="{2E8157FA-D728-49AB-8557-2CEFDACD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879" y="1586965"/>
            <a:ext cx="100380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h,k,0</a:t>
            </a:r>
          </a:p>
        </p:txBody>
      </p:sp>
      <p:sp>
        <p:nvSpPr>
          <p:cNvPr id="161" name="Text Box 952">
            <a:extLst>
              <a:ext uri="{FF2B5EF4-FFF2-40B4-BE49-F238E27FC236}">
                <a16:creationId xmlns:a16="http://schemas.microsoft.com/office/drawing/2014/main" id="{D7080E85-D730-41BD-96E2-AA6514A2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81250"/>
            <a:ext cx="100380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k,h,0</a:t>
            </a:r>
          </a:p>
        </p:txBody>
      </p:sp>
      <p:sp>
        <p:nvSpPr>
          <p:cNvPr id="162" name="Text Box 952">
            <a:extLst>
              <a:ext uri="{FF2B5EF4-FFF2-40B4-BE49-F238E27FC236}">
                <a16:creationId xmlns:a16="http://schemas.microsoft.com/office/drawing/2014/main" id="{EF81C7D8-D324-45BB-965D-D74598A99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573" y="4599267"/>
            <a:ext cx="112402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k,-h,0</a:t>
            </a:r>
          </a:p>
        </p:txBody>
      </p:sp>
      <p:sp>
        <p:nvSpPr>
          <p:cNvPr id="163" name="Text Box 952">
            <a:extLst>
              <a:ext uri="{FF2B5EF4-FFF2-40B4-BE49-F238E27FC236}">
                <a16:creationId xmlns:a16="http://schemas.microsoft.com/office/drawing/2014/main" id="{47B77F80-7984-42A8-8458-97677FCF1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003" y="5936264"/>
            <a:ext cx="114326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h,-k,0</a:t>
            </a:r>
          </a:p>
        </p:txBody>
      </p:sp>
      <p:sp>
        <p:nvSpPr>
          <p:cNvPr id="164" name="Text Box 952">
            <a:extLst>
              <a:ext uri="{FF2B5EF4-FFF2-40B4-BE49-F238E27FC236}">
                <a16:creationId xmlns:a16="http://schemas.microsoft.com/office/drawing/2014/main" id="{D16C6B7C-2FFF-4BB2-8A79-04CA7A54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052" y="5931180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-h,-k,0</a:t>
            </a:r>
          </a:p>
        </p:txBody>
      </p:sp>
      <p:sp>
        <p:nvSpPr>
          <p:cNvPr id="197" name="Text Box 952">
            <a:extLst>
              <a:ext uri="{FF2B5EF4-FFF2-40B4-BE49-F238E27FC236}">
                <a16:creationId xmlns:a16="http://schemas.microsoft.com/office/drawing/2014/main" id="{41C95F67-8085-4E8D-9415-11F808FF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332" y="4596462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-k,-h,0</a:t>
            </a:r>
          </a:p>
        </p:txBody>
      </p:sp>
      <p:sp>
        <p:nvSpPr>
          <p:cNvPr id="198" name="Text Box 952">
            <a:extLst>
              <a:ext uri="{FF2B5EF4-FFF2-40B4-BE49-F238E27FC236}">
                <a16:creationId xmlns:a16="http://schemas.microsoft.com/office/drawing/2014/main" id="{39C6D500-EB12-4B8B-A8EB-FF625F48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151" y="3120524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-k,h,0</a:t>
            </a:r>
          </a:p>
        </p:txBody>
      </p:sp>
      <p:sp>
        <p:nvSpPr>
          <p:cNvPr id="199" name="Text Box 952">
            <a:extLst>
              <a:ext uri="{FF2B5EF4-FFF2-40B4-BE49-F238E27FC236}">
                <a16:creationId xmlns:a16="http://schemas.microsoft.com/office/drawing/2014/main" id="{935E3A8A-AD14-452C-8307-27A029D0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412" y="1616313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-h,k,0</a:t>
            </a:r>
          </a:p>
        </p:txBody>
      </p:sp>
      <p:sp>
        <p:nvSpPr>
          <p:cNvPr id="201" name="Text Box 484">
            <a:extLst>
              <a:ext uri="{FF2B5EF4-FFF2-40B4-BE49-F238E27FC236}">
                <a16:creationId xmlns:a16="http://schemas.microsoft.com/office/drawing/2014/main" id="{721FB078-41CB-466A-8795-FA840D8E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351" y="1129445"/>
            <a:ext cx="1674767" cy="2331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norm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dirty="0">
                <a:latin typeface="+mn-lt"/>
              </a:rPr>
              <a:t>point group 422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1) 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2)-h,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3) 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4)-h,-k,0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5) 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6)-k,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7) k,-h,0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8)-k,-h,0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D6F5C58-EF1F-47EA-93AC-0BA2FEC53023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61" grpId="0" animBg="1"/>
      <p:bldP spid="162" grpId="0" animBg="1"/>
      <p:bldP spid="163" grpId="0" animBg="1"/>
      <p:bldP spid="164" grpId="0" animBg="1"/>
      <p:bldP spid="197" grpId="0" animBg="1"/>
      <p:bldP spid="198" grpId="0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4411" y="943300"/>
          <a:ext cx="4876801" cy="56317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7892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err="1">
                          <a:solidFill>
                            <a:schemeClr val="tx1"/>
                          </a:solidFill>
                        </a:rPr>
                        <a:t>Bravais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 lattice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Point group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65 Chiral Space Groups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17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Triclinic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17"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Monoclinic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4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17"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Orthorhombic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P222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C222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17">
                <a:tc rowSpan="5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Tetragonal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66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en-US" sz="8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  <a:p>
                      <a:endParaRPr lang="en-US" sz="8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I422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517"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Trigonal/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</a:rPr>
                        <a:t>Rhombo-hedral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517"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Hexagonal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2517">
                <a:tc rowSpan="6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90487" y="177259"/>
            <a:ext cx="8963025" cy="702740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rgbClr val="000000"/>
                </a:solidFill>
              </a:rPr>
              <a:t>Summary: Space group determination is a stepwise process of elimination.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C5C2A-4382-42CC-B553-05F6F56ABE3C}"/>
              </a:ext>
            </a:extLst>
          </p:cNvPr>
          <p:cNvSpPr txBox="1"/>
          <p:nvPr/>
        </p:nvSpPr>
        <p:spPr>
          <a:xfrm>
            <a:off x="56138" y="1247775"/>
            <a:ext cx="34543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Eliminate 165 achiral space groups. Choose among 65 chiral space groups. </a:t>
            </a:r>
            <a:r>
              <a:rPr lang="en-US" sz="1600" b="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These 65 are compatible with L-protein. 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Identify Bravais lattice: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examine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geometrical arrangement of reflections (e.g. primitive tetragonal).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Identify point group symmetry of reflection intensities: </a:t>
            </a:r>
            <a:r>
              <a:rPr lang="en-US" sz="1600" b="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examine the rotational symmetry in the pattern of reflection intensities (e.g. 4 vs 422).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Distinguish between rotation or screw axis symmetry: 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examine systematic absences in reflection intensities (e.g. P422 vs. P4</a:t>
            </a:r>
            <a:r>
              <a:rPr lang="en-US" sz="1600" b="0" baseline="-2500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baseline="-2500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2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10000"/>
                  </a:schemeClr>
                </a:solidFill>
              </a:rPr>
              <a:t>Distinguish handedness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</a:rPr>
              <a:t>, if option exists (e.g. 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P4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</a:rPr>
              <a:t> vs P4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</a:rPr>
              <a:t>3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FFFF24-BD4C-4EA1-B23E-BC0C0F160DD4}"/>
              </a:ext>
            </a:extLst>
          </p:cNvPr>
          <p:cNvGrpSpPr/>
          <p:nvPr/>
        </p:nvGrpSpPr>
        <p:grpSpPr>
          <a:xfrm>
            <a:off x="3442754" y="943300"/>
            <a:ext cx="5498458" cy="5631731"/>
            <a:chOff x="3442754" y="943300"/>
            <a:chExt cx="5498458" cy="5631731"/>
          </a:xfrm>
        </p:grpSpPr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7F5F3720-C67E-4B2A-A170-46313390B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641" y="943300"/>
              <a:ext cx="5416571" cy="5631731"/>
            </a:xfrm>
            <a:prstGeom prst="rect">
              <a:avLst/>
            </a:prstGeom>
            <a:solidFill>
              <a:schemeClr val="bg1">
                <a:lumMod val="75000"/>
                <a:alpha val="20000"/>
              </a:schemeClr>
            </a:solidFill>
            <a:ln w="38100" cap="rnd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 dirty="0">
                <a:solidFill>
                  <a:srgbClr val="0070C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04A61E-85AA-40B1-B6E8-4A55ED9047F4}"/>
                </a:ext>
              </a:extLst>
            </p:cNvPr>
            <p:cNvSpPr txBox="1"/>
            <p:nvPr/>
          </p:nvSpPr>
          <p:spPr>
            <a:xfrm>
              <a:off x="3442754" y="980923"/>
              <a:ext cx="655949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20" name="Rectangle 8">
            <a:extLst>
              <a:ext uri="{FF2B5EF4-FFF2-40B4-BE49-F238E27FC236}">
                <a16:creationId xmlns:a16="http://schemas.microsoft.com/office/drawing/2014/main" id="{B1C658F6-1991-4442-B60F-02A8E6501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106" y="943300"/>
            <a:ext cx="1197034" cy="5631731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 w="38100" cap="rnd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BC2673-6BC2-4600-BE05-B7A0A9C7FCC7}"/>
              </a:ext>
            </a:extLst>
          </p:cNvPr>
          <p:cNvGrpSpPr/>
          <p:nvPr/>
        </p:nvGrpSpPr>
        <p:grpSpPr>
          <a:xfrm>
            <a:off x="4061301" y="2866716"/>
            <a:ext cx="4883020" cy="1124567"/>
            <a:chOff x="4061301" y="2866716"/>
            <a:chExt cx="4883020" cy="1124567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6A02AF3B-B321-44C7-9C62-04C1E82F577A}"/>
                </a:ext>
              </a:extLst>
            </p:cNvPr>
            <p:cNvSpPr/>
            <p:nvPr/>
          </p:nvSpPr>
          <p:spPr>
            <a:xfrm>
              <a:off x="4061301" y="2866716"/>
              <a:ext cx="4883020" cy="1124567"/>
            </a:xfrm>
            <a:custGeom>
              <a:avLst/>
              <a:gdLst>
                <a:gd name="connsiteX0" fmla="*/ 4876800 w 4883020"/>
                <a:gd name="connsiteY0" fmla="*/ 0 h 1119673"/>
                <a:gd name="connsiteX1" fmla="*/ 0 w 4883020"/>
                <a:gd name="connsiteY1" fmla="*/ 6220 h 1119673"/>
                <a:gd name="connsiteX2" fmla="*/ 0 w 4883020"/>
                <a:gd name="connsiteY2" fmla="*/ 1113453 h 1119673"/>
                <a:gd name="connsiteX3" fmla="*/ 1169436 w 4883020"/>
                <a:gd name="connsiteY3" fmla="*/ 1119673 h 1119673"/>
                <a:gd name="connsiteX4" fmla="*/ 1175657 w 4883020"/>
                <a:gd name="connsiteY4" fmla="*/ 920620 h 1119673"/>
                <a:gd name="connsiteX5" fmla="*/ 4876800 w 4883020"/>
                <a:gd name="connsiteY5" fmla="*/ 920620 h 1119673"/>
                <a:gd name="connsiteX6" fmla="*/ 4883020 w 4883020"/>
                <a:gd name="connsiteY6" fmla="*/ 422988 h 1119673"/>
                <a:gd name="connsiteX7" fmla="*/ 1188097 w 4883020"/>
                <a:gd name="connsiteY7" fmla="*/ 422988 h 1119673"/>
                <a:gd name="connsiteX8" fmla="*/ 1194318 w 4883020"/>
                <a:gd name="connsiteY8" fmla="*/ 211494 h 1119673"/>
                <a:gd name="connsiteX9" fmla="*/ 4876800 w 4883020"/>
                <a:gd name="connsiteY9" fmla="*/ 211494 h 1119673"/>
                <a:gd name="connsiteX10" fmla="*/ 4876800 w 4883020"/>
                <a:gd name="connsiteY10" fmla="*/ 0 h 1119673"/>
                <a:gd name="connsiteX0" fmla="*/ 4876800 w 4883020"/>
                <a:gd name="connsiteY0" fmla="*/ 0 h 1119673"/>
                <a:gd name="connsiteX1" fmla="*/ 0 w 4883020"/>
                <a:gd name="connsiteY1" fmla="*/ 6220 h 1119673"/>
                <a:gd name="connsiteX2" fmla="*/ 0 w 4883020"/>
                <a:gd name="connsiteY2" fmla="*/ 1113453 h 1119673"/>
                <a:gd name="connsiteX3" fmla="*/ 709126 w 4883020"/>
                <a:gd name="connsiteY3" fmla="*/ 1119673 h 1119673"/>
                <a:gd name="connsiteX4" fmla="*/ 1175657 w 4883020"/>
                <a:gd name="connsiteY4" fmla="*/ 920620 h 1119673"/>
                <a:gd name="connsiteX5" fmla="*/ 4876800 w 4883020"/>
                <a:gd name="connsiteY5" fmla="*/ 920620 h 1119673"/>
                <a:gd name="connsiteX6" fmla="*/ 4883020 w 4883020"/>
                <a:gd name="connsiteY6" fmla="*/ 422988 h 1119673"/>
                <a:gd name="connsiteX7" fmla="*/ 1188097 w 4883020"/>
                <a:gd name="connsiteY7" fmla="*/ 422988 h 1119673"/>
                <a:gd name="connsiteX8" fmla="*/ 1194318 w 4883020"/>
                <a:gd name="connsiteY8" fmla="*/ 211494 h 1119673"/>
                <a:gd name="connsiteX9" fmla="*/ 4876800 w 4883020"/>
                <a:gd name="connsiteY9" fmla="*/ 211494 h 1119673"/>
                <a:gd name="connsiteX10" fmla="*/ 4876800 w 4883020"/>
                <a:gd name="connsiteY10" fmla="*/ 0 h 1119673"/>
                <a:gd name="connsiteX0" fmla="*/ 4876800 w 4883020"/>
                <a:gd name="connsiteY0" fmla="*/ 0 h 1119673"/>
                <a:gd name="connsiteX1" fmla="*/ 0 w 4883020"/>
                <a:gd name="connsiteY1" fmla="*/ 6220 h 1119673"/>
                <a:gd name="connsiteX2" fmla="*/ 0 w 4883020"/>
                <a:gd name="connsiteY2" fmla="*/ 1113453 h 1119673"/>
                <a:gd name="connsiteX3" fmla="*/ 709126 w 4883020"/>
                <a:gd name="connsiteY3" fmla="*/ 1119673 h 1119673"/>
                <a:gd name="connsiteX4" fmla="*/ 727787 w 4883020"/>
                <a:gd name="connsiteY4" fmla="*/ 926840 h 1119673"/>
                <a:gd name="connsiteX5" fmla="*/ 4876800 w 4883020"/>
                <a:gd name="connsiteY5" fmla="*/ 920620 h 1119673"/>
                <a:gd name="connsiteX6" fmla="*/ 4883020 w 4883020"/>
                <a:gd name="connsiteY6" fmla="*/ 422988 h 1119673"/>
                <a:gd name="connsiteX7" fmla="*/ 1188097 w 4883020"/>
                <a:gd name="connsiteY7" fmla="*/ 422988 h 1119673"/>
                <a:gd name="connsiteX8" fmla="*/ 1194318 w 4883020"/>
                <a:gd name="connsiteY8" fmla="*/ 211494 h 1119673"/>
                <a:gd name="connsiteX9" fmla="*/ 4876800 w 4883020"/>
                <a:gd name="connsiteY9" fmla="*/ 211494 h 1119673"/>
                <a:gd name="connsiteX10" fmla="*/ 4876800 w 4883020"/>
                <a:gd name="connsiteY10" fmla="*/ 0 h 1119673"/>
                <a:gd name="connsiteX0" fmla="*/ 4876800 w 4883020"/>
                <a:gd name="connsiteY0" fmla="*/ 0 h 1137008"/>
                <a:gd name="connsiteX1" fmla="*/ 0 w 4883020"/>
                <a:gd name="connsiteY1" fmla="*/ 6220 h 1137008"/>
                <a:gd name="connsiteX2" fmla="*/ 0 w 4883020"/>
                <a:gd name="connsiteY2" fmla="*/ 1113453 h 1137008"/>
                <a:gd name="connsiteX3" fmla="*/ 713459 w 4883020"/>
                <a:gd name="connsiteY3" fmla="*/ 1137008 h 1137008"/>
                <a:gd name="connsiteX4" fmla="*/ 727787 w 4883020"/>
                <a:gd name="connsiteY4" fmla="*/ 926840 h 1137008"/>
                <a:gd name="connsiteX5" fmla="*/ 4876800 w 4883020"/>
                <a:gd name="connsiteY5" fmla="*/ 920620 h 1137008"/>
                <a:gd name="connsiteX6" fmla="*/ 4883020 w 4883020"/>
                <a:gd name="connsiteY6" fmla="*/ 422988 h 1137008"/>
                <a:gd name="connsiteX7" fmla="*/ 1188097 w 4883020"/>
                <a:gd name="connsiteY7" fmla="*/ 422988 h 1137008"/>
                <a:gd name="connsiteX8" fmla="*/ 1194318 w 4883020"/>
                <a:gd name="connsiteY8" fmla="*/ 211494 h 1137008"/>
                <a:gd name="connsiteX9" fmla="*/ 4876800 w 4883020"/>
                <a:gd name="connsiteY9" fmla="*/ 211494 h 1137008"/>
                <a:gd name="connsiteX10" fmla="*/ 4876800 w 4883020"/>
                <a:gd name="connsiteY10" fmla="*/ 0 h 1137008"/>
                <a:gd name="connsiteX0" fmla="*/ 4876800 w 4883020"/>
                <a:gd name="connsiteY0" fmla="*/ 0 h 1137008"/>
                <a:gd name="connsiteX1" fmla="*/ 0 w 4883020"/>
                <a:gd name="connsiteY1" fmla="*/ 6220 h 1137008"/>
                <a:gd name="connsiteX2" fmla="*/ 0 w 4883020"/>
                <a:gd name="connsiteY2" fmla="*/ 1113453 h 1137008"/>
                <a:gd name="connsiteX3" fmla="*/ 713459 w 4883020"/>
                <a:gd name="connsiteY3" fmla="*/ 1137008 h 1137008"/>
                <a:gd name="connsiteX4" fmla="*/ 706119 w 4883020"/>
                <a:gd name="connsiteY4" fmla="*/ 935508 h 1137008"/>
                <a:gd name="connsiteX5" fmla="*/ 4876800 w 4883020"/>
                <a:gd name="connsiteY5" fmla="*/ 920620 h 1137008"/>
                <a:gd name="connsiteX6" fmla="*/ 4883020 w 4883020"/>
                <a:gd name="connsiteY6" fmla="*/ 422988 h 1137008"/>
                <a:gd name="connsiteX7" fmla="*/ 1188097 w 4883020"/>
                <a:gd name="connsiteY7" fmla="*/ 422988 h 1137008"/>
                <a:gd name="connsiteX8" fmla="*/ 1194318 w 4883020"/>
                <a:gd name="connsiteY8" fmla="*/ 211494 h 1137008"/>
                <a:gd name="connsiteX9" fmla="*/ 4876800 w 4883020"/>
                <a:gd name="connsiteY9" fmla="*/ 211494 h 1137008"/>
                <a:gd name="connsiteX10" fmla="*/ 4876800 w 4883020"/>
                <a:gd name="connsiteY10" fmla="*/ 0 h 1137008"/>
                <a:gd name="connsiteX0" fmla="*/ 4876800 w 4883020"/>
                <a:gd name="connsiteY0" fmla="*/ 0 h 1137008"/>
                <a:gd name="connsiteX1" fmla="*/ 0 w 4883020"/>
                <a:gd name="connsiteY1" fmla="*/ 6220 h 1137008"/>
                <a:gd name="connsiteX2" fmla="*/ 0 w 4883020"/>
                <a:gd name="connsiteY2" fmla="*/ 1113453 h 1137008"/>
                <a:gd name="connsiteX3" fmla="*/ 713459 w 4883020"/>
                <a:gd name="connsiteY3" fmla="*/ 1137008 h 1137008"/>
                <a:gd name="connsiteX4" fmla="*/ 723453 w 4883020"/>
                <a:gd name="connsiteY4" fmla="*/ 926841 h 1137008"/>
                <a:gd name="connsiteX5" fmla="*/ 4876800 w 4883020"/>
                <a:gd name="connsiteY5" fmla="*/ 920620 h 1137008"/>
                <a:gd name="connsiteX6" fmla="*/ 4883020 w 4883020"/>
                <a:gd name="connsiteY6" fmla="*/ 422988 h 1137008"/>
                <a:gd name="connsiteX7" fmla="*/ 1188097 w 4883020"/>
                <a:gd name="connsiteY7" fmla="*/ 422988 h 1137008"/>
                <a:gd name="connsiteX8" fmla="*/ 1194318 w 4883020"/>
                <a:gd name="connsiteY8" fmla="*/ 211494 h 1137008"/>
                <a:gd name="connsiteX9" fmla="*/ 4876800 w 4883020"/>
                <a:gd name="connsiteY9" fmla="*/ 211494 h 1137008"/>
                <a:gd name="connsiteX10" fmla="*/ 4876800 w 4883020"/>
                <a:gd name="connsiteY10" fmla="*/ 0 h 1137008"/>
                <a:gd name="connsiteX0" fmla="*/ 4876800 w 4883020"/>
                <a:gd name="connsiteY0" fmla="*/ 0 h 1124007"/>
                <a:gd name="connsiteX1" fmla="*/ 0 w 4883020"/>
                <a:gd name="connsiteY1" fmla="*/ 6220 h 1124007"/>
                <a:gd name="connsiteX2" fmla="*/ 0 w 4883020"/>
                <a:gd name="connsiteY2" fmla="*/ 1113453 h 1124007"/>
                <a:gd name="connsiteX3" fmla="*/ 717792 w 4883020"/>
                <a:gd name="connsiteY3" fmla="*/ 1124007 h 1124007"/>
                <a:gd name="connsiteX4" fmla="*/ 723453 w 4883020"/>
                <a:gd name="connsiteY4" fmla="*/ 926841 h 1124007"/>
                <a:gd name="connsiteX5" fmla="*/ 4876800 w 4883020"/>
                <a:gd name="connsiteY5" fmla="*/ 920620 h 1124007"/>
                <a:gd name="connsiteX6" fmla="*/ 4883020 w 4883020"/>
                <a:gd name="connsiteY6" fmla="*/ 422988 h 1124007"/>
                <a:gd name="connsiteX7" fmla="*/ 1188097 w 4883020"/>
                <a:gd name="connsiteY7" fmla="*/ 422988 h 1124007"/>
                <a:gd name="connsiteX8" fmla="*/ 1194318 w 4883020"/>
                <a:gd name="connsiteY8" fmla="*/ 211494 h 1124007"/>
                <a:gd name="connsiteX9" fmla="*/ 4876800 w 4883020"/>
                <a:gd name="connsiteY9" fmla="*/ 211494 h 1124007"/>
                <a:gd name="connsiteX10" fmla="*/ 4876800 w 4883020"/>
                <a:gd name="connsiteY10" fmla="*/ 0 h 1124007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1188097 w 4883020"/>
                <a:gd name="connsiteY7" fmla="*/ 422988 h 1113453"/>
                <a:gd name="connsiteX8" fmla="*/ 1194318 w 4883020"/>
                <a:gd name="connsiteY8" fmla="*/ 211494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1194318 w 4883020"/>
                <a:gd name="connsiteY8" fmla="*/ 211494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730617 w 4883020"/>
                <a:gd name="connsiteY8" fmla="*/ 202827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721950 w 4883020"/>
                <a:gd name="connsiteY8" fmla="*/ 207160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721950 w 4883020"/>
                <a:gd name="connsiteY8" fmla="*/ 202826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11114 h 1124567"/>
                <a:gd name="connsiteX1" fmla="*/ 4333 w 4883020"/>
                <a:gd name="connsiteY1" fmla="*/ 0 h 1124567"/>
                <a:gd name="connsiteX2" fmla="*/ 0 w 4883020"/>
                <a:gd name="connsiteY2" fmla="*/ 1124567 h 1124567"/>
                <a:gd name="connsiteX3" fmla="*/ 722125 w 4883020"/>
                <a:gd name="connsiteY3" fmla="*/ 1122120 h 1124567"/>
                <a:gd name="connsiteX4" fmla="*/ 723453 w 4883020"/>
                <a:gd name="connsiteY4" fmla="*/ 937955 h 1124567"/>
                <a:gd name="connsiteX5" fmla="*/ 4876800 w 4883020"/>
                <a:gd name="connsiteY5" fmla="*/ 931734 h 1124567"/>
                <a:gd name="connsiteX6" fmla="*/ 4883020 w 4883020"/>
                <a:gd name="connsiteY6" fmla="*/ 434102 h 1124567"/>
                <a:gd name="connsiteX7" fmla="*/ 724397 w 4883020"/>
                <a:gd name="connsiteY7" fmla="*/ 429768 h 1124567"/>
                <a:gd name="connsiteX8" fmla="*/ 721950 w 4883020"/>
                <a:gd name="connsiteY8" fmla="*/ 213940 h 1124567"/>
                <a:gd name="connsiteX9" fmla="*/ 4876800 w 4883020"/>
                <a:gd name="connsiteY9" fmla="*/ 222608 h 1124567"/>
                <a:gd name="connsiteX10" fmla="*/ 4876800 w 4883020"/>
                <a:gd name="connsiteY10" fmla="*/ 11114 h 112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3020" h="1124567">
                  <a:moveTo>
                    <a:pt x="4876800" y="11114"/>
                  </a:moveTo>
                  <a:lnTo>
                    <a:pt x="4333" y="0"/>
                  </a:lnTo>
                  <a:cubicBezTo>
                    <a:pt x="2889" y="374856"/>
                    <a:pt x="1444" y="749711"/>
                    <a:pt x="0" y="1124567"/>
                  </a:cubicBezTo>
                  <a:lnTo>
                    <a:pt x="722125" y="1122120"/>
                  </a:lnTo>
                  <a:cubicBezTo>
                    <a:pt x="722568" y="1060732"/>
                    <a:pt x="723010" y="999343"/>
                    <a:pt x="723453" y="937955"/>
                  </a:cubicBezTo>
                  <a:lnTo>
                    <a:pt x="4876800" y="931734"/>
                  </a:lnTo>
                  <a:cubicBezTo>
                    <a:pt x="4878873" y="765857"/>
                    <a:pt x="4880947" y="599979"/>
                    <a:pt x="4883020" y="434102"/>
                  </a:cubicBezTo>
                  <a:lnTo>
                    <a:pt x="724397" y="429768"/>
                  </a:lnTo>
                  <a:cubicBezTo>
                    <a:pt x="723581" y="359270"/>
                    <a:pt x="722766" y="284438"/>
                    <a:pt x="721950" y="213940"/>
                  </a:cubicBezTo>
                  <a:lnTo>
                    <a:pt x="4876800" y="222608"/>
                  </a:lnTo>
                  <a:lnTo>
                    <a:pt x="4876800" y="11114"/>
                  </a:lnTo>
                  <a:close/>
                </a:path>
              </a:pathLst>
            </a:custGeom>
            <a:solidFill>
              <a:srgbClr val="72BFC5">
                <a:alpha val="50196"/>
              </a:srgb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FE3F14-DAC9-403C-BD77-3F86DD80AD65}"/>
                </a:ext>
              </a:extLst>
            </p:cNvPr>
            <p:cNvSpPr/>
            <p:nvPr/>
          </p:nvSpPr>
          <p:spPr>
            <a:xfrm>
              <a:off x="4098703" y="2954325"/>
              <a:ext cx="61266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6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2" name="Rectangle 8">
            <a:extLst>
              <a:ext uri="{FF2B5EF4-FFF2-40B4-BE49-F238E27FC236}">
                <a16:creationId xmlns:a16="http://schemas.microsoft.com/office/drawing/2014/main" id="{87EC98BA-38DD-4953-97C1-6496B4EB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258" y="943299"/>
            <a:ext cx="372464" cy="5631731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 w="38100" cap="rnd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204C64-8D6A-4219-AE4D-37FA97B5B5B1}"/>
              </a:ext>
            </a:extLst>
          </p:cNvPr>
          <p:cNvGrpSpPr/>
          <p:nvPr/>
        </p:nvGrpSpPr>
        <p:grpSpPr>
          <a:xfrm>
            <a:off x="5258335" y="3170576"/>
            <a:ext cx="3685963" cy="769441"/>
            <a:chOff x="5239751" y="3900215"/>
            <a:chExt cx="3685963" cy="769441"/>
          </a:xfrm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06810E82-F61C-4126-950D-A606960BC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031" y="4043868"/>
              <a:ext cx="3676683" cy="487793"/>
            </a:xfrm>
            <a:prstGeom prst="rect">
              <a:avLst/>
            </a:prstGeom>
            <a:solidFill>
              <a:schemeClr val="accent1">
                <a:lumMod val="50000"/>
                <a:alpha val="20000"/>
              </a:schemeClr>
            </a:solidFill>
            <a:ln w="3810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 dirty="0">
                <a:solidFill>
                  <a:srgbClr val="0070C0"/>
                </a:solidFill>
              </a:endParaRPr>
            </a:p>
            <a:p>
              <a:endParaRPr lang="en-US" sz="6000" dirty="0">
                <a:solidFill>
                  <a:srgbClr val="0070C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976E9F-2216-4D75-BA8B-600758B923B2}"/>
                </a:ext>
              </a:extLst>
            </p:cNvPr>
            <p:cNvSpPr/>
            <p:nvPr/>
          </p:nvSpPr>
          <p:spPr>
            <a:xfrm>
              <a:off x="5239751" y="3900215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endParaRPr lang="en-US" sz="4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ectangle 8">
            <a:extLst>
              <a:ext uri="{FF2B5EF4-FFF2-40B4-BE49-F238E27FC236}">
                <a16:creationId xmlns:a16="http://schemas.microsoft.com/office/drawing/2014/main" id="{2237F6D8-B7B1-437E-AB46-B13BCD7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077" y="3313990"/>
            <a:ext cx="539771" cy="487792"/>
          </a:xfrm>
          <a:prstGeom prst="rect">
            <a:avLst/>
          </a:prstGeom>
          <a:solidFill>
            <a:schemeClr val="accent1">
              <a:lumMod val="25000"/>
              <a:alpha val="20000"/>
            </a:schemeClr>
          </a:solidFill>
          <a:ln w="38100" cap="rnd" cmpd="sng">
            <a:solidFill>
              <a:schemeClr val="accent1">
                <a:lumMod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accent1">
                    <a:lumMod val="25000"/>
                  </a:schemeClr>
                </a:solidFill>
              </a:rPr>
              <a:t>4</a:t>
            </a:r>
            <a:endParaRPr lang="en-US" sz="36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F06208C-DC3F-4C94-8E61-015E7D58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077" y="3591613"/>
            <a:ext cx="539771" cy="210169"/>
          </a:xfrm>
          <a:prstGeom prst="rect">
            <a:avLst/>
          </a:prstGeom>
          <a:solidFill>
            <a:schemeClr val="accent1">
              <a:lumMod val="10000"/>
              <a:alpha val="20000"/>
            </a:schemeClr>
          </a:solidFill>
          <a:ln w="38100" cap="rnd" cmpd="sng">
            <a:solidFill>
              <a:schemeClr val="accent1">
                <a:lumMod val="1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accent1">
                    <a:lumMod val="10000"/>
                  </a:schemeClr>
                </a:solidFill>
              </a:rPr>
              <a:t>5</a:t>
            </a:r>
            <a:endParaRPr lang="en-US" sz="24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7" grpId="0" animBg="1"/>
      <p:bldP spid="27" grpId="1" animBg="1"/>
      <p:bldP spid="27" grpId="2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4243" y="396016"/>
            <a:ext cx="8624317" cy="912084"/>
          </a:xfrm>
        </p:spPr>
        <p:txBody>
          <a:bodyPr/>
          <a:lstStyle/>
          <a:p>
            <a:pPr algn="l" eaLnBrk="1" hangingPunct="1"/>
            <a:r>
              <a:rPr lang="en-US" sz="3600" dirty="0">
                <a:solidFill>
                  <a:schemeClr val="tx1"/>
                </a:solidFill>
              </a:rPr>
              <a:t>The last step in data reduction is merging.</a:t>
            </a: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8B7EEF36-B046-4838-9DF5-489B9257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46301"/>
            <a:ext cx="296091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0" dirty="0"/>
              <a:t>We can improve our estimate of the intensity of reflection </a:t>
            </a:r>
            <a:r>
              <a:rPr lang="en-US" b="0" dirty="0" err="1"/>
              <a:t>h,k,l</a:t>
            </a:r>
            <a:r>
              <a:rPr lang="en-US" b="0" dirty="0"/>
              <a:t> by averaging (merging) the intensities of all its symmetry-related reflections.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0" dirty="0"/>
              <a:t>We quantify how well the pattern obeys a certain point group symmetry by calculating </a:t>
            </a:r>
            <a:r>
              <a:rPr lang="en-US" b="0" dirty="0" err="1">
                <a:sym typeface="Wingdings" panose="05000000000000000000" pitchFamily="2" charset="2"/>
              </a:rPr>
              <a:t>R</a:t>
            </a:r>
            <a:r>
              <a:rPr lang="en-US" b="0" baseline="-25000" dirty="0" err="1">
                <a:sym typeface="Wingdings" panose="05000000000000000000" pitchFamily="2" charset="2"/>
              </a:rPr>
              <a:t>merge</a:t>
            </a:r>
            <a:r>
              <a:rPr lang="en-US" b="0" dirty="0"/>
              <a:t>.</a:t>
            </a:r>
          </a:p>
        </p:txBody>
      </p:sp>
      <p:sp>
        <p:nvSpPr>
          <p:cNvPr id="38" name="Text Box 484">
            <a:extLst>
              <a:ext uri="{FF2B5EF4-FFF2-40B4-BE49-F238E27FC236}">
                <a16:creationId xmlns:a16="http://schemas.microsoft.com/office/drawing/2014/main" id="{C996671C-1CB5-423F-B404-DEFB922CE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793" y="1946301"/>
            <a:ext cx="1674767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norm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dirty="0">
                <a:latin typeface="+mn-lt"/>
              </a:rPr>
              <a:t>These match</a:t>
            </a:r>
          </a:p>
          <a:p>
            <a:pPr eaLnBrk="1" hangingPunct="1"/>
            <a:r>
              <a:rPr lang="en-US" sz="1600" b="0" dirty="0">
                <a:latin typeface="+mn-lt"/>
              </a:rPr>
              <a:t>the </a:t>
            </a:r>
            <a:r>
              <a:rPr lang="en-US" sz="1600" b="0" dirty="0" err="1">
                <a:latin typeface="+mn-lt"/>
              </a:rPr>
              <a:t>sym</a:t>
            </a:r>
            <a:r>
              <a:rPr lang="en-US" sz="1600" b="0" dirty="0">
                <a:latin typeface="+mn-lt"/>
              </a:rPr>
              <a:t>-ops of</a:t>
            </a:r>
          </a:p>
          <a:p>
            <a:pPr eaLnBrk="1" hangingPunct="1"/>
            <a:r>
              <a:rPr lang="en-US" sz="1600" b="0" dirty="0">
                <a:latin typeface="+mn-lt"/>
              </a:rPr>
              <a:t>point group 422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1) 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2)-h,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3) 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4)-h,-k,0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5) 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6)-k,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7) k,-h,0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8)-k,-h,0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38E00-29B1-412C-A62C-A9CD970D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80" y="1308100"/>
            <a:ext cx="4386780" cy="43315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3C8EB33-70DC-436D-8168-8E59CC712DE0}"/>
              </a:ext>
            </a:extLst>
          </p:cNvPr>
          <p:cNvSpPr>
            <a:spLocks noChangeAspect="1"/>
          </p:cNvSpPr>
          <p:nvPr/>
        </p:nvSpPr>
        <p:spPr>
          <a:xfrm>
            <a:off x="5050172" y="3515961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4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449263" y="412750"/>
            <a:ext cx="2967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j observations of the reflection 30 22 6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03375" y="2933700"/>
            <a:ext cx="6088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&lt;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&gt;=    (</a:t>
            </a:r>
            <a:r>
              <a:rPr lang="en-US" sz="2400" dirty="0"/>
              <a:t>550</a:t>
            </a:r>
            <a:r>
              <a:rPr lang="en-US" sz="2400" dirty="0">
                <a:solidFill>
                  <a:srgbClr val="0070C0"/>
                </a:solidFill>
              </a:rPr>
              <a:t>      +    </a:t>
            </a:r>
            <a:r>
              <a:rPr lang="en-US" sz="2400" dirty="0"/>
              <a:t>500</a:t>
            </a:r>
            <a:r>
              <a:rPr lang="en-US" sz="2400" dirty="0">
                <a:solidFill>
                  <a:srgbClr val="0070C0"/>
                </a:solidFill>
              </a:rPr>
              <a:t>    +    </a:t>
            </a:r>
            <a:r>
              <a:rPr lang="en-US" sz="2400" dirty="0"/>
              <a:t>543</a:t>
            </a:r>
            <a:r>
              <a:rPr lang="en-US" sz="2400" dirty="0">
                <a:solidFill>
                  <a:srgbClr val="0070C0"/>
                </a:solidFill>
              </a:rPr>
              <a:t>) / 3 </a:t>
            </a: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      =     531</a:t>
            </a:r>
          </a:p>
        </p:txBody>
      </p:sp>
      <p:graphicFrame>
        <p:nvGraphicFramePr>
          <p:cNvPr id="3154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21751"/>
              </p:ext>
            </p:extLst>
          </p:nvPr>
        </p:nvGraphicFramePr>
        <p:xfrm>
          <a:off x="384175" y="1089025"/>
          <a:ext cx="3132138" cy="1463676"/>
        </p:xfrm>
        <a:graphic>
          <a:graphicData uri="http://schemas.openxmlformats.org/drawingml/2006/table">
            <a:tbl>
              <a:tblPr/>
              <a:tblGrid>
                <a:gridCol w="63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543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61" name="Group 89"/>
          <p:cNvGrpSpPr>
            <a:grpSpLocks/>
          </p:cNvGrpSpPr>
          <p:nvPr/>
        </p:nvGrpSpPr>
        <p:grpSpPr bwMode="auto">
          <a:xfrm>
            <a:off x="4886325" y="412750"/>
            <a:ext cx="4092575" cy="2387600"/>
            <a:chOff x="2678" y="107"/>
            <a:chExt cx="2578" cy="1504"/>
          </a:xfrm>
        </p:grpSpPr>
        <p:sp>
          <p:nvSpPr>
            <p:cNvPr id="45097" name="Text Box 5"/>
            <p:cNvSpPr txBox="1">
              <a:spLocks noChangeArrowheads="1"/>
            </p:cNvSpPr>
            <p:nvPr/>
          </p:nvSpPr>
          <p:spPr bwMode="auto">
            <a:xfrm>
              <a:off x="2710" y="697"/>
              <a:ext cx="2546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4400" b="0" dirty="0" err="1"/>
                <a:t>R</a:t>
              </a:r>
              <a:r>
                <a:rPr lang="en-US" sz="3600" b="0" baseline="-25000" dirty="0" err="1"/>
                <a:t>merge</a:t>
              </a:r>
              <a:r>
                <a:rPr lang="en-US" sz="4400" b="0" dirty="0"/>
                <a:t>= </a:t>
              </a:r>
              <a:r>
                <a:rPr lang="en-US" sz="4400" b="0" u="sng" dirty="0" err="1">
                  <a:latin typeface="Symbol" pitchFamily="18" charset="2"/>
                </a:rPr>
                <a:t>S</a:t>
              </a:r>
              <a:r>
                <a:rPr lang="en-US" sz="4400" b="0" u="sng" dirty="0" err="1"/>
                <a:t>|</a:t>
              </a:r>
              <a:r>
                <a:rPr lang="en-US" sz="4400" b="0" u="sng" dirty="0" err="1">
                  <a:latin typeface="Times New Roman" pitchFamily="18" charset="0"/>
                </a:rPr>
                <a:t>I</a:t>
              </a:r>
              <a:r>
                <a:rPr lang="en-US" sz="4400" b="0" u="sng" baseline="-25000" dirty="0" err="1"/>
                <a:t>j</a:t>
              </a:r>
              <a:r>
                <a:rPr lang="en-US" sz="4400" b="0" u="sng" dirty="0"/>
                <a:t>-</a:t>
              </a:r>
              <a:r>
                <a:rPr lang="en-US" sz="4400" b="0" u="sng" dirty="0">
                  <a:solidFill>
                    <a:srgbClr val="0070C0"/>
                  </a:solidFill>
                </a:rPr>
                <a:t>&lt;</a:t>
              </a:r>
              <a:r>
                <a:rPr lang="en-US" sz="4400" b="0" u="sng" dirty="0">
                  <a:solidFill>
                    <a:srgbClr val="0070C0"/>
                  </a:solidFill>
                  <a:latin typeface="Times New Roman" pitchFamily="18" charset="0"/>
                </a:rPr>
                <a:t>I</a:t>
              </a:r>
              <a:r>
                <a:rPr lang="en-US" sz="4400" b="0" u="sng" dirty="0">
                  <a:solidFill>
                    <a:srgbClr val="0070C0"/>
                  </a:solidFill>
                </a:rPr>
                <a:t>&gt;</a:t>
              </a:r>
              <a:r>
                <a:rPr lang="en-US" sz="4400" b="0" u="sng" dirty="0"/>
                <a:t>|</a:t>
              </a:r>
              <a:r>
                <a:rPr lang="en-US" sz="4400" b="0" dirty="0"/>
                <a:t> </a:t>
              </a:r>
              <a:endParaRPr lang="en-US" sz="4400" b="0" baseline="-25000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4400" b="0" baseline="-25000" dirty="0">
                  <a:solidFill>
                    <a:srgbClr val="FF0000"/>
                  </a:solidFill>
                </a:rPr>
                <a:t> </a:t>
              </a:r>
              <a:r>
                <a:rPr lang="en-US" sz="4400" b="0" dirty="0"/>
                <a:t>              </a:t>
              </a:r>
              <a:r>
                <a:rPr lang="en-US" sz="4400" b="0" dirty="0" err="1">
                  <a:solidFill>
                    <a:srgbClr val="666400"/>
                  </a:solidFill>
                  <a:latin typeface="Symbol" pitchFamily="18" charset="2"/>
                </a:rPr>
                <a:t>S</a:t>
              </a:r>
              <a:r>
                <a:rPr lang="en-US" sz="4400" b="0" dirty="0" err="1">
                  <a:solidFill>
                    <a:srgbClr val="666400"/>
                  </a:solidFill>
                  <a:latin typeface="Times New Roman" pitchFamily="18" charset="0"/>
                </a:rPr>
                <a:t>I</a:t>
              </a:r>
              <a:r>
                <a:rPr lang="en-US" sz="4400" b="0" baseline="-25000" dirty="0" err="1">
                  <a:solidFill>
                    <a:srgbClr val="666400"/>
                  </a:solidFill>
                </a:rPr>
                <a:t>j</a:t>
              </a:r>
              <a:endParaRPr lang="en-US" sz="4400" b="0" baseline="-25000" dirty="0">
                <a:solidFill>
                  <a:srgbClr val="666400"/>
                </a:solidFill>
              </a:endParaRPr>
            </a:p>
          </p:txBody>
        </p:sp>
        <p:sp>
          <p:nvSpPr>
            <p:cNvPr id="45098" name="Text Box 7"/>
            <p:cNvSpPr txBox="1">
              <a:spLocks noChangeArrowheads="1"/>
            </p:cNvSpPr>
            <p:nvPr/>
          </p:nvSpPr>
          <p:spPr bwMode="auto">
            <a:xfrm>
              <a:off x="2765" y="107"/>
              <a:ext cx="240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3200"/>
                <a:t>Discrepancy </a:t>
              </a:r>
            </a:p>
            <a:p>
              <a:pPr algn="ctr" eaLnBrk="1" hangingPunct="1"/>
              <a:r>
                <a:rPr lang="en-US" sz="1600"/>
                <a:t>between symmetry related reflections</a:t>
              </a:r>
            </a:p>
          </p:txBody>
        </p:sp>
        <p:sp>
          <p:nvSpPr>
            <p:cNvPr id="45099" name="Rectangle 83"/>
            <p:cNvSpPr>
              <a:spLocks noChangeArrowheads="1"/>
            </p:cNvSpPr>
            <p:nvPr/>
          </p:nvSpPr>
          <p:spPr bwMode="auto">
            <a:xfrm>
              <a:off x="2678" y="110"/>
              <a:ext cx="2501" cy="1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7" name="Text Box 85"/>
          <p:cNvSpPr txBox="1">
            <a:spLocks noChangeArrowheads="1"/>
          </p:cNvSpPr>
          <p:nvPr/>
        </p:nvSpPr>
        <p:spPr bwMode="auto">
          <a:xfrm>
            <a:off x="334963" y="3681413"/>
            <a:ext cx="69707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Symbol" pitchFamily="18" charset="2"/>
              </a:rPr>
              <a:t>     </a:t>
            </a:r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dirty="0" err="1"/>
              <a:t>|</a:t>
            </a:r>
            <a:r>
              <a:rPr lang="en-US" sz="2400" dirty="0" err="1">
                <a:latin typeface="Times New Roman" pitchFamily="18" charset="0"/>
              </a:rPr>
              <a:t>I</a:t>
            </a:r>
            <a:r>
              <a:rPr lang="en-US" sz="2400" baseline="-25000" dirty="0" err="1"/>
              <a:t>j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0070C0"/>
                </a:solidFill>
              </a:rPr>
              <a:t>&lt;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&gt;</a:t>
            </a:r>
            <a:r>
              <a:rPr lang="en-US" sz="2400" dirty="0"/>
              <a:t>| </a:t>
            </a:r>
            <a:r>
              <a:rPr lang="en-US" sz="4000" dirty="0"/>
              <a:t> </a:t>
            </a:r>
            <a:r>
              <a:rPr lang="en-US" sz="2400" dirty="0"/>
              <a:t>=    |550-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|+|500-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|+|543-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</a:t>
            </a:r>
          </a:p>
          <a:p>
            <a:pPr eaLnBrk="1" hangingPunct="1"/>
            <a:r>
              <a:rPr lang="en-US" sz="2400" dirty="0"/>
              <a:t>	          =     19          +     31     +      12</a:t>
            </a:r>
          </a:p>
          <a:p>
            <a:pPr eaLnBrk="1" hangingPunct="1"/>
            <a:r>
              <a:rPr lang="en-US" sz="2400" dirty="0"/>
              <a:t>	          =     62</a:t>
            </a:r>
          </a:p>
        </p:txBody>
      </p:sp>
      <p:sp>
        <p:nvSpPr>
          <p:cNvPr id="3158" name="Text Box 86"/>
          <p:cNvSpPr txBox="1">
            <a:spLocks noChangeArrowheads="1"/>
          </p:cNvSpPr>
          <p:nvPr/>
        </p:nvSpPr>
        <p:spPr bwMode="auto">
          <a:xfrm>
            <a:off x="1570038" y="5138738"/>
            <a:ext cx="6088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666400"/>
                </a:solidFill>
                <a:latin typeface="Symbol" pitchFamily="18" charset="2"/>
              </a:rPr>
              <a:t>S</a:t>
            </a:r>
            <a:r>
              <a:rPr lang="en-US" sz="2400" dirty="0" err="1">
                <a:solidFill>
                  <a:srgbClr val="666400"/>
                </a:solidFill>
                <a:latin typeface="Times New Roman" pitchFamily="18" charset="0"/>
              </a:rPr>
              <a:t>I</a:t>
            </a:r>
            <a:r>
              <a:rPr lang="en-US" sz="2400" baseline="-25000" dirty="0" err="1">
                <a:solidFill>
                  <a:srgbClr val="666400"/>
                </a:solidFill>
              </a:rPr>
              <a:t>j</a:t>
            </a:r>
            <a:r>
              <a:rPr lang="en-US" sz="2400" baseline="-25000" dirty="0">
                <a:solidFill>
                  <a:srgbClr val="666400"/>
                </a:solidFill>
              </a:rPr>
              <a:t>   </a:t>
            </a:r>
            <a:r>
              <a:rPr lang="en-US" sz="2400" dirty="0">
                <a:solidFill>
                  <a:srgbClr val="666400"/>
                </a:solidFill>
              </a:rPr>
              <a:t>=</a:t>
            </a:r>
            <a:r>
              <a:rPr lang="en-US" sz="2400" dirty="0">
                <a:solidFill>
                  <a:srgbClr val="FF3300"/>
                </a:solidFill>
              </a:rPr>
              <a:t>    </a:t>
            </a:r>
            <a:r>
              <a:rPr lang="en-US" sz="2400" dirty="0"/>
              <a:t>550      +   500     +     543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666400"/>
                </a:solidFill>
              </a:rPr>
              <a:t>=    1593 </a:t>
            </a:r>
          </a:p>
        </p:txBody>
      </p:sp>
      <p:sp>
        <p:nvSpPr>
          <p:cNvPr id="3160" name="Rectangle 88"/>
          <p:cNvSpPr>
            <a:spLocks noChangeArrowheads="1"/>
          </p:cNvSpPr>
          <p:nvPr/>
        </p:nvSpPr>
        <p:spPr bwMode="auto">
          <a:xfrm>
            <a:off x="1341438" y="5788025"/>
            <a:ext cx="50212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r>
              <a:rPr lang="en-US" sz="2400" dirty="0" err="1"/>
              <a:t>R</a:t>
            </a:r>
            <a:r>
              <a:rPr lang="en-US" sz="2400" baseline="-25000" dirty="0" err="1"/>
              <a:t>merge</a:t>
            </a:r>
            <a:r>
              <a:rPr lang="en-US" sz="2400" dirty="0"/>
              <a:t> =  62/</a:t>
            </a:r>
            <a:r>
              <a:rPr lang="en-US" sz="2400" dirty="0">
                <a:solidFill>
                  <a:srgbClr val="666400"/>
                </a:solidFill>
              </a:rPr>
              <a:t>1593</a:t>
            </a: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/>
              <a:t>= 0.039 = 3.9%</a:t>
            </a:r>
          </a:p>
        </p:txBody>
      </p:sp>
      <p:sp>
        <p:nvSpPr>
          <p:cNvPr id="45096" name="Text Box 95"/>
          <p:cNvSpPr txBox="1">
            <a:spLocks noChangeArrowheads="1"/>
          </p:cNvSpPr>
          <p:nvPr/>
        </p:nvSpPr>
        <p:spPr bwMode="auto">
          <a:xfrm>
            <a:off x="3592513" y="1171575"/>
            <a:ext cx="114141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400" b="0" dirty="0">
                <a:latin typeface="Courier" pitchFamily="49" charset="0"/>
              </a:rPr>
              <a:t> ?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H, K, </a:t>
            </a:r>
            <a:r>
              <a:rPr lang="en-US" sz="1400" b="0" dirty="0">
                <a:latin typeface="Courier" pitchFamily="49" charset="0"/>
              </a:rPr>
              <a:t>L=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-H,-K, </a:t>
            </a:r>
            <a:r>
              <a:rPr lang="en-US" sz="1400" b="0" dirty="0">
                <a:latin typeface="Courier" pitchFamily="49" charset="0"/>
              </a:rPr>
              <a:t>L=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 H,-K,-</a:t>
            </a:r>
            <a:r>
              <a:rPr lang="en-US" sz="1400" b="0" dirty="0">
                <a:latin typeface="Courier" pitchFamily="49" charset="0"/>
              </a:rPr>
              <a:t>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157" grpId="0"/>
      <p:bldP spid="3158" grpId="0"/>
      <p:bldP spid="316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830DE95-4B24-4C6E-B328-B0871B3A6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2" y="1232647"/>
            <a:ext cx="3570263" cy="342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t="4702" r="25590" b="64352"/>
          <a:stretch/>
        </p:blipFill>
        <p:spPr>
          <a:xfrm>
            <a:off x="4664819" y="1237082"/>
            <a:ext cx="4008351" cy="3403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574" y="458426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group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9354" y="458426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group 422</a:t>
            </a: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B67C2FDD-58FF-4E62-9842-65EF0A5D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553" y="5147660"/>
            <a:ext cx="2838893" cy="1552888"/>
          </a:xfrm>
          <a:prstGeom prst="ellipse">
            <a:avLst/>
          </a:prstGeom>
          <a:solidFill>
            <a:srgbClr val="97E4FF"/>
          </a:solidFill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0">
              <a:solidFill>
                <a:srgbClr val="FF9966"/>
              </a:solidFill>
            </a:endParaRPr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DF480C1A-E1EA-474B-B16A-3A2AC4E91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075" y="5407208"/>
            <a:ext cx="1592128" cy="1101636"/>
          </a:xfrm>
          <a:prstGeom prst="ellipse">
            <a:avLst/>
          </a:prstGeom>
          <a:solidFill>
            <a:srgbClr val="FFFFA7"/>
          </a:solidFill>
          <a:ln w="9525">
            <a:solidFill>
              <a:srgbClr val="6664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rgbClr val="666400"/>
                </a:solidFill>
              </a:rPr>
              <a:t>P4</a:t>
            </a: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 H, K,L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-H,-K,L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-K, H,L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 K,-H,L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C84B44DC-229D-475A-9893-DDBF4C089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946" y="5592989"/>
            <a:ext cx="928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-H, K,-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 H,-K,-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 K, H,-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-K,-H,-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43B776F9-2F71-4B1F-8CBD-AF17585F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632" y="5169620"/>
            <a:ext cx="784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70C0"/>
                </a:solidFill>
              </a:rPr>
              <a:t>P422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306588A5-8562-49CF-9701-7E89C3196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042" y="4894547"/>
            <a:ext cx="32989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0070C0"/>
                </a:solidFill>
              </a:rPr>
              <a:t>4-fold symmetry &amp; </a:t>
            </a:r>
          </a:p>
          <a:p>
            <a:pPr eaLnBrk="1" hangingPunct="1"/>
            <a:r>
              <a:rPr lang="en-US" b="0" dirty="0">
                <a:solidFill>
                  <a:srgbClr val="0070C0"/>
                </a:solidFill>
              </a:rPr>
              <a:t>perpendicular 2-folds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0DD2C6-4B05-4926-B12E-41CB9192F15C}"/>
              </a:ext>
            </a:extLst>
          </p:cNvPr>
          <p:cNvSpPr/>
          <p:nvPr/>
        </p:nvSpPr>
        <p:spPr>
          <a:xfrm>
            <a:off x="1331186" y="4953598"/>
            <a:ext cx="1817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666400"/>
                </a:solidFill>
              </a:rPr>
              <a:t>4-fold symmetry </a:t>
            </a:r>
            <a:endParaRPr lang="en-US" dirty="0">
              <a:solidFill>
                <a:srgbClr val="6664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C957E1-5399-422D-A0CD-51898D3FB267}"/>
              </a:ext>
            </a:extLst>
          </p:cNvPr>
          <p:cNvSpPr/>
          <p:nvPr/>
        </p:nvSpPr>
        <p:spPr>
          <a:xfrm>
            <a:off x="2232836" y="2834087"/>
            <a:ext cx="138224" cy="159488"/>
          </a:xfrm>
          <a:prstGeom prst="rect">
            <a:avLst/>
          </a:prstGeom>
          <a:solidFill>
            <a:srgbClr val="CCCC00"/>
          </a:solidFill>
          <a:ln>
            <a:solidFill>
              <a:srgbClr val="808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A6DB602A-50B0-4B99-B99B-5A96251E7C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3203" y="2918171"/>
            <a:ext cx="3554992" cy="92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6A58D5FB-5E49-4950-9ECF-B00575193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1972" y="1760198"/>
            <a:ext cx="2360428" cy="2376377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id="{7362E858-FDD2-4DF2-B569-DC3B41AD7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2605" y="1728301"/>
            <a:ext cx="2413590" cy="2408274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Line 29">
            <a:extLst>
              <a:ext uri="{FF2B5EF4-FFF2-40B4-BE49-F238E27FC236}">
                <a16:creationId xmlns:a16="http://schemas.microsoft.com/office/drawing/2014/main" id="{E0F083FA-D136-4429-AEB6-839817331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2895" y="1269993"/>
            <a:ext cx="14287" cy="3281363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494CF5-B013-47C6-B1E3-81B01B49F2C7}"/>
              </a:ext>
            </a:extLst>
          </p:cNvPr>
          <p:cNvSpPr/>
          <p:nvPr/>
        </p:nvSpPr>
        <p:spPr>
          <a:xfrm>
            <a:off x="6549020" y="2834087"/>
            <a:ext cx="138224" cy="159488"/>
          </a:xfrm>
          <a:prstGeom prst="rect">
            <a:avLst/>
          </a:prstGeom>
          <a:solidFill>
            <a:srgbClr val="CCCC00"/>
          </a:solidFill>
          <a:ln>
            <a:solidFill>
              <a:srgbClr val="808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EA4C7F95-1090-40D5-8638-A2A4C9D98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419" y="138056"/>
            <a:ext cx="9077324" cy="1091344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000000"/>
                </a:solidFill>
              </a:rPr>
              <a:t>Point group 4 is a subset of 422.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90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85DA76-0686-4167-8469-8CE9604CA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3871" y="1748337"/>
            <a:ext cx="3287798" cy="3402156"/>
          </a:xfrm>
          <a:prstGeom prst="rect">
            <a:avLst/>
          </a:prstGeom>
          <a:noFill/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7686628-1485-479C-B765-0BBB08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4705" r="27653" b="64331"/>
          <a:stretch/>
        </p:blipFill>
        <p:spPr bwMode="auto">
          <a:xfrm>
            <a:off x="5202893" y="1799042"/>
            <a:ext cx="3538270" cy="34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4705" r="27653" b="64331"/>
          <a:stretch/>
        </p:blipFill>
        <p:spPr>
          <a:xfrm>
            <a:off x="1044843" y="1853839"/>
            <a:ext cx="3538270" cy="3402159"/>
          </a:xfrm>
        </p:spPr>
      </p:pic>
      <p:sp>
        <p:nvSpPr>
          <p:cNvPr id="2" name="TextBox 1"/>
          <p:cNvSpPr txBox="1"/>
          <p:nvPr/>
        </p:nvSpPr>
        <p:spPr>
          <a:xfrm>
            <a:off x="1895078" y="12244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C7FDDC7-516C-4B6B-A555-BA8395FA9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algn="l" eaLnBrk="1" hangingPunct="1"/>
            <a:r>
              <a:rPr lang="en-US" sz="3200" dirty="0"/>
              <a:t>If the point group were truly “4”, then </a:t>
            </a:r>
            <a:r>
              <a:rPr lang="en-US" sz="3200" dirty="0" err="1"/>
              <a:t>R</a:t>
            </a:r>
            <a:r>
              <a:rPr lang="en-US" sz="3200" baseline="-25000" dirty="0" err="1"/>
              <a:t>merge</a:t>
            </a:r>
            <a:r>
              <a:rPr lang="en-US" sz="3200" dirty="0"/>
              <a:t> would be low in point group “4” but high in “422”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DDBFE-B151-4AF6-ADFB-AD783CBA5385}"/>
              </a:ext>
            </a:extLst>
          </p:cNvPr>
          <p:cNvSpPr/>
          <p:nvPr/>
        </p:nvSpPr>
        <p:spPr>
          <a:xfrm>
            <a:off x="1464848" y="5516642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 &lt;20%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87A15-DECF-4C24-9EE9-6B8804501B95}"/>
              </a:ext>
            </a:extLst>
          </p:cNvPr>
          <p:cNvSpPr txBox="1"/>
          <p:nvPr/>
        </p:nvSpPr>
        <p:spPr>
          <a:xfrm>
            <a:off x="6053128" y="116964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B2CBD-5590-46DE-8942-163F7BF85C82}"/>
              </a:ext>
            </a:extLst>
          </p:cNvPr>
          <p:cNvSpPr/>
          <p:nvPr/>
        </p:nvSpPr>
        <p:spPr>
          <a:xfrm>
            <a:off x="5622898" y="5461845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P422</a:t>
            </a:r>
            <a:r>
              <a:rPr lang="en-US" sz="2800" b="0" dirty="0"/>
              <a:t> &gt;50%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6EEA1-C4A4-4AE6-A37B-76D53B5323F4}"/>
              </a:ext>
            </a:extLst>
          </p:cNvPr>
          <p:cNvSpPr txBox="1"/>
          <p:nvPr/>
        </p:nvSpPr>
        <p:spPr>
          <a:xfrm>
            <a:off x="5278166" y="6245709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Red indicates worst </a:t>
            </a:r>
            <a:r>
              <a:rPr lang="en-US" b="0" dirty="0" err="1">
                <a:solidFill>
                  <a:srgbClr val="FF0000"/>
                </a:solidFill>
              </a:rPr>
              <a:t>R</a:t>
            </a:r>
            <a:r>
              <a:rPr lang="en-US" b="0" baseline="-25000" dirty="0" err="1">
                <a:solidFill>
                  <a:srgbClr val="FF0000"/>
                </a:solidFill>
              </a:rPr>
              <a:t>merge</a:t>
            </a:r>
            <a:r>
              <a:rPr lang="en-US" b="0" dirty="0">
                <a:solidFill>
                  <a:srgbClr val="FF0000"/>
                </a:solidFill>
              </a:rPr>
              <a:t> outliers</a:t>
            </a:r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3714C148-A76F-4E81-BBF7-51152121AE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007" y="2118761"/>
            <a:ext cx="2781300" cy="2760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A36AEA2E-CE44-4085-81DF-B86F9E81C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9007" y="2137811"/>
            <a:ext cx="2717800" cy="2695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60">
            <a:extLst>
              <a:ext uri="{FF2B5EF4-FFF2-40B4-BE49-F238E27FC236}">
                <a16:creationId xmlns:a16="http://schemas.microsoft.com/office/drawing/2014/main" id="{6B515E42-ED36-474C-9E71-669C8F41B8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3619" y="1656799"/>
            <a:ext cx="14287" cy="3686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61">
            <a:extLst>
              <a:ext uri="{FF2B5EF4-FFF2-40B4-BE49-F238E27FC236}">
                <a16:creationId xmlns:a16="http://schemas.microsoft.com/office/drawing/2014/main" id="{E31B0D20-48DF-4D2A-9884-5848F5D45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649" y="3461658"/>
            <a:ext cx="3846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65378F-9E72-425D-B4F1-02105C051353}"/>
              </a:ext>
            </a:extLst>
          </p:cNvPr>
          <p:cNvSpPr>
            <a:spLocks noChangeAspect="1"/>
          </p:cNvSpPr>
          <p:nvPr/>
        </p:nvSpPr>
        <p:spPr>
          <a:xfrm>
            <a:off x="6712674" y="3328189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E1856-80CC-499C-B891-A504ED5393DD}"/>
              </a:ext>
            </a:extLst>
          </p:cNvPr>
          <p:cNvSpPr>
            <a:spLocks noChangeAspect="1"/>
          </p:cNvSpPr>
          <p:nvPr/>
        </p:nvSpPr>
        <p:spPr>
          <a:xfrm>
            <a:off x="2554624" y="3436046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0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t="4702" r="25590" b="64352"/>
          <a:stretch/>
        </p:blipFill>
        <p:spPr>
          <a:xfrm>
            <a:off x="4895633" y="1788523"/>
            <a:ext cx="4008351" cy="3403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5078" y="12244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8826" y="122444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422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C7FDDC7-516C-4B6B-A555-BA8395FA9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algn="l" eaLnBrk="1" hangingPunct="1"/>
            <a:r>
              <a:rPr lang="en-US" sz="3200" dirty="0"/>
              <a:t>If the point group were truly “422”, then </a:t>
            </a:r>
            <a:r>
              <a:rPr lang="en-US" sz="3200" dirty="0" err="1"/>
              <a:t>R</a:t>
            </a:r>
            <a:r>
              <a:rPr lang="en-US" sz="3200" baseline="-25000" dirty="0" err="1"/>
              <a:t>merge</a:t>
            </a:r>
            <a:r>
              <a:rPr lang="en-US" sz="3200" dirty="0"/>
              <a:t> would be low in both “4” and “422”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DDBFE-B151-4AF6-ADFB-AD783CBA5385}"/>
              </a:ext>
            </a:extLst>
          </p:cNvPr>
          <p:cNvSpPr/>
          <p:nvPr/>
        </p:nvSpPr>
        <p:spPr>
          <a:xfrm>
            <a:off x="1464848" y="5516642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 &lt;20%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39172-ECA2-41FF-A901-F5DF53EF9639}"/>
              </a:ext>
            </a:extLst>
          </p:cNvPr>
          <p:cNvSpPr/>
          <p:nvPr/>
        </p:nvSpPr>
        <p:spPr>
          <a:xfrm>
            <a:off x="5804059" y="5516642"/>
            <a:ext cx="2411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&lt;20%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D8C09-97EA-4F66-8E12-757875A77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t="4702" r="25590" b="64352"/>
          <a:stretch/>
        </p:blipFill>
        <p:spPr>
          <a:xfrm>
            <a:off x="736021" y="1853839"/>
            <a:ext cx="4008351" cy="3403961"/>
          </a:xfrm>
          <a:prstGeom prst="rect">
            <a:avLst/>
          </a:prstGeom>
        </p:spPr>
      </p:pic>
      <p:sp>
        <p:nvSpPr>
          <p:cNvPr id="14" name="Line 21">
            <a:extLst>
              <a:ext uri="{FF2B5EF4-FFF2-40B4-BE49-F238E27FC236}">
                <a16:creationId xmlns:a16="http://schemas.microsoft.com/office/drawing/2014/main" id="{5AD32D2A-BE8B-4310-9689-080AC992A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007" y="2118761"/>
            <a:ext cx="2781300" cy="2760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2">
            <a:extLst>
              <a:ext uri="{FF2B5EF4-FFF2-40B4-BE49-F238E27FC236}">
                <a16:creationId xmlns:a16="http://schemas.microsoft.com/office/drawing/2014/main" id="{94085EAF-6C21-4DFA-AB51-F94992E692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9007" y="2137811"/>
            <a:ext cx="2717800" cy="2695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60">
            <a:extLst>
              <a:ext uri="{FF2B5EF4-FFF2-40B4-BE49-F238E27FC236}">
                <a16:creationId xmlns:a16="http://schemas.microsoft.com/office/drawing/2014/main" id="{F902DD9F-5458-42B9-8956-D78D94292A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3619" y="1656799"/>
            <a:ext cx="14287" cy="3686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1">
            <a:extLst>
              <a:ext uri="{FF2B5EF4-FFF2-40B4-BE49-F238E27FC236}">
                <a16:creationId xmlns:a16="http://schemas.microsoft.com/office/drawing/2014/main" id="{617B714E-780B-404B-BA02-953D9794E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649" y="3461658"/>
            <a:ext cx="3846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405516-9A0C-44B5-80DB-8BE5783944F4}"/>
              </a:ext>
            </a:extLst>
          </p:cNvPr>
          <p:cNvSpPr>
            <a:spLocks noChangeAspect="1"/>
          </p:cNvSpPr>
          <p:nvPr/>
        </p:nvSpPr>
        <p:spPr>
          <a:xfrm>
            <a:off x="6712674" y="3328189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53890B-8347-4547-B5AD-79F8A4F8966D}"/>
              </a:ext>
            </a:extLst>
          </p:cNvPr>
          <p:cNvSpPr>
            <a:spLocks noChangeAspect="1"/>
          </p:cNvSpPr>
          <p:nvPr/>
        </p:nvSpPr>
        <p:spPr>
          <a:xfrm>
            <a:off x="2554624" y="3436046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273675" y="1623950"/>
            <a:ext cx="3506204" cy="3403723"/>
            <a:chOff x="5488119" y="5053594"/>
            <a:chExt cx="4964849" cy="4981250"/>
          </a:xfrm>
        </p:grpSpPr>
        <p:sp>
          <p:nvSpPr>
            <p:cNvPr id="38" name="Oval 37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Pie 3"/>
          <p:cNvSpPr>
            <a:spLocks noChangeAspect="1"/>
          </p:cNvSpPr>
          <p:nvPr/>
        </p:nvSpPr>
        <p:spPr bwMode="auto">
          <a:xfrm>
            <a:off x="5319174" y="1741965"/>
            <a:ext cx="3296412" cy="3296412"/>
          </a:xfrm>
          <a:prstGeom prst="pie">
            <a:avLst>
              <a:gd name="adj1" fmla="val 0"/>
              <a:gd name="adj2" fmla="val 189603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875" y="1676337"/>
            <a:ext cx="3506204" cy="3403723"/>
            <a:chOff x="5488119" y="5053594"/>
            <a:chExt cx="4964849" cy="4981250"/>
          </a:xfrm>
        </p:grpSpPr>
        <p:sp>
          <p:nvSpPr>
            <p:cNvPr id="34" name="Oval 3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eaLnBrk="1" hangingPunct="1"/>
            <a:r>
              <a:rPr lang="en-US" sz="3600" b="1" dirty="0"/>
              <a:t>Merge symmetry-related measurements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143250" y="5455771"/>
            <a:ext cx="31618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Average together intensity values of reflections related by these reciprocal space symmetry operators.</a:t>
            </a: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rot="-5400000">
            <a:off x="6873082" y="1513681"/>
            <a:ext cx="0" cy="3729037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6981825" y="1606550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 flipH="1">
            <a:off x="5568950" y="2079625"/>
            <a:ext cx="2765425" cy="265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5610225" y="2084388"/>
            <a:ext cx="2828925" cy="268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 flipV="1">
            <a:off x="3935413" y="3147546"/>
            <a:ext cx="1457101" cy="3642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5480050" y="1208088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Plane L=0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6940550" y="1177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b*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8764588" y="32019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a*</a:t>
            </a:r>
          </a:p>
        </p:txBody>
      </p:sp>
      <p:sp>
        <p:nvSpPr>
          <p:cNvPr id="24622" name="Rectangle 46"/>
          <p:cNvSpPr>
            <a:spLocks noChangeArrowheads="1"/>
          </p:cNvSpPr>
          <p:nvPr/>
        </p:nvSpPr>
        <p:spPr bwMode="auto">
          <a:xfrm>
            <a:off x="4264705" y="3407569"/>
            <a:ext cx="900112" cy="1600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urier" pitchFamily="49" charset="0"/>
              </a:rPr>
              <a:t>true?</a:t>
            </a:r>
          </a:p>
          <a:p>
            <a:r>
              <a:rPr lang="en-US" sz="1000">
                <a:solidFill>
                  <a:srgbClr val="FF33CC"/>
                </a:solidFill>
                <a:latin typeface="Courier" pitchFamily="49" charset="0"/>
              </a:rPr>
              <a:t> </a:t>
            </a:r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H, K,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-K, H,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-H, K,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 K,-H,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latin typeface="Courier" pitchFamily="49" charset="0"/>
              </a:rPr>
              <a:t> </a:t>
            </a:r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K, H,-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-H, K,-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-K,-H,-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 H,-K,-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307975" y="121285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Plane L=0</a:t>
            </a:r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2024063" y="1555750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rot="-5400000">
            <a:off x="2032794" y="1566069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35" name="Group 59"/>
          <p:cNvGrpSpPr>
            <a:grpSpLocks/>
          </p:cNvGrpSpPr>
          <p:nvPr/>
        </p:nvGrpSpPr>
        <p:grpSpPr bwMode="auto">
          <a:xfrm>
            <a:off x="595313" y="2063750"/>
            <a:ext cx="2859087" cy="2741613"/>
            <a:chOff x="375" y="1300"/>
            <a:chExt cx="1801" cy="1727"/>
          </a:xfrm>
        </p:grpSpPr>
        <p:sp>
          <p:nvSpPr>
            <p:cNvPr id="55327" name="Line 21"/>
            <p:cNvSpPr>
              <a:spLocks noChangeShapeType="1"/>
            </p:cNvSpPr>
            <p:nvPr/>
          </p:nvSpPr>
          <p:spPr bwMode="auto">
            <a:xfrm>
              <a:off x="375" y="1300"/>
              <a:ext cx="1801" cy="1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Line 22"/>
            <p:cNvSpPr>
              <a:spLocks noChangeShapeType="1"/>
            </p:cNvSpPr>
            <p:nvPr/>
          </p:nvSpPr>
          <p:spPr bwMode="auto">
            <a:xfrm flipH="1">
              <a:off x="402" y="1325"/>
              <a:ext cx="1742" cy="16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15" name="Text Box 25"/>
          <p:cNvSpPr txBox="1">
            <a:spLocks noChangeArrowheads="1"/>
          </p:cNvSpPr>
          <p:nvPr/>
        </p:nvSpPr>
        <p:spPr bwMode="auto">
          <a:xfrm>
            <a:off x="1852613" y="11715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b*</a:t>
            </a:r>
          </a:p>
        </p:txBody>
      </p:sp>
      <p:sp>
        <p:nvSpPr>
          <p:cNvPr id="55316" name="Text Box 26"/>
          <p:cNvSpPr txBox="1">
            <a:spLocks noChangeArrowheads="1"/>
          </p:cNvSpPr>
          <p:nvPr/>
        </p:nvSpPr>
        <p:spPr bwMode="auto">
          <a:xfrm>
            <a:off x="3851275" y="32400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a*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 rot="1380000">
            <a:off x="2287409" y="1576400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 K, H,-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 rot="4080000">
            <a:off x="3373309" y="2574315"/>
            <a:ext cx="84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H,K,L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 rot="-4020000">
            <a:off x="3245562" y="3997133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H,-K, </a:t>
            </a:r>
            <a:r>
              <a:rPr lang="en-US" dirty="0">
                <a:solidFill>
                  <a:srgbClr val="0070C0"/>
                </a:solidFill>
              </a:rPr>
              <a:t>-L</a:t>
            </a: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 rot="-1380000">
            <a:off x="2293406" y="4916969"/>
            <a:ext cx="1010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K, -H,L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 rot="-1380000">
            <a:off x="760639" y="1582738"/>
            <a:ext cx="9396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-K,H,L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 rot="4080000">
            <a:off x="-218171" y="3966928"/>
            <a:ext cx="101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-H,-K,L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 rot="-4080000">
            <a:off x="-249616" y="2583015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>
                <a:solidFill>
                  <a:srgbClr val="0070C0"/>
                </a:solidFill>
              </a:rPr>
              <a:t>-H, K,-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 rot="1380000">
            <a:off x="749753" y="4911826"/>
            <a:ext cx="10182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-K,-H,-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36" name="Line 60"/>
          <p:cNvSpPr>
            <a:spLocks noChangeShapeType="1"/>
          </p:cNvSpPr>
          <p:nvPr/>
        </p:nvSpPr>
        <p:spPr bwMode="auto">
          <a:xfrm flipH="1">
            <a:off x="2017713" y="1582738"/>
            <a:ext cx="14287" cy="3686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7" name="Line 61"/>
          <p:cNvSpPr>
            <a:spLocks noChangeShapeType="1"/>
          </p:cNvSpPr>
          <p:nvPr/>
        </p:nvSpPr>
        <p:spPr bwMode="auto">
          <a:xfrm>
            <a:off x="0" y="3429000"/>
            <a:ext cx="3846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6873082" y="3569598"/>
            <a:ext cx="22590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Asymmetric unit of reciprocal space.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0" name="Oval 9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6083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49262" y="1527175"/>
            <a:ext cx="37099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Discrepancy between symmetry related reflections (</a:t>
            </a:r>
            <a:r>
              <a:rPr lang="en-US" b="0" dirty="0" err="1"/>
              <a:t>R</a:t>
            </a:r>
            <a:r>
              <a:rPr lang="en-US" b="0" baseline="-25000" dirty="0" err="1"/>
              <a:t>merge</a:t>
            </a:r>
            <a:r>
              <a:rPr lang="en-US" b="0" dirty="0"/>
              <a:t> or </a:t>
            </a:r>
            <a:r>
              <a:rPr lang="en-US" b="0" dirty="0" err="1"/>
              <a:t>R</a:t>
            </a:r>
            <a:r>
              <a:rPr lang="en-US" b="0" baseline="-25000" dirty="0" err="1"/>
              <a:t>sym</a:t>
            </a:r>
            <a:r>
              <a:rPr lang="en-US" b="0" dirty="0"/>
              <a:t>) increases with higher resolution. Why?</a:t>
            </a:r>
          </a:p>
        </p:txBody>
      </p:sp>
      <p:graphicFrame>
        <p:nvGraphicFramePr>
          <p:cNvPr id="41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53243"/>
              </p:ext>
            </p:extLst>
          </p:nvPr>
        </p:nvGraphicFramePr>
        <p:xfrm>
          <a:off x="449262" y="3048179"/>
          <a:ext cx="3709987" cy="3150360"/>
        </p:xfrm>
        <a:graphic>
          <a:graphicData uri="http://schemas.openxmlformats.org/drawingml/2006/table">
            <a:tbl>
              <a:tblPr/>
              <a:tblGrid>
                <a:gridCol w="185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2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merge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9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018970"/>
                  </a:ext>
                </a:extLst>
              </a:tr>
            </a:tbl>
          </a:graphicData>
        </a:graphic>
      </p:graphicFrame>
      <p:sp>
        <p:nvSpPr>
          <p:cNvPr id="46107" name="Rectangle 35"/>
          <p:cNvSpPr>
            <a:spLocks noChangeArrowheads="1"/>
          </p:cNvSpPr>
          <p:nvPr/>
        </p:nvSpPr>
        <p:spPr bwMode="auto">
          <a:xfrm>
            <a:off x="0" y="1397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0"/>
              <a:t>Statistics are analyzed as a function of  resolution (N shells).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11149" y="1047750"/>
            <a:ext cx="56856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CC</a:t>
            </a:r>
            <a:r>
              <a:rPr lang="en-US" baseline="-25000" dirty="0"/>
              <a:t>½</a:t>
            </a:r>
            <a:r>
              <a:rPr lang="en-US" dirty="0"/>
              <a:t> measures the correlation between symmetry-related halves of the unmerged data set.</a:t>
            </a:r>
          </a:p>
          <a:p>
            <a:pPr eaLnBrk="1" hangingPunct="1"/>
            <a:endParaRPr lang="en-US" dirty="0"/>
          </a:p>
        </p:txBody>
      </p:sp>
      <p:graphicFrame>
        <p:nvGraphicFramePr>
          <p:cNvPr id="92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83193"/>
              </p:ext>
            </p:extLst>
          </p:nvPr>
        </p:nvGraphicFramePr>
        <p:xfrm>
          <a:off x="504205" y="3442394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dirty="0"/>
                        <a:t>CC</a:t>
                      </a:r>
                      <a:r>
                        <a:rPr lang="en-US" sz="2800" b="0" baseline="-25000" dirty="0"/>
                        <a:t> ½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422374"/>
                  </a:ext>
                </a:extLst>
              </a:tr>
            </a:tbl>
          </a:graphicData>
        </a:graphic>
      </p:graphicFrame>
      <p:sp>
        <p:nvSpPr>
          <p:cNvPr id="47131" name="Rectangle 40"/>
          <p:cNvSpPr>
            <a:spLocks noChangeArrowheads="1"/>
          </p:cNvSpPr>
          <p:nvPr/>
        </p:nvSpPr>
        <p:spPr bwMode="auto">
          <a:xfrm>
            <a:off x="1546225" y="258763"/>
            <a:ext cx="5120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Correlation Coefficient (CC</a:t>
            </a:r>
            <a:r>
              <a:rPr lang="en-US" sz="2800" baseline="-25000" dirty="0"/>
              <a:t>½</a:t>
            </a:r>
            <a:r>
              <a:rPr lang="en-US" sz="2800" dirty="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4" name="Oval 1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209090-EF9B-4B44-828B-E40812DA6819}"/>
              </a:ext>
            </a:extLst>
          </p:cNvPr>
          <p:cNvSpPr/>
          <p:nvPr/>
        </p:nvSpPr>
        <p:spPr>
          <a:xfrm>
            <a:off x="338072" y="1822470"/>
            <a:ext cx="4815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0" dirty="0"/>
              <a:t>CC</a:t>
            </a:r>
            <a:r>
              <a:rPr lang="en-US" b="0" baseline="-25000" dirty="0"/>
              <a:t>½</a:t>
            </a:r>
            <a:r>
              <a:rPr lang="en-US" b="0" dirty="0"/>
              <a:t> decreases with increasing resolution.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 err="1"/>
              <a:t>Diederichs</a:t>
            </a:r>
            <a:r>
              <a:rPr lang="en-US" b="0" dirty="0"/>
              <a:t> &amp; Karplus say resolution shells with CC</a:t>
            </a:r>
            <a:r>
              <a:rPr lang="en-US" b="0" baseline="-25000" dirty="0"/>
              <a:t> ½</a:t>
            </a:r>
            <a:r>
              <a:rPr lang="en-US" b="0" dirty="0"/>
              <a:t> &gt; 0.30 have usable information content. </a:t>
            </a:r>
          </a:p>
        </p:txBody>
      </p:sp>
    </p:spTree>
    <p:extLst>
      <p:ext uri="{BB962C8B-B14F-4D97-AF65-F5344CB8AC3E}">
        <p14:creationId xmlns:p14="http://schemas.microsoft.com/office/powerpoint/2010/main" val="3515190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11150" y="1047750"/>
            <a:ext cx="4356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Average I/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decreases with increasing resolution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/>
              <a:t>Conservatives would say high resolution shells with I/</a:t>
            </a:r>
            <a:r>
              <a:rPr lang="en-US" b="0" dirty="0">
                <a:latin typeface="Symbol" pitchFamily="18" charset="2"/>
              </a:rPr>
              <a:t>s</a:t>
            </a:r>
            <a:r>
              <a:rPr lang="en-US" b="0" dirty="0"/>
              <a:t> &lt;2 should be discarded. </a:t>
            </a:r>
          </a:p>
        </p:txBody>
      </p:sp>
      <p:graphicFrame>
        <p:nvGraphicFramePr>
          <p:cNvPr id="92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52083"/>
              </p:ext>
            </p:extLst>
          </p:nvPr>
        </p:nvGraphicFramePr>
        <p:xfrm>
          <a:off x="234950" y="3151188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I/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422374"/>
                  </a:ext>
                </a:extLst>
              </a:tr>
            </a:tbl>
          </a:graphicData>
        </a:graphic>
      </p:graphicFrame>
      <p:sp>
        <p:nvSpPr>
          <p:cNvPr id="47128" name="Freeform 31"/>
          <p:cNvSpPr>
            <a:spLocks/>
          </p:cNvSpPr>
          <p:nvPr/>
        </p:nvSpPr>
        <p:spPr bwMode="auto">
          <a:xfrm>
            <a:off x="4060825" y="5441950"/>
            <a:ext cx="749300" cy="390525"/>
          </a:xfrm>
          <a:custGeom>
            <a:avLst/>
            <a:gdLst>
              <a:gd name="T0" fmla="*/ 0 w 1181"/>
              <a:gd name="T1" fmla="*/ 140432574 h 1086"/>
              <a:gd name="T2" fmla="*/ 11673472 w 1181"/>
              <a:gd name="T3" fmla="*/ 125691154 h 1086"/>
              <a:gd name="T4" fmla="*/ 53135585 w 1181"/>
              <a:gd name="T5" fmla="*/ 97630531 h 1086"/>
              <a:gd name="T6" fmla="*/ 106674053 w 1181"/>
              <a:gd name="T7" fmla="*/ 128147938 h 1086"/>
              <a:gd name="T8" fmla="*/ 117944642 w 1181"/>
              <a:gd name="T9" fmla="*/ 86639014 h 1086"/>
              <a:gd name="T10" fmla="*/ 159809638 w 1181"/>
              <a:gd name="T11" fmla="*/ 119613205 h 1086"/>
              <a:gd name="T12" fmla="*/ 186377113 w 1181"/>
              <a:gd name="T13" fmla="*/ 53664464 h 1086"/>
              <a:gd name="T14" fmla="*/ 209321809 w 1181"/>
              <a:gd name="T15" fmla="*/ 0 h 1086"/>
              <a:gd name="T16" fmla="*/ 243538362 w 1181"/>
              <a:gd name="T17" fmla="*/ 115992757 h 1086"/>
              <a:gd name="T18" fmla="*/ 273728617 w 1181"/>
              <a:gd name="T19" fmla="*/ 73190354 h 1086"/>
              <a:gd name="T20" fmla="*/ 307945170 w 1181"/>
              <a:gd name="T21" fmla="*/ 122070348 h 1086"/>
              <a:gd name="T22" fmla="*/ 357457975 w 1181"/>
              <a:gd name="T23" fmla="*/ 107458024 h 1086"/>
              <a:gd name="T24" fmla="*/ 429512591 w 1181"/>
              <a:gd name="T25" fmla="*/ 105001241 h 1086"/>
              <a:gd name="T26" fmla="*/ 475402616 w 1181"/>
              <a:gd name="T27" fmla="*/ 125691154 h 10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81" h="1086">
                <a:moveTo>
                  <a:pt x="0" y="1086"/>
                </a:moveTo>
                <a:cubicBezTo>
                  <a:pt x="11" y="1044"/>
                  <a:pt x="29" y="1016"/>
                  <a:pt x="29" y="972"/>
                </a:cubicBezTo>
                <a:lnTo>
                  <a:pt x="132" y="755"/>
                </a:lnTo>
                <a:lnTo>
                  <a:pt x="265" y="991"/>
                </a:lnTo>
                <a:lnTo>
                  <a:pt x="293" y="670"/>
                </a:lnTo>
                <a:lnTo>
                  <a:pt x="397" y="925"/>
                </a:lnTo>
                <a:lnTo>
                  <a:pt x="463" y="415"/>
                </a:lnTo>
                <a:lnTo>
                  <a:pt x="520" y="0"/>
                </a:lnTo>
                <a:lnTo>
                  <a:pt x="605" y="897"/>
                </a:lnTo>
                <a:lnTo>
                  <a:pt x="680" y="566"/>
                </a:lnTo>
                <a:lnTo>
                  <a:pt x="765" y="944"/>
                </a:lnTo>
                <a:lnTo>
                  <a:pt x="888" y="831"/>
                </a:lnTo>
                <a:lnTo>
                  <a:pt x="1067" y="812"/>
                </a:lnTo>
                <a:lnTo>
                  <a:pt x="1181" y="9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9" name="Freeform 32"/>
          <p:cNvSpPr>
            <a:spLocks/>
          </p:cNvSpPr>
          <p:nvPr/>
        </p:nvSpPr>
        <p:spPr bwMode="auto">
          <a:xfrm>
            <a:off x="4106863" y="4451350"/>
            <a:ext cx="568325" cy="779463"/>
          </a:xfrm>
          <a:custGeom>
            <a:avLst/>
            <a:gdLst>
              <a:gd name="T0" fmla="*/ 0 w 1189"/>
              <a:gd name="T1" fmla="*/ 584757044 h 1039"/>
              <a:gd name="T2" fmla="*/ 23761147 w 1189"/>
              <a:gd name="T3" fmla="*/ 526225299 h 1039"/>
              <a:gd name="T4" fmla="*/ 51634405 w 1189"/>
              <a:gd name="T5" fmla="*/ 579691659 h 1039"/>
              <a:gd name="T6" fmla="*/ 92758861 w 1189"/>
              <a:gd name="T7" fmla="*/ 541983355 h 1039"/>
              <a:gd name="T8" fmla="*/ 112178942 w 1189"/>
              <a:gd name="T9" fmla="*/ 579691659 h 1039"/>
              <a:gd name="T10" fmla="*/ 144393267 w 1189"/>
              <a:gd name="T11" fmla="*/ 0 h 1039"/>
              <a:gd name="T12" fmla="*/ 176836068 w 1189"/>
              <a:gd name="T13" fmla="*/ 563370199 h 1039"/>
              <a:gd name="T14" fmla="*/ 194199855 w 1189"/>
              <a:gd name="T15" fmla="*/ 467692804 h 1039"/>
              <a:gd name="T16" fmla="*/ 232811062 w 1189"/>
              <a:gd name="T17" fmla="*/ 563370199 h 1039"/>
              <a:gd name="T18" fmla="*/ 269594930 w 1189"/>
              <a:gd name="T19" fmla="*/ 494145033 h 1039"/>
              <a:gd name="T20" fmla="*/ 271651224 w 1189"/>
              <a:gd name="T21" fmla="*/ 552676777 h 10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89" h="1039">
                <a:moveTo>
                  <a:pt x="0" y="1039"/>
                </a:moveTo>
                <a:lnTo>
                  <a:pt x="104" y="935"/>
                </a:lnTo>
                <a:lnTo>
                  <a:pt x="226" y="1030"/>
                </a:lnTo>
                <a:lnTo>
                  <a:pt x="406" y="963"/>
                </a:lnTo>
                <a:lnTo>
                  <a:pt x="491" y="1030"/>
                </a:lnTo>
                <a:lnTo>
                  <a:pt x="632" y="0"/>
                </a:lnTo>
                <a:lnTo>
                  <a:pt x="774" y="1001"/>
                </a:lnTo>
                <a:lnTo>
                  <a:pt x="850" y="831"/>
                </a:lnTo>
                <a:lnTo>
                  <a:pt x="1019" y="1001"/>
                </a:lnTo>
                <a:lnTo>
                  <a:pt x="1180" y="878"/>
                </a:lnTo>
                <a:lnTo>
                  <a:pt x="1189" y="9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0" name="Freeform 35"/>
          <p:cNvSpPr>
            <a:spLocks/>
          </p:cNvSpPr>
          <p:nvPr/>
        </p:nvSpPr>
        <p:spPr bwMode="auto">
          <a:xfrm>
            <a:off x="4032250" y="2709863"/>
            <a:ext cx="733425" cy="1635125"/>
          </a:xfrm>
          <a:custGeom>
            <a:avLst/>
            <a:gdLst>
              <a:gd name="T0" fmla="*/ 0 w 1152"/>
              <a:gd name="T1" fmla="*/ 2147483647 h 1030"/>
              <a:gd name="T2" fmla="*/ 64852724 w 1152"/>
              <a:gd name="T3" fmla="*/ 2147483647 h 1030"/>
              <a:gd name="T4" fmla="*/ 103358809 w 1152"/>
              <a:gd name="T5" fmla="*/ 2147483647 h 1030"/>
              <a:gd name="T6" fmla="*/ 160509934 w 1152"/>
              <a:gd name="T7" fmla="*/ 2147483647 h 1030"/>
              <a:gd name="T8" fmla="*/ 199016020 w 1152"/>
              <a:gd name="T9" fmla="*/ 2147483647 h 1030"/>
              <a:gd name="T10" fmla="*/ 237116557 w 1152"/>
              <a:gd name="T11" fmla="*/ 0 h 1030"/>
              <a:gd name="T12" fmla="*/ 248871093 w 1152"/>
              <a:gd name="T13" fmla="*/ 2147483647 h 1030"/>
              <a:gd name="T14" fmla="*/ 332774404 w 1152"/>
              <a:gd name="T15" fmla="*/ 2147483647 h 1030"/>
              <a:gd name="T16" fmla="*/ 413434601 w 1152"/>
              <a:gd name="T17" fmla="*/ 2147483647 h 1030"/>
              <a:gd name="T18" fmla="*/ 440186151 w 1152"/>
              <a:gd name="T19" fmla="*/ 2147483647 h 1030"/>
              <a:gd name="T20" fmla="*/ 466937700 w 1152"/>
              <a:gd name="T21" fmla="*/ 2147483647 h 10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1030">
                <a:moveTo>
                  <a:pt x="0" y="992"/>
                </a:moveTo>
                <a:lnTo>
                  <a:pt x="160" y="964"/>
                </a:lnTo>
                <a:lnTo>
                  <a:pt x="255" y="1001"/>
                </a:lnTo>
                <a:lnTo>
                  <a:pt x="396" y="964"/>
                </a:lnTo>
                <a:lnTo>
                  <a:pt x="491" y="1020"/>
                </a:lnTo>
                <a:lnTo>
                  <a:pt x="585" y="0"/>
                </a:lnTo>
                <a:lnTo>
                  <a:pt x="614" y="1030"/>
                </a:lnTo>
                <a:lnTo>
                  <a:pt x="821" y="982"/>
                </a:lnTo>
                <a:lnTo>
                  <a:pt x="1020" y="1001"/>
                </a:lnTo>
                <a:lnTo>
                  <a:pt x="1086" y="964"/>
                </a:lnTo>
                <a:lnTo>
                  <a:pt x="1152" y="99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1" name="Rectangle 40"/>
          <p:cNvSpPr>
            <a:spLocks noChangeArrowheads="1"/>
          </p:cNvSpPr>
          <p:nvPr/>
        </p:nvSpPr>
        <p:spPr bwMode="auto">
          <a:xfrm>
            <a:off x="1546225" y="258763"/>
            <a:ext cx="5275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SIGNAL TO NOISE RATIO (I/</a:t>
            </a:r>
            <a:r>
              <a:rPr lang="en-US" sz="2800">
                <a:latin typeface="Symbol" pitchFamily="18" charset="2"/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4" name="Oval 1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458788" y="403225"/>
            <a:ext cx="3778250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COMPLETENESS?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What percentage of reciprocal</a:t>
            </a:r>
          </a:p>
          <a:p>
            <a:pPr eaLnBrk="1" hangingPunct="1"/>
            <a:r>
              <a:rPr lang="en-US"/>
              <a:t>Lattice was measured for a given</a:t>
            </a:r>
          </a:p>
          <a:p>
            <a:pPr eaLnBrk="1" hangingPunct="1"/>
            <a:r>
              <a:rPr lang="en-US"/>
              <a:t>Resolution limit?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Better than 90% I hope.</a:t>
            </a:r>
          </a:p>
        </p:txBody>
      </p:sp>
      <p:graphicFrame>
        <p:nvGraphicFramePr>
          <p:cNvPr id="720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84134"/>
              </p:ext>
            </p:extLst>
          </p:nvPr>
        </p:nvGraphicFramePr>
        <p:xfrm>
          <a:off x="234950" y="3151188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completeness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94046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9" name="Oval 8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Isosceles Triangle 1"/>
          <p:cNvSpPr/>
          <p:nvPr/>
        </p:nvSpPr>
        <p:spPr bwMode="auto">
          <a:xfrm>
            <a:off x="6178945" y="4184337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flipV="1">
            <a:off x="6188470" y="1746555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16200000">
            <a:off x="7409962" y="2974575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16200000" flipV="1">
            <a:off x="4950765" y="2960143"/>
            <a:ext cx="869156" cy="1327325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5879" y="6034365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Missing wedges of data.</a:t>
            </a:r>
          </a:p>
        </p:txBody>
      </p:sp>
      <p:cxnSp>
        <p:nvCxnSpPr>
          <p:cNvPr id="6" name="Straight Arrow Connector 5"/>
          <p:cNvCxnSpPr>
            <a:endCxn id="10" idx="2"/>
          </p:cNvCxnSpPr>
          <p:nvPr/>
        </p:nvCxnSpPr>
        <p:spPr bwMode="auto">
          <a:xfrm flipV="1">
            <a:off x="6675730" y="5608474"/>
            <a:ext cx="0" cy="4166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6616388" y="1688790"/>
            <a:ext cx="14404" cy="395588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6607760" y="1651407"/>
            <a:ext cx="14404" cy="395588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CE9E-89BB-456D-A84B-397290C2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2DADF-AD9B-4EFE-9719-1F8B1C6F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review the geometry of data collection so that we can understand how to index reflections.</a:t>
            </a:r>
          </a:p>
          <a:p>
            <a:r>
              <a:rPr lang="en-US" dirty="0"/>
              <a:t>Watch this simulated data collection video:</a:t>
            </a:r>
          </a:p>
          <a:p>
            <a:pPr lvl="1"/>
            <a:r>
              <a:rPr lang="en-US" dirty="0"/>
              <a:t>Collect 90° of data in 18 images (5° wedges)</a:t>
            </a:r>
          </a:p>
          <a:p>
            <a:pPr lvl="1"/>
            <a:r>
              <a:rPr lang="en-US" dirty="0" err="1"/>
              <a:t>XrayView</a:t>
            </a:r>
            <a:r>
              <a:rPr lang="en-US" dirty="0"/>
              <a:t> software.</a:t>
            </a:r>
          </a:p>
        </p:txBody>
      </p:sp>
    </p:spTree>
    <p:extLst>
      <p:ext uri="{BB962C8B-B14F-4D97-AF65-F5344CB8AC3E}">
        <p14:creationId xmlns:p14="http://schemas.microsoft.com/office/powerpoint/2010/main" val="2421063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3343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/>
              <a:t>Prepare a table of data collection statistics &amp; learn to evaluate quality.</a:t>
            </a:r>
          </a:p>
        </p:txBody>
      </p:sp>
      <p:pic>
        <p:nvPicPr>
          <p:cNvPr id="49155" name="Picture 12" descr="tab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33588"/>
            <a:ext cx="67151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Assignment</a:t>
            </a:r>
          </a:p>
        </p:txBody>
      </p:sp>
      <p:pic>
        <p:nvPicPr>
          <p:cNvPr id="49155" name="Picture 12" descr="tab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33588"/>
            <a:ext cx="67151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8506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2B6E-BF76-46D6-8987-C95002F6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1902"/>
            <a:ext cx="8229600" cy="114300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4207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rayviewmovie-18exposures-5degoscfrom0to90deg_v3">
            <a:hlinkClick r:id="" action="ppaction://media"/>
            <a:extLst>
              <a:ext uri="{FF2B5EF4-FFF2-40B4-BE49-F238E27FC236}">
                <a16:creationId xmlns:a16="http://schemas.microsoft.com/office/drawing/2014/main" id="{4DCD416C-F769-4356-8CA2-08B947F104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65300" y="-2258867"/>
            <a:ext cx="17031965" cy="95813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A861B-199C-44CA-A252-0708D1ACF8EC}"/>
              </a:ext>
            </a:extLst>
          </p:cNvPr>
          <p:cNvSpPr txBox="1"/>
          <p:nvPr/>
        </p:nvSpPr>
        <p:spPr>
          <a:xfrm>
            <a:off x="1385899" y="17914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Crystal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38C9E-D435-4B05-A27F-C81109E43313}"/>
              </a:ext>
            </a:extLst>
          </p:cNvPr>
          <p:cNvSpPr txBox="1"/>
          <p:nvPr/>
        </p:nvSpPr>
        <p:spPr>
          <a:xfrm>
            <a:off x="79797" y="2173214"/>
            <a:ext cx="99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X-ray beam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81B48F-87F5-428C-A919-53BA60B5B837}"/>
              </a:ext>
            </a:extLst>
          </p:cNvPr>
          <p:cNvCxnSpPr/>
          <p:nvPr/>
        </p:nvCxnSpPr>
        <p:spPr bwMode="auto">
          <a:xfrm>
            <a:off x="141838" y="2496380"/>
            <a:ext cx="9001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1D3812-CC2B-4E74-A847-C70826FA55CB}"/>
              </a:ext>
            </a:extLst>
          </p:cNvPr>
          <p:cNvSpPr txBox="1"/>
          <p:nvPr/>
        </p:nvSpPr>
        <p:spPr>
          <a:xfrm>
            <a:off x="3769650" y="873579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Reciprocal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23038-F594-4909-BA2E-0F3801AC4233}"/>
              </a:ext>
            </a:extLst>
          </p:cNvPr>
          <p:cNvSpPr txBox="1"/>
          <p:nvPr/>
        </p:nvSpPr>
        <p:spPr>
          <a:xfrm rot="18035077">
            <a:off x="-1347804" y="-887418"/>
            <a:ext cx="5587257" cy="599792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Ewald’s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sphere of reflection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2A4BC-EA40-4E48-8E64-AB211AD1C005}"/>
              </a:ext>
            </a:extLst>
          </p:cNvPr>
          <p:cNvSpPr txBox="1"/>
          <p:nvPr/>
        </p:nvSpPr>
        <p:spPr>
          <a:xfrm rot="667019">
            <a:off x="5934632" y="4738572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Lef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357CC-C892-4917-A589-F47FA3BFD6C2}"/>
              </a:ext>
            </a:extLst>
          </p:cNvPr>
          <p:cNvSpPr txBox="1"/>
          <p:nvPr/>
        </p:nvSpPr>
        <p:spPr>
          <a:xfrm rot="1075939">
            <a:off x="3487510" y="3550689"/>
            <a:ext cx="216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Diffracted rays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5A683-D9F0-457F-9826-977A88C8FDF7}"/>
              </a:ext>
            </a:extLst>
          </p:cNvPr>
          <p:cNvSpPr txBox="1"/>
          <p:nvPr/>
        </p:nvSpPr>
        <p:spPr>
          <a:xfrm>
            <a:off x="494951" y="-32861"/>
            <a:ext cx="550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Simulated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2059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Indexing an oscillation image appear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5913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reciprocal lattice is only partly represented. You see only those reflections that obey Bragg’s Law during a small rotation.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reciprocal lattice is distorted. You see a 2D projections of a 3D lattice—a dimension of depth is lost.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Orientation of reciprocal cell vectors a*, b*, c* are not necessarily aligned with film edges— the orientation of the crystal in the loop is arbitrary.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concept of Ewald’s sphere will help 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54" y="1891820"/>
            <a:ext cx="3978276" cy="397827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942536" y="5837606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Oscillation image.</a:t>
            </a:r>
          </a:p>
        </p:txBody>
      </p:sp>
    </p:spTree>
    <p:extLst>
      <p:ext uri="{BB962C8B-B14F-4D97-AF65-F5344CB8AC3E}">
        <p14:creationId xmlns:p14="http://schemas.microsoft.com/office/powerpoint/2010/main" val="236554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ewald_mikey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463" y="0"/>
            <a:ext cx="5310187" cy="681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644" name="Group 20"/>
          <p:cNvGrpSpPr>
            <a:grpSpLocks/>
          </p:cNvGrpSpPr>
          <p:nvPr/>
        </p:nvGrpSpPr>
        <p:grpSpPr bwMode="auto">
          <a:xfrm>
            <a:off x="6572250" y="428625"/>
            <a:ext cx="2335213" cy="1562100"/>
            <a:chOff x="4140" y="270"/>
            <a:chExt cx="1471" cy="984"/>
          </a:xfrm>
        </p:grpSpPr>
        <p:sp>
          <p:nvSpPr>
            <p:cNvPr id="52239" name="Text Box 12"/>
            <p:cNvSpPr txBox="1">
              <a:spLocks noChangeArrowheads="1"/>
            </p:cNvSpPr>
            <p:nvPr/>
          </p:nvSpPr>
          <p:spPr bwMode="auto">
            <a:xfrm>
              <a:off x="4559" y="270"/>
              <a:ext cx="1052" cy="984"/>
            </a:xfrm>
            <a:prstGeom prst="rect">
              <a:avLst/>
            </a:prstGeom>
            <a:noFill/>
            <a:ln w="9525">
              <a:solidFill>
                <a:srgbClr val="FF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FF9966"/>
                  </a:solidFill>
                </a:rPr>
                <a:t>What’s </a:t>
              </a:r>
              <a:r>
                <a:rPr lang="en-US" sz="2400">
                  <a:solidFill>
                    <a:srgbClr val="FF9966"/>
                  </a:solidFill>
                </a:rPr>
                <a:t>the h,k,l </a:t>
              </a:r>
              <a:r>
                <a:rPr lang="en-US" sz="2400" dirty="0">
                  <a:solidFill>
                    <a:srgbClr val="FF9966"/>
                  </a:solidFill>
                </a:rPr>
                <a:t>of this spot?</a:t>
              </a:r>
            </a:p>
          </p:txBody>
        </p:sp>
        <p:sp>
          <p:nvSpPr>
            <p:cNvPr id="52240" name="Oval 11"/>
            <p:cNvSpPr>
              <a:spLocks noChangeArrowheads="1"/>
            </p:cNvSpPr>
            <p:nvPr/>
          </p:nvSpPr>
          <p:spPr bwMode="auto">
            <a:xfrm>
              <a:off x="4140" y="519"/>
              <a:ext cx="242" cy="264"/>
            </a:xfrm>
            <a:prstGeom prst="ellips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Line 13"/>
            <p:cNvSpPr>
              <a:spLocks noChangeShapeType="1"/>
            </p:cNvSpPr>
            <p:nvPr/>
          </p:nvSpPr>
          <p:spPr bwMode="auto">
            <a:xfrm flipH="1" flipV="1">
              <a:off x="4373" y="641"/>
              <a:ext cx="231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8" name="Oval 14"/>
          <p:cNvSpPr>
            <a:spLocks noChangeArrowheads="1"/>
          </p:cNvSpPr>
          <p:nvPr/>
        </p:nvSpPr>
        <p:spPr bwMode="auto">
          <a:xfrm>
            <a:off x="4549775" y="2379663"/>
            <a:ext cx="295275" cy="330200"/>
          </a:xfrm>
          <a:prstGeom prst="ellips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4695825" y="2563813"/>
            <a:ext cx="0" cy="811212"/>
          </a:xfrm>
          <a:prstGeom prst="line">
            <a:avLst/>
          </a:prstGeom>
          <a:noFill/>
          <a:ln w="38100">
            <a:solidFill>
              <a:srgbClr val="FF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 rot="5400000">
            <a:off x="3425032" y="2310606"/>
            <a:ext cx="1087438" cy="1069975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9966"/>
                </a:solidFill>
              </a:rPr>
              <a:t>3 lattice points in a* direction</a:t>
            </a:r>
          </a:p>
        </p:txBody>
      </p:sp>
      <p:grpSp>
        <p:nvGrpSpPr>
          <p:cNvPr id="26645" name="Group 21"/>
          <p:cNvGrpSpPr>
            <a:grpSpLocks/>
          </p:cNvGrpSpPr>
          <p:nvPr/>
        </p:nvGrpSpPr>
        <p:grpSpPr bwMode="auto">
          <a:xfrm>
            <a:off x="4181475" y="3375025"/>
            <a:ext cx="1133475" cy="1260475"/>
            <a:chOff x="2634" y="2126"/>
            <a:chExt cx="714" cy="794"/>
          </a:xfrm>
        </p:grpSpPr>
        <p:sp>
          <p:nvSpPr>
            <p:cNvPr id="52237" name="Line 16"/>
            <p:cNvSpPr>
              <a:spLocks noChangeShapeType="1"/>
            </p:cNvSpPr>
            <p:nvPr/>
          </p:nvSpPr>
          <p:spPr bwMode="auto">
            <a:xfrm flipH="1">
              <a:off x="2955" y="2126"/>
              <a:ext cx="49" cy="0"/>
            </a:xfrm>
            <a:prstGeom prst="line">
              <a:avLst/>
            </a:prstGeom>
            <a:noFill/>
            <a:ln w="1905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Text Box 18"/>
            <p:cNvSpPr txBox="1">
              <a:spLocks noChangeArrowheads="1"/>
            </p:cNvSpPr>
            <p:nvPr/>
          </p:nvSpPr>
          <p:spPr bwMode="auto">
            <a:xfrm>
              <a:off x="2634" y="2246"/>
              <a:ext cx="714" cy="674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9966"/>
                  </a:solidFill>
                </a:rPr>
                <a:t>2 lattice points in b* direction</a:t>
              </a:r>
            </a:p>
          </p:txBody>
        </p:sp>
      </p:grpSp>
      <p:sp>
        <p:nvSpPr>
          <p:cNvPr id="5223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98963" cy="1738313"/>
          </a:xfrm>
        </p:spPr>
        <p:txBody>
          <a:bodyPr/>
          <a:lstStyle/>
          <a:p>
            <a:pPr algn="l" eaLnBrk="1" hangingPunct="1"/>
            <a:r>
              <a:rPr lang="en-US" sz="2400" b="1" dirty="0"/>
              <a:t>For a given spot on the film, we need to trace the diffracted ray back to the reciprocal lattice point (</a:t>
            </a:r>
            <a:r>
              <a:rPr lang="en-US" sz="2400" b="1" dirty="0" err="1"/>
              <a:t>h,k,l</a:t>
            </a:r>
            <a:r>
              <a:rPr lang="en-US" sz="2400" b="1" dirty="0"/>
              <a:t>)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4518025" y="1533525"/>
            <a:ext cx="336550" cy="282575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7167563" y="2092325"/>
            <a:ext cx="1814512" cy="1196975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9966"/>
                </a:solidFill>
              </a:rPr>
              <a:t>The answer is HKL</a:t>
            </a:r>
            <a:r>
              <a:rPr lang="en-US" sz="2400">
                <a:solidFill>
                  <a:srgbClr val="FF9966"/>
                </a:solidFill>
              </a:rPr>
              <a:t>=3,2,2</a:t>
            </a:r>
            <a:endParaRPr lang="en-US" sz="2400" dirty="0">
              <a:solidFill>
                <a:srgbClr val="FF9966"/>
              </a:solidFill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 flipH="1">
            <a:off x="4706938" y="1035050"/>
            <a:ext cx="2016125" cy="1506538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317500" y="3935413"/>
            <a:ext cx="25781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/>
              <a:t>What parameters must be </a:t>
            </a:r>
          </a:p>
          <a:p>
            <a:pPr eaLnBrk="1" hangingPunct="1"/>
            <a:r>
              <a:rPr lang="en-US" sz="2400" dirty="0"/>
              <a:t>defined to complete this construction?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 animBg="1"/>
      <p:bldP spid="26639" grpId="0" animBg="1"/>
      <p:bldP spid="26641" grpId="0" animBg="1"/>
      <p:bldP spid="26646" grpId="0" animBg="1"/>
      <p:bldP spid="26649" grpId="0" animBg="1"/>
      <p:bldP spid="26650" grpId="0" animBg="1"/>
      <p:bldP spid="2665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49218</TotalTime>
  <Words>5375</Words>
  <Application>Microsoft Office PowerPoint</Application>
  <PresentationFormat>On-screen Show (4:3)</PresentationFormat>
  <Paragraphs>905</Paragraphs>
  <Slides>62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Calibri</vt:lpstr>
      <vt:lpstr>Cambria Math</vt:lpstr>
      <vt:lpstr>Courier</vt:lpstr>
      <vt:lpstr>Courier New</vt:lpstr>
      <vt:lpstr>Symbol</vt:lpstr>
      <vt:lpstr>Times</vt:lpstr>
      <vt:lpstr>Times New Roman</vt:lpstr>
      <vt:lpstr>Default Design</vt:lpstr>
      <vt:lpstr>Data Reduction Goals</vt:lpstr>
      <vt:lpstr>Along the way, we will determine the crystal’s unit cell parameters &amp; space group</vt:lpstr>
      <vt:lpstr>Identify Bravais lattice type by recognizing the spatial arrangement of reflections in 3D.</vt:lpstr>
      <vt:lpstr>Identify Point group symmetry by recognizing the pattern of diffraction intensities.</vt:lpstr>
      <vt:lpstr>Summary: Space group determination is a stepwise process of elimination.</vt:lpstr>
      <vt:lpstr>Review Data Collection</vt:lpstr>
      <vt:lpstr>PowerPoint Presentation</vt:lpstr>
      <vt:lpstr>Indexing an oscillation image appear challenging</vt:lpstr>
      <vt:lpstr>For a given spot on the film, we need to trace the diffracted ray back to the reciprocal lattice point (h,k,l)</vt:lpstr>
      <vt:lpstr>You can Index by Inspection from a precession photo</vt:lpstr>
      <vt:lpstr>Index the reflection circled in cyan.</vt:lpstr>
      <vt:lpstr>Mark lattice points with red circles.</vt:lpstr>
      <vt:lpstr>Draw evenly spaced lines thru spots</vt:lpstr>
      <vt:lpstr>90˚ is most simplifying choice</vt:lpstr>
      <vt:lpstr>Weak reflections not detected previously can be predicted at lattice points. Note: we didn’t need to identify the position of every spot to get the lattice.</vt:lpstr>
      <vt:lpstr>Locate origin of reciprocal lattice</vt:lpstr>
      <vt:lpstr>Origin is defined. Now, label a* &amp; b*</vt:lpstr>
      <vt:lpstr>Reflection h,k,l is 3,8,0</vt:lpstr>
      <vt:lpstr>Which Bravais Lattice fits this pattern?</vt:lpstr>
      <vt:lpstr>Which Bravais Lattice fits this pattern?</vt:lpstr>
      <vt:lpstr>Next, index spots on an  oscillation image.</vt:lpstr>
      <vt:lpstr>Use Ewald Sphere construction to map 2D spots back to 3D reciprocal lattice.</vt:lpstr>
      <vt:lpstr>A distortion-corrected representation of the reflections a single image reveals all 6 unit cell parameters</vt:lpstr>
      <vt:lpstr>Restored depth of the diffraction pattern is evident from an orthogonal view</vt:lpstr>
      <vt:lpstr>The automatic indexing algorithm in XDS can automatically identify spot positions, interpret crystal orientation, and unit cell dimensions.</vt:lpstr>
      <vt:lpstr>Locate spot positions with COLSPOT</vt:lpstr>
      <vt:lpstr>PowerPoint Presentation</vt:lpstr>
      <vt:lpstr>PowerPoint Presentation</vt:lpstr>
      <vt:lpstr>PowerPoint Presentation</vt:lpstr>
      <vt:lpstr>SPOT.XDS</vt:lpstr>
      <vt:lpstr>Draw vectors between reciprocal lattice points. For simplicity, only points from image 8 are shown. </vt:lpstr>
      <vt:lpstr>Vectors of same length &amp; direction are grouped together</vt:lpstr>
      <vt:lpstr>Vectors of same length &amp; direction are grouped together</vt:lpstr>
      <vt:lpstr>Algorithm for best choice of a*, b*, c*</vt:lpstr>
      <vt:lpstr>Choose the lattice of highest symmetry and quality of fit&lt;10</vt:lpstr>
      <vt:lpstr>Choose the lattice of highest symmetry and quality of fit&lt;10</vt:lpstr>
      <vt:lpstr>Integration of intensity for a reflection (image 004)</vt:lpstr>
      <vt:lpstr>Intensity of this reflection is spread over the first 10 images</vt:lpstr>
      <vt:lpstr>Merging is next</vt:lpstr>
      <vt:lpstr>Output integrated intensities</vt:lpstr>
      <vt:lpstr>Intensity weighted reciprocal lattice, sectioned along c*, cutoff at 8 Å resolution for clarity</vt:lpstr>
      <vt:lpstr>Intensity weighted reciprocal lattice, sectioned along c*, cutoff at 8 Å resolution for clarity</vt:lpstr>
      <vt:lpstr>Determine the point group symmetry of our intensity-weighted reciprocal lattice. </vt:lpstr>
      <vt:lpstr>What rotational symmetry do you see?</vt:lpstr>
      <vt:lpstr>PowerPoint Presentation</vt:lpstr>
      <vt:lpstr>How many symmetry copies of this reflection do you see?</vt:lpstr>
      <vt:lpstr>PowerPoint Presentation</vt:lpstr>
      <vt:lpstr>PowerPoint Presentation</vt:lpstr>
      <vt:lpstr>PowerPoint Presentation</vt:lpstr>
      <vt:lpstr>The last step in data reduction is merging.</vt:lpstr>
      <vt:lpstr>PowerPoint Presentation</vt:lpstr>
      <vt:lpstr>Point group 4 is a subset of 422.</vt:lpstr>
      <vt:lpstr>If the point group were truly “4”, then Rmerge would be low in point group “4” but high in “422”</vt:lpstr>
      <vt:lpstr>If the point group were truly “422”, then Rmerge would be low in both “4” and “422”</vt:lpstr>
      <vt:lpstr>Merge symmetry-related measurements</vt:lpstr>
      <vt:lpstr>PowerPoint Presentation</vt:lpstr>
      <vt:lpstr>PowerPoint Presentation</vt:lpstr>
      <vt:lpstr>PowerPoint Presentation</vt:lpstr>
      <vt:lpstr>PowerPoint Presentation</vt:lpstr>
      <vt:lpstr>Prepare a table of data collection statistics &amp; learn to evaluate quality.</vt:lpstr>
      <vt:lpstr>Assignment</vt:lpstr>
      <vt:lpstr>The End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DC</dc:creator>
  <cp:lastModifiedBy>mikey</cp:lastModifiedBy>
  <cp:revision>1146</cp:revision>
  <cp:lastPrinted>2018-01-13T03:27:27Z</cp:lastPrinted>
  <dcterms:created xsi:type="dcterms:W3CDTF">2005-01-31T20:11:00Z</dcterms:created>
  <dcterms:modified xsi:type="dcterms:W3CDTF">2025-01-15T18:28:55Z</dcterms:modified>
</cp:coreProperties>
</file>