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62"/>
  </p:notesMasterIdLst>
  <p:handoutMasterIdLst>
    <p:handoutMasterId r:id="rId63"/>
  </p:handoutMasterIdLst>
  <p:sldIdLst>
    <p:sldId id="334" r:id="rId4"/>
    <p:sldId id="327" r:id="rId5"/>
    <p:sldId id="335" r:id="rId6"/>
    <p:sldId id="339" r:id="rId7"/>
    <p:sldId id="340" r:id="rId8"/>
    <p:sldId id="338" r:id="rId9"/>
    <p:sldId id="336" r:id="rId10"/>
    <p:sldId id="337" r:id="rId11"/>
    <p:sldId id="262" r:id="rId12"/>
    <p:sldId id="306" r:id="rId13"/>
    <p:sldId id="303" r:id="rId14"/>
    <p:sldId id="302" r:id="rId15"/>
    <p:sldId id="304" r:id="rId16"/>
    <p:sldId id="307" r:id="rId17"/>
    <p:sldId id="305" r:id="rId18"/>
    <p:sldId id="308" r:id="rId19"/>
    <p:sldId id="333" r:id="rId20"/>
    <p:sldId id="300" r:id="rId21"/>
    <p:sldId id="310" r:id="rId22"/>
    <p:sldId id="312" r:id="rId23"/>
    <p:sldId id="271" r:id="rId24"/>
    <p:sldId id="272" r:id="rId25"/>
    <p:sldId id="269" r:id="rId26"/>
    <p:sldId id="290" r:id="rId27"/>
    <p:sldId id="270" r:id="rId28"/>
    <p:sldId id="311" r:id="rId29"/>
    <p:sldId id="296" r:id="rId30"/>
    <p:sldId id="260" r:id="rId31"/>
    <p:sldId id="331" r:id="rId32"/>
    <p:sldId id="256" r:id="rId33"/>
    <p:sldId id="259" r:id="rId34"/>
    <p:sldId id="275" r:id="rId35"/>
    <p:sldId id="261" r:id="rId36"/>
    <p:sldId id="318" r:id="rId37"/>
    <p:sldId id="291" r:id="rId38"/>
    <p:sldId id="332" r:id="rId39"/>
    <p:sldId id="320" r:id="rId40"/>
    <p:sldId id="329" r:id="rId41"/>
    <p:sldId id="322" r:id="rId42"/>
    <p:sldId id="330" r:id="rId43"/>
    <p:sldId id="273" r:id="rId44"/>
    <p:sldId id="324" r:id="rId45"/>
    <p:sldId id="326" r:id="rId46"/>
    <p:sldId id="328" r:id="rId47"/>
    <p:sldId id="313" r:id="rId48"/>
    <p:sldId id="314" r:id="rId49"/>
    <p:sldId id="315" r:id="rId50"/>
    <p:sldId id="316" r:id="rId51"/>
    <p:sldId id="317" r:id="rId52"/>
    <p:sldId id="301" r:id="rId53"/>
    <p:sldId id="309" r:id="rId54"/>
    <p:sldId id="292" r:id="rId55"/>
    <p:sldId id="298" r:id="rId56"/>
    <p:sldId id="268" r:id="rId57"/>
    <p:sldId id="265" r:id="rId58"/>
    <p:sldId id="266" r:id="rId59"/>
    <p:sldId id="267" r:id="rId60"/>
    <p:sldId id="319" r:id="rId61"/>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waya" initials="MR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1B00"/>
    <a:srgbClr val="33CC33"/>
    <a:srgbClr val="3333CC"/>
    <a:srgbClr val="FF3300"/>
    <a:srgbClr val="663300"/>
    <a:srgbClr val="E1F2F3"/>
    <a:srgbClr val="C9E7E9"/>
    <a:srgbClr val="CC0066"/>
    <a:srgbClr val="000066"/>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04" autoAdjust="0"/>
    <p:restoredTop sz="97427" autoAdjust="0"/>
  </p:normalViewPr>
  <p:slideViewPr>
    <p:cSldViewPr snapToGrid="0" showGuides="1">
      <p:cViewPr>
        <p:scale>
          <a:sx n="86" d="100"/>
          <a:sy n="86" d="100"/>
        </p:scale>
        <p:origin x="-1350" y="-144"/>
      </p:cViewPr>
      <p:guideLst>
        <p:guide orient="horz" pos="4319"/>
        <p:guide pos="2885"/>
      </p:guideLst>
    </p:cSldViewPr>
  </p:slideViewPr>
  <p:notesTextViewPr>
    <p:cViewPr>
      <p:scale>
        <a:sx n="100" d="100"/>
        <a:sy n="100" d="100"/>
      </p:scale>
      <p:origin x="0" y="0"/>
    </p:cViewPr>
  </p:notesTextViewPr>
  <p:sorterViewPr>
    <p:cViewPr>
      <p:scale>
        <a:sx n="66" d="100"/>
        <a:sy n="66" d="100"/>
      </p:scale>
      <p:origin x="0" y="0"/>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5-02-16T12:26:14.274" idx="2">
    <p:pos x="10" y="10"/>
    <p:text>Low RMS deviations in bond lengths and angles does not guarantee a correct structure
Rfree is an unbiased indicator of the discrepancy between the model and the data.  The data used in this R-factor calculation were not used in determining atomic shifts in the refinement process.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5-02-16T11:44:11.394" idx="1">
    <p:pos x="10" y="10"/>
    <p:text>Move atoms to minimize the R-factor. 
Minimize the discrepancy between Fobs and Fcalc.
Specifically, minimize E
Edata=S w(Fobs-Fcalc)2    Over all hkl. 
Past--We used least squares minimization to refine. 
Now--Maximum likelihood allows for non-random error model. Given this model, what is the probability that the given set of data would be observed.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2" tIns="45961" rIns="91922" bIns="45961" numCol="1" anchor="t" anchorCtr="0" compatLnSpc="1">
            <a:prstTxWarp prst="textNoShape">
              <a:avLst/>
            </a:prstTxWarp>
          </a:bodyPr>
          <a:lstStyle>
            <a:lvl1pPr defTabSz="920750">
              <a:defRPr sz="1200"/>
            </a:lvl1pPr>
          </a:lstStyle>
          <a:p>
            <a:endParaRPr lang="en-US"/>
          </a:p>
        </p:txBody>
      </p:sp>
      <p:sp>
        <p:nvSpPr>
          <p:cNvPr id="34819" name="Rectangle 3"/>
          <p:cNvSpPr>
            <a:spLocks noGrp="1" noChangeArrowheads="1"/>
          </p:cNvSpPr>
          <p:nvPr>
            <p:ph type="dt" sz="quarter" idx="1"/>
          </p:nvPr>
        </p:nvSpPr>
        <p:spPr bwMode="auto">
          <a:xfrm>
            <a:off x="3957638" y="0"/>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2" tIns="45961" rIns="91922" bIns="45961" numCol="1" anchor="t" anchorCtr="0" compatLnSpc="1">
            <a:prstTxWarp prst="textNoShape">
              <a:avLst/>
            </a:prstTxWarp>
          </a:bodyPr>
          <a:lstStyle>
            <a:lvl1pPr algn="r" defTabSz="920750">
              <a:defRPr sz="1200"/>
            </a:lvl1pPr>
          </a:lstStyle>
          <a:p>
            <a:endParaRPr lang="en-US"/>
          </a:p>
        </p:txBody>
      </p:sp>
      <p:sp>
        <p:nvSpPr>
          <p:cNvPr id="34820" name="Rectangle 4"/>
          <p:cNvSpPr>
            <a:spLocks noGrp="1" noChangeArrowheads="1"/>
          </p:cNvSpPr>
          <p:nvPr>
            <p:ph type="ftr" sz="quarter" idx="2"/>
          </p:nvPr>
        </p:nvSpPr>
        <p:spPr bwMode="auto">
          <a:xfrm>
            <a:off x="0" y="8818563"/>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2" tIns="45961" rIns="91922" bIns="45961" numCol="1" anchor="b" anchorCtr="0" compatLnSpc="1">
            <a:prstTxWarp prst="textNoShape">
              <a:avLst/>
            </a:prstTxWarp>
          </a:bodyPr>
          <a:lstStyle>
            <a:lvl1pPr defTabSz="920750">
              <a:defRPr sz="1200"/>
            </a:lvl1pPr>
          </a:lstStyle>
          <a:p>
            <a:endParaRPr lang="en-US"/>
          </a:p>
        </p:txBody>
      </p:sp>
      <p:sp>
        <p:nvSpPr>
          <p:cNvPr id="34821" name="Rectangle 5"/>
          <p:cNvSpPr>
            <a:spLocks noGrp="1" noChangeArrowheads="1"/>
          </p:cNvSpPr>
          <p:nvPr>
            <p:ph type="sldNum" sz="quarter" idx="3"/>
          </p:nvPr>
        </p:nvSpPr>
        <p:spPr bwMode="auto">
          <a:xfrm>
            <a:off x="3957638" y="8818563"/>
            <a:ext cx="30257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22" tIns="45961" rIns="91922" bIns="45961" numCol="1" anchor="b" anchorCtr="0" compatLnSpc="1">
            <a:prstTxWarp prst="textNoShape">
              <a:avLst/>
            </a:prstTxWarp>
          </a:bodyPr>
          <a:lstStyle>
            <a:lvl1pPr algn="r" defTabSz="920750">
              <a:defRPr sz="1200"/>
            </a:lvl1pPr>
          </a:lstStyle>
          <a:p>
            <a:fld id="{F7FFB4C2-D953-4E1A-A469-AFDBBA08CF9F}" type="slidenum">
              <a:rPr lang="en-US"/>
              <a:pPr/>
              <a:t>‹#›</a:t>
            </a:fld>
            <a:endParaRPr lang="en-US"/>
          </a:p>
        </p:txBody>
      </p:sp>
    </p:spTree>
    <p:extLst>
      <p:ext uri="{BB962C8B-B14F-4D97-AF65-F5344CB8AC3E}">
        <p14:creationId xmlns:p14="http://schemas.microsoft.com/office/powerpoint/2010/main" val="396492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79ECEDEB-7FF9-4D22-B2E8-9CA3B1059CDC}" type="datetimeFigureOut">
              <a:rPr lang="en-US" smtClean="0"/>
              <a:t>2/20/2019</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A68856AD-3491-4ED2-99F9-E7600D0D12F2}" type="slidenum">
              <a:rPr lang="en-US" smtClean="0"/>
              <a:t>‹#›</a:t>
            </a:fld>
            <a:endParaRPr lang="en-US"/>
          </a:p>
        </p:txBody>
      </p:sp>
    </p:spTree>
    <p:extLst>
      <p:ext uri="{BB962C8B-B14F-4D97-AF65-F5344CB8AC3E}">
        <p14:creationId xmlns:p14="http://schemas.microsoft.com/office/powerpoint/2010/main" val="231902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05D609-DE14-43C7-8E9E-53D23AC5760E}" type="slidenum">
              <a:rPr lang="en-US">
                <a:solidFill>
                  <a:prstClr val="black"/>
                </a:solidFill>
              </a:rPr>
              <a:pPr/>
              <a:t>34</a:t>
            </a:fld>
            <a:endParaRPr lang="en-US">
              <a:solidFill>
                <a:prstClr val="black"/>
              </a:solidFill>
            </a:endParaRPr>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t>Side chains of neighboring residues point in different directions.  Avoid steric clash.</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4C8C10-A4C2-41A5-B550-21AF13058710}" type="slidenum">
              <a:rPr lang="en-US"/>
              <a:pPr/>
              <a:t>‹#›</a:t>
            </a:fld>
            <a:endParaRPr lang="en-US"/>
          </a:p>
        </p:txBody>
      </p:sp>
    </p:spTree>
    <p:extLst>
      <p:ext uri="{BB962C8B-B14F-4D97-AF65-F5344CB8AC3E}">
        <p14:creationId xmlns:p14="http://schemas.microsoft.com/office/powerpoint/2010/main" val="19765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95E163-BC41-4121-BD21-50681A94437B}" type="slidenum">
              <a:rPr lang="en-US"/>
              <a:pPr/>
              <a:t>‹#›</a:t>
            </a:fld>
            <a:endParaRPr lang="en-US"/>
          </a:p>
        </p:txBody>
      </p:sp>
    </p:spTree>
    <p:extLst>
      <p:ext uri="{BB962C8B-B14F-4D97-AF65-F5344CB8AC3E}">
        <p14:creationId xmlns:p14="http://schemas.microsoft.com/office/powerpoint/2010/main" val="322257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26F7DE-E2A2-4A4D-90A0-1CC9B85D2A02}" type="slidenum">
              <a:rPr lang="en-US"/>
              <a:pPr/>
              <a:t>‹#›</a:t>
            </a:fld>
            <a:endParaRPr lang="en-US"/>
          </a:p>
        </p:txBody>
      </p:sp>
    </p:spTree>
    <p:extLst>
      <p:ext uri="{BB962C8B-B14F-4D97-AF65-F5344CB8AC3E}">
        <p14:creationId xmlns:p14="http://schemas.microsoft.com/office/powerpoint/2010/main" val="583316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7E206AC-C422-4A6F-B1AE-4DD4E09AFA7F}" type="slidenum">
              <a:rPr lang="en-US"/>
              <a:pPr/>
              <a:t>‹#›</a:t>
            </a:fld>
            <a:endParaRPr lang="en-US"/>
          </a:p>
        </p:txBody>
      </p:sp>
    </p:spTree>
    <p:extLst>
      <p:ext uri="{BB962C8B-B14F-4D97-AF65-F5344CB8AC3E}">
        <p14:creationId xmlns:p14="http://schemas.microsoft.com/office/powerpoint/2010/main" val="381548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EC6B97-C3AE-4B16-AB43-EAF4A41629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6299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A9EC44-EDC7-446F-ACA6-2BDD8B8E98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09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28134D-D855-4B60-82F9-8C196D929A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3424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4FB990-A5F1-442A-A603-95AA26FDE6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387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841351-6095-4B7A-8AB5-82E5DDAFB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6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7B2D0F5-1256-41FA-8267-ED059E318B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5244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08CB1C0-D8E1-42B8-A613-F7FBB6FDEF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223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CE93B2A-DF7D-4BF4-965B-65BA4A3ABBCC}" type="slidenum">
              <a:rPr lang="en-US"/>
              <a:pPr/>
              <a:t>‹#›</a:t>
            </a:fld>
            <a:endParaRPr lang="en-US"/>
          </a:p>
        </p:txBody>
      </p:sp>
    </p:spTree>
    <p:extLst>
      <p:ext uri="{BB962C8B-B14F-4D97-AF65-F5344CB8AC3E}">
        <p14:creationId xmlns:p14="http://schemas.microsoft.com/office/powerpoint/2010/main" val="260369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099C99-CB1A-48BD-8DB1-D66DD6C7A3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1377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C786AC-223C-484A-B3F2-CAD53933F2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6599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1165F9-FC84-415E-B4DC-5F5710108A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1867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B99B4B-107C-45CE-9D7A-F90101B946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4887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37ADEE1-24E1-4F9C-822D-776227751E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9587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523913A-4AC1-42A7-904A-707D3B1EB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1851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6EC6B97-C3AE-4B16-AB43-EAF4A41629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478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A9EC44-EDC7-446F-ACA6-2BDD8B8E98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350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28134D-D855-4B60-82F9-8C196D929A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7078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4FB990-A5F1-442A-A603-95AA26FDE6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333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FC5B7F-0CC0-4315-A776-BB994FBCAEBE}" type="slidenum">
              <a:rPr lang="en-US"/>
              <a:pPr/>
              <a:t>‹#›</a:t>
            </a:fld>
            <a:endParaRPr lang="en-US"/>
          </a:p>
        </p:txBody>
      </p:sp>
    </p:spTree>
    <p:extLst>
      <p:ext uri="{BB962C8B-B14F-4D97-AF65-F5344CB8AC3E}">
        <p14:creationId xmlns:p14="http://schemas.microsoft.com/office/powerpoint/2010/main" val="2605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841351-6095-4B7A-8AB5-82E5DDAFB5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9797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7B2D0F5-1256-41FA-8267-ED059E318B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012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08CB1C0-D8E1-42B8-A613-F7FBB6FDEF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1937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2099C99-CB1A-48BD-8DB1-D66DD6C7A3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6148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C786AC-223C-484A-B3F2-CAD53933F2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4956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1165F9-FC84-415E-B4DC-5F5710108A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0128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BB99B4B-107C-45CE-9D7A-F90101B946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579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E37ADEE1-24E1-4F9C-822D-776227751E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109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523913A-4AC1-42A7-904A-707D3B1EB3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6416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1758ED9-3CF7-4EAB-8CAC-B6B6F9DEBD2F}" type="slidenum">
              <a:rPr lang="en-US"/>
              <a:pPr/>
              <a:t>‹#›</a:t>
            </a:fld>
            <a:endParaRPr lang="en-US"/>
          </a:p>
        </p:txBody>
      </p:sp>
    </p:spTree>
    <p:extLst>
      <p:ext uri="{BB962C8B-B14F-4D97-AF65-F5344CB8AC3E}">
        <p14:creationId xmlns:p14="http://schemas.microsoft.com/office/powerpoint/2010/main" val="239997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6495826-6E23-486F-91C1-872E7BFC4076}" type="slidenum">
              <a:rPr lang="en-US"/>
              <a:pPr/>
              <a:t>‹#›</a:t>
            </a:fld>
            <a:endParaRPr lang="en-US"/>
          </a:p>
        </p:txBody>
      </p:sp>
    </p:spTree>
    <p:extLst>
      <p:ext uri="{BB962C8B-B14F-4D97-AF65-F5344CB8AC3E}">
        <p14:creationId xmlns:p14="http://schemas.microsoft.com/office/powerpoint/2010/main" val="334152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31E7098-5708-4F48-9F6A-C9356F756E7C}" type="slidenum">
              <a:rPr lang="en-US"/>
              <a:pPr/>
              <a:t>‹#›</a:t>
            </a:fld>
            <a:endParaRPr lang="en-US"/>
          </a:p>
        </p:txBody>
      </p:sp>
    </p:spTree>
    <p:extLst>
      <p:ext uri="{BB962C8B-B14F-4D97-AF65-F5344CB8AC3E}">
        <p14:creationId xmlns:p14="http://schemas.microsoft.com/office/powerpoint/2010/main" val="251959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C526000-1ACA-4B73-A811-834CF0B2D80B}" type="slidenum">
              <a:rPr lang="en-US"/>
              <a:pPr/>
              <a:t>‹#›</a:t>
            </a:fld>
            <a:endParaRPr lang="en-US"/>
          </a:p>
        </p:txBody>
      </p:sp>
    </p:spTree>
    <p:extLst>
      <p:ext uri="{BB962C8B-B14F-4D97-AF65-F5344CB8AC3E}">
        <p14:creationId xmlns:p14="http://schemas.microsoft.com/office/powerpoint/2010/main" val="650141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0F27635-7ACA-44AD-BFFF-390A7402199A}" type="slidenum">
              <a:rPr lang="en-US"/>
              <a:pPr/>
              <a:t>‹#›</a:t>
            </a:fld>
            <a:endParaRPr lang="en-US"/>
          </a:p>
        </p:txBody>
      </p:sp>
    </p:spTree>
    <p:extLst>
      <p:ext uri="{BB962C8B-B14F-4D97-AF65-F5344CB8AC3E}">
        <p14:creationId xmlns:p14="http://schemas.microsoft.com/office/powerpoint/2010/main" val="1575163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C7A18C5-F84D-4341-A099-C8546CDA0752}" type="slidenum">
              <a:rPr lang="en-US"/>
              <a:pPr/>
              <a:t>‹#›</a:t>
            </a:fld>
            <a:endParaRPr lang="en-US"/>
          </a:p>
        </p:txBody>
      </p:sp>
    </p:spTree>
    <p:extLst>
      <p:ext uri="{BB962C8B-B14F-4D97-AF65-F5344CB8AC3E}">
        <p14:creationId xmlns:p14="http://schemas.microsoft.com/office/powerpoint/2010/main" val="658734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F49F1BF-E946-42FE-B14D-BF79324700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7B5F75-91B4-4393-8EBF-9E039DAADB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16913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7B5F75-91B4-4393-8EBF-9E039DAADBA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450555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for 2019</a:t>
            </a:r>
            <a:endParaRPr lang="en-US" dirty="0"/>
          </a:p>
        </p:txBody>
      </p:sp>
      <p:sp>
        <p:nvSpPr>
          <p:cNvPr id="3" name="Content Placeholder 2"/>
          <p:cNvSpPr>
            <a:spLocks noGrp="1"/>
          </p:cNvSpPr>
          <p:nvPr>
            <p:ph idx="1"/>
          </p:nvPr>
        </p:nvSpPr>
        <p:spPr/>
        <p:txBody>
          <a:bodyPr/>
          <a:lstStyle/>
          <a:p>
            <a:r>
              <a:rPr lang="en-US" dirty="0" smtClean="0"/>
              <a:t>If you get positive peaks on the sulfurs after </a:t>
            </a:r>
            <a:r>
              <a:rPr lang="en-US" dirty="0" err="1" smtClean="0"/>
              <a:t>phenix.refine</a:t>
            </a:r>
            <a:r>
              <a:rPr lang="en-US" dirty="0" smtClean="0"/>
              <a:t>, try setting all the B-factors to a constants, such as 5.00 </a:t>
            </a:r>
            <a:r>
              <a:rPr lang="en-US" dirty="0" smtClean="0">
                <a:latin typeface="Calibri"/>
              </a:rPr>
              <a:t>Å</a:t>
            </a:r>
            <a:r>
              <a:rPr lang="en-US" baseline="30000" dirty="0" smtClean="0">
                <a:latin typeface="Calibri"/>
              </a:rPr>
              <a:t>2</a:t>
            </a:r>
            <a:r>
              <a:rPr lang="en-US" dirty="0" smtClean="0"/>
              <a:t> or 40.00 </a:t>
            </a:r>
            <a:r>
              <a:rPr lang="en-US" dirty="0">
                <a:latin typeface="Calibri"/>
              </a:rPr>
              <a:t>Å</a:t>
            </a:r>
            <a:r>
              <a:rPr lang="en-US" baseline="30000" dirty="0">
                <a:latin typeface="Calibri"/>
              </a:rPr>
              <a:t>2</a:t>
            </a:r>
            <a:r>
              <a:rPr lang="en-US" dirty="0" smtClean="0"/>
              <a:t>. Then, refine with </a:t>
            </a:r>
            <a:r>
              <a:rPr lang="en-US" dirty="0" err="1" smtClean="0"/>
              <a:t>phenix</a:t>
            </a:r>
            <a:r>
              <a:rPr lang="en-US" dirty="0" smtClean="0"/>
              <a:t> again. The resulting </a:t>
            </a:r>
            <a:r>
              <a:rPr lang="en-US" dirty="0" err="1" smtClean="0"/>
              <a:t>fo</a:t>
            </a:r>
            <a:r>
              <a:rPr lang="en-US" dirty="0" smtClean="0"/>
              <a:t>-fc will have no residual peaks </a:t>
            </a:r>
            <a:r>
              <a:rPr lang="en-US" smtClean="0"/>
              <a:t>on Sulfur atoms.</a:t>
            </a:r>
            <a:endParaRPr lang="en-US" dirty="0"/>
          </a:p>
        </p:txBody>
      </p:sp>
    </p:spTree>
    <p:extLst>
      <p:ext uri="{BB962C8B-B14F-4D97-AF65-F5344CB8AC3E}">
        <p14:creationId xmlns:p14="http://schemas.microsoft.com/office/powerpoint/2010/main" val="4217233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599" name="Rectangle 7"/>
          <p:cNvSpPr>
            <a:spLocks noGrp="1" noChangeArrowheads="1"/>
          </p:cNvSpPr>
          <p:nvPr>
            <p:ph type="title"/>
          </p:nvPr>
        </p:nvSpPr>
        <p:spPr/>
        <p:txBody>
          <a:bodyPr/>
          <a:lstStyle/>
          <a:p>
            <a:r>
              <a:rPr lang="en-US" sz="4000">
                <a:solidFill>
                  <a:schemeClr val="bg1"/>
                </a:solidFill>
              </a:rPr>
              <a:t>Get a sorted list of F</a:t>
            </a:r>
            <a:r>
              <a:rPr lang="en-US" sz="4000" baseline="-25000">
                <a:solidFill>
                  <a:schemeClr val="bg1"/>
                </a:solidFill>
              </a:rPr>
              <a:t>obs</a:t>
            </a:r>
            <a:r>
              <a:rPr lang="en-US" sz="4000">
                <a:solidFill>
                  <a:schemeClr val="bg1"/>
                </a:solidFill>
              </a:rPr>
              <a:t>-F</a:t>
            </a:r>
            <a:r>
              <a:rPr lang="en-US" sz="4000" baseline="-25000">
                <a:solidFill>
                  <a:schemeClr val="bg1"/>
                </a:solidFill>
              </a:rPr>
              <a:t>calc</a:t>
            </a:r>
            <a:r>
              <a:rPr lang="en-US" sz="4000">
                <a:solidFill>
                  <a:schemeClr val="bg1"/>
                </a:solidFill>
              </a:rPr>
              <a:t> peaks</a:t>
            </a:r>
          </a:p>
        </p:txBody>
      </p:sp>
      <p:pic>
        <p:nvPicPr>
          <p:cNvPr id="110597" name="Picture 5" descr="coot-beforeital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75" y="1196975"/>
            <a:ext cx="7410450" cy="5661025"/>
          </a:xfrm>
          <a:prstGeom prst="rect">
            <a:avLst/>
          </a:prstGeom>
          <a:noFill/>
          <a:extLst>
            <a:ext uri="{909E8E84-426E-40DD-AFC4-6F175D3DCCD1}">
              <a14:hiddenFill xmlns:a14="http://schemas.microsoft.com/office/drawing/2010/main">
                <a:solidFill>
                  <a:srgbClr val="FFFFFF"/>
                </a:solidFill>
              </a14:hiddenFill>
            </a:ext>
          </a:extLst>
        </p:spPr>
      </p:pic>
      <p:sp>
        <p:nvSpPr>
          <p:cNvPr id="110601" name="Rectangle 9"/>
          <p:cNvSpPr>
            <a:spLocks noChangeArrowheads="1"/>
          </p:cNvSpPr>
          <p:nvPr/>
        </p:nvSpPr>
        <p:spPr bwMode="auto">
          <a:xfrm>
            <a:off x="2762250" y="1609725"/>
            <a:ext cx="1619250" cy="23622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000" dirty="0"/>
              <a:t>Ramachandran plot</a:t>
            </a:r>
          </a:p>
          <a:p>
            <a:r>
              <a:rPr lang="en-US" sz="1000" dirty="0" err="1"/>
              <a:t>Kleywegt</a:t>
            </a:r>
            <a:r>
              <a:rPr lang="en-US" sz="1000" dirty="0"/>
              <a:t> plot</a:t>
            </a:r>
          </a:p>
          <a:p>
            <a:r>
              <a:rPr lang="en-US" sz="1000" dirty="0"/>
              <a:t>Incorrect Chiral Volumes</a:t>
            </a:r>
          </a:p>
          <a:p>
            <a:r>
              <a:rPr lang="en-US" sz="1000" dirty="0" err="1"/>
              <a:t>Unmodeled</a:t>
            </a:r>
            <a:r>
              <a:rPr lang="en-US" sz="1000" dirty="0"/>
              <a:t> Blobs</a:t>
            </a:r>
          </a:p>
          <a:p>
            <a:r>
              <a:rPr lang="en-US" sz="1000" b="1" dirty="0">
                <a:solidFill>
                  <a:srgbClr val="FF0000"/>
                </a:solidFill>
              </a:rPr>
              <a:t>Difference Map peaks</a:t>
            </a:r>
          </a:p>
          <a:p>
            <a:r>
              <a:rPr lang="en-US" sz="1000" dirty="0"/>
              <a:t>Check/Delete Waters</a:t>
            </a:r>
            <a:br>
              <a:rPr lang="en-US" sz="1000" dirty="0"/>
            </a:br>
            <a:r>
              <a:rPr lang="en-US" sz="1000" dirty="0"/>
              <a:t>Geometry Analysis</a:t>
            </a:r>
          </a:p>
          <a:p>
            <a:r>
              <a:rPr lang="en-US" sz="1000" dirty="0"/>
              <a:t>Peptide Omega Analysis</a:t>
            </a:r>
          </a:p>
          <a:p>
            <a:r>
              <a:rPr lang="en-US" sz="1000" dirty="0" err="1"/>
              <a:t>Rotamer</a:t>
            </a:r>
            <a:r>
              <a:rPr lang="en-US" sz="1000" dirty="0"/>
              <a:t> Analysis</a:t>
            </a:r>
          </a:p>
          <a:p>
            <a:r>
              <a:rPr lang="en-US" sz="1000" dirty="0"/>
              <a:t>Density Fit Analysis</a:t>
            </a:r>
          </a:p>
          <a:p>
            <a:r>
              <a:rPr lang="en-US" sz="1000" dirty="0"/>
              <a:t>Probe Clashes</a:t>
            </a:r>
          </a:p>
          <a:p>
            <a:r>
              <a:rPr lang="en-US" sz="1000" dirty="0"/>
              <a:t>NCS differences</a:t>
            </a:r>
          </a:p>
          <a:p>
            <a:r>
              <a:rPr lang="en-US" sz="1000" dirty="0"/>
              <a:t>Pukka Puckers</a:t>
            </a:r>
          </a:p>
          <a:p>
            <a:r>
              <a:rPr lang="en-US" sz="1000" dirty="0"/>
              <a:t>Alignment vs. PIR</a:t>
            </a:r>
          </a:p>
        </p:txBody>
      </p:sp>
      <p:pic>
        <p:nvPicPr>
          <p:cNvPr id="110598" name="Picture 6" descr="coot-beforeitall3"/>
          <p:cNvPicPr>
            <a:picLocks noChangeAspect="1" noChangeArrowheads="1"/>
          </p:cNvPicPr>
          <p:nvPr/>
        </p:nvPicPr>
        <p:blipFill>
          <a:blip r:embed="rId3">
            <a:extLst>
              <a:ext uri="{28A0092B-C50C-407E-A947-70E740481C1C}">
                <a14:useLocalDpi xmlns:a14="http://schemas.microsoft.com/office/drawing/2010/main" val="0"/>
              </a:ext>
            </a:extLst>
          </a:blip>
          <a:srcRect t="7927"/>
          <a:stretch>
            <a:fillRect/>
          </a:stretch>
        </p:blipFill>
        <p:spPr bwMode="auto">
          <a:xfrm>
            <a:off x="0" y="3295650"/>
            <a:ext cx="7943850" cy="2876550"/>
          </a:xfrm>
          <a:prstGeom prst="rect">
            <a:avLst/>
          </a:prstGeom>
          <a:noFill/>
          <a:extLst>
            <a:ext uri="{909E8E84-426E-40DD-AFC4-6F175D3DCCD1}">
              <a14:hiddenFill xmlns:a14="http://schemas.microsoft.com/office/drawing/2010/main">
                <a:solidFill>
                  <a:srgbClr val="FFFFFF"/>
                </a:solidFill>
              </a14:hiddenFill>
            </a:ext>
          </a:extLst>
        </p:spPr>
      </p:pic>
      <p:pic>
        <p:nvPicPr>
          <p:cNvPr id="110604" name="Picture 12" descr="coot-0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5750"/>
            <a:ext cx="2517775" cy="3746500"/>
          </a:xfrm>
          <a:prstGeom prst="rect">
            <a:avLst/>
          </a:prstGeom>
          <a:noFill/>
          <a:extLst>
            <a:ext uri="{909E8E84-426E-40DD-AFC4-6F175D3DCCD1}">
              <a14:hiddenFill xmlns:a14="http://schemas.microsoft.com/office/drawing/2010/main">
                <a:solidFill>
                  <a:srgbClr val="FFFFFF"/>
                </a:solidFill>
              </a14:hiddenFill>
            </a:ext>
          </a:extLst>
        </p:spPr>
      </p:pic>
      <p:sp>
        <p:nvSpPr>
          <p:cNvPr id="110600" name="Line 8"/>
          <p:cNvSpPr>
            <a:spLocks noChangeShapeType="1"/>
          </p:cNvSpPr>
          <p:nvPr/>
        </p:nvSpPr>
        <p:spPr bwMode="auto">
          <a:xfrm flipH="1" flipV="1">
            <a:off x="3143250" y="1333500"/>
            <a:ext cx="47625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0601"/>
                                        </p:tgtEl>
                                        <p:attrNameLst>
                                          <p:attrName>style.visibility</p:attrName>
                                        </p:attrNameLst>
                                      </p:cBhvr>
                                      <p:to>
                                        <p:strVal val="visible"/>
                                      </p:to>
                                    </p:set>
                                    <p:animEffect transition="in" filter="wipe(up)">
                                      <p:cBhvr>
                                        <p:cTn id="7" dur="500"/>
                                        <p:tgtEl>
                                          <p:spTgt spid="110601"/>
                                        </p:tgtEl>
                                      </p:cBhvr>
                                    </p:animEffect>
                                  </p:childTnLst>
                                </p:cTn>
                              </p:par>
                            </p:childTnLst>
                          </p:cTn>
                        </p:par>
                        <p:par>
                          <p:cTn id="8" fill="hold" nodeType="afterGroup">
                            <p:stCondLst>
                              <p:cond delay="500"/>
                            </p:stCondLst>
                            <p:childTnLst>
                              <p:par>
                                <p:cTn id="9" presetID="49" presetClass="path" presetSubtype="0" accel="50000" decel="50000" fill="hold" grpId="0" nodeType="afterEffect">
                                  <p:stCondLst>
                                    <p:cond delay="0"/>
                                  </p:stCondLst>
                                  <p:childTnLst>
                                    <p:animMotion origin="layout" path="M -1.66667E-6 -4.44444E-6 L 0.10625 0.14167 " pathEditMode="relative" rAng="0" ptsTypes="AA">
                                      <p:cBhvr>
                                        <p:cTn id="10" dur="500" fill="hold"/>
                                        <p:tgtEl>
                                          <p:spTgt spid="110600"/>
                                        </p:tgtEl>
                                        <p:attrNameLst>
                                          <p:attrName>ppt_x</p:attrName>
                                          <p:attrName>ppt_y</p:attrName>
                                        </p:attrNameLst>
                                      </p:cBhvr>
                                      <p:rCtr x="5313" y="7083"/>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10601"/>
                                        </p:tgtEl>
                                        <p:attrNameLst>
                                          <p:attrName>style.visibility</p:attrName>
                                        </p:attrNameLst>
                                      </p:cBhvr>
                                      <p:to>
                                        <p:strVal val="hidden"/>
                                      </p:to>
                                    </p:set>
                                  </p:childTnLst>
                                </p:cTn>
                              </p:par>
                            </p:childTnLst>
                          </p:cTn>
                        </p:par>
                        <p:par>
                          <p:cTn id="15" fill="hold" nodeType="afterGroup">
                            <p:stCondLst>
                              <p:cond delay="0"/>
                            </p:stCondLst>
                            <p:childTnLst>
                              <p:par>
                                <p:cTn id="16" presetID="53" presetClass="entr" presetSubtype="0" fill="hold" nodeType="afterEffect">
                                  <p:stCondLst>
                                    <p:cond delay="0"/>
                                  </p:stCondLst>
                                  <p:childTnLst>
                                    <p:set>
                                      <p:cBhvr>
                                        <p:cTn id="17" dur="1" fill="hold">
                                          <p:stCondLst>
                                            <p:cond delay="0"/>
                                          </p:stCondLst>
                                        </p:cTn>
                                        <p:tgtEl>
                                          <p:spTgt spid="110598"/>
                                        </p:tgtEl>
                                        <p:attrNameLst>
                                          <p:attrName>style.visibility</p:attrName>
                                        </p:attrNameLst>
                                      </p:cBhvr>
                                      <p:to>
                                        <p:strVal val="visible"/>
                                      </p:to>
                                    </p:set>
                                    <p:anim calcmode="lin" valueType="num">
                                      <p:cBhvr>
                                        <p:cTn id="18" dur="500" fill="hold"/>
                                        <p:tgtEl>
                                          <p:spTgt spid="110598"/>
                                        </p:tgtEl>
                                        <p:attrNameLst>
                                          <p:attrName>ppt_w</p:attrName>
                                        </p:attrNameLst>
                                      </p:cBhvr>
                                      <p:tavLst>
                                        <p:tav tm="0">
                                          <p:val>
                                            <p:fltVal val="0"/>
                                          </p:val>
                                        </p:tav>
                                        <p:tav tm="100000">
                                          <p:val>
                                            <p:strVal val="#ppt_w"/>
                                          </p:val>
                                        </p:tav>
                                      </p:tavLst>
                                    </p:anim>
                                    <p:anim calcmode="lin" valueType="num">
                                      <p:cBhvr>
                                        <p:cTn id="19" dur="500" fill="hold"/>
                                        <p:tgtEl>
                                          <p:spTgt spid="110598"/>
                                        </p:tgtEl>
                                        <p:attrNameLst>
                                          <p:attrName>ppt_h</p:attrName>
                                        </p:attrNameLst>
                                      </p:cBhvr>
                                      <p:tavLst>
                                        <p:tav tm="0">
                                          <p:val>
                                            <p:fltVal val="0"/>
                                          </p:val>
                                        </p:tav>
                                        <p:tav tm="100000">
                                          <p:val>
                                            <p:strVal val="#ppt_h"/>
                                          </p:val>
                                        </p:tav>
                                      </p:tavLst>
                                    </p:anim>
                                    <p:animEffect transition="in" filter="fade">
                                      <p:cBhvr>
                                        <p:cTn id="20" dur="500"/>
                                        <p:tgtEl>
                                          <p:spTgt spid="110598"/>
                                        </p:tgtEl>
                                      </p:cBhvr>
                                    </p:animEffect>
                                  </p:childTnLst>
                                </p:cTn>
                              </p:par>
                            </p:childTnLst>
                          </p:cTn>
                        </p:par>
                        <p:par>
                          <p:cTn id="21" fill="hold" nodeType="afterGroup">
                            <p:stCondLst>
                              <p:cond delay="500"/>
                            </p:stCondLst>
                            <p:childTnLst>
                              <p:par>
                                <p:cTn id="22" presetID="49" presetClass="path" presetSubtype="0" accel="50000" decel="50000" fill="hold" grpId="1" nodeType="afterEffect">
                                  <p:stCondLst>
                                    <p:cond delay="0"/>
                                  </p:stCondLst>
                                  <p:childTnLst>
                                    <p:animMotion origin="layout" path="M 0.10625 0.14167 L 0.37396 0.69028 " pathEditMode="relative" rAng="0" ptsTypes="AA">
                                      <p:cBhvr>
                                        <p:cTn id="23" dur="2000" fill="hold"/>
                                        <p:tgtEl>
                                          <p:spTgt spid="110600"/>
                                        </p:tgtEl>
                                        <p:attrNameLst>
                                          <p:attrName>ppt_x</p:attrName>
                                          <p:attrName>ppt_y</p:attrName>
                                        </p:attrNameLst>
                                      </p:cBhvr>
                                      <p:rCtr x="13385" y="27431"/>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110604"/>
                                        </p:tgtEl>
                                        <p:attrNameLst>
                                          <p:attrName>style.visibility</p:attrName>
                                        </p:attrNameLst>
                                      </p:cBhvr>
                                      <p:to>
                                        <p:strVal val="visible"/>
                                      </p:to>
                                    </p:set>
                                    <p:anim calcmode="lin" valueType="num">
                                      <p:cBhvr additive="base">
                                        <p:cTn id="28" dur="500" fill="hold"/>
                                        <p:tgtEl>
                                          <p:spTgt spid="110604"/>
                                        </p:tgtEl>
                                        <p:attrNameLst>
                                          <p:attrName>ppt_x</p:attrName>
                                        </p:attrNameLst>
                                      </p:cBhvr>
                                      <p:tavLst>
                                        <p:tav tm="0">
                                          <p:val>
                                            <p:strVal val="#ppt_x"/>
                                          </p:val>
                                        </p:tav>
                                        <p:tav tm="100000">
                                          <p:val>
                                            <p:strVal val="#ppt_x"/>
                                          </p:val>
                                        </p:tav>
                                      </p:tavLst>
                                    </p:anim>
                                    <p:anim calcmode="lin" valueType="num">
                                      <p:cBhvr additive="base">
                                        <p:cTn id="29" dur="500" fill="hold"/>
                                        <p:tgtEl>
                                          <p:spTgt spid="110604"/>
                                        </p:tgtEl>
                                        <p:attrNameLst>
                                          <p:attrName>ppt_y</p:attrName>
                                        </p:attrNameLst>
                                      </p:cBhvr>
                                      <p:tavLst>
                                        <p:tav tm="0">
                                          <p:val>
                                            <p:strVal val="1+#ppt_h/2"/>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10598"/>
                                        </p:tgtEl>
                                        <p:attrNameLst>
                                          <p:attrName>style.visibility</p:attrName>
                                        </p:attrNameLst>
                                      </p:cBhvr>
                                      <p:to>
                                        <p:strVal val="hidden"/>
                                      </p:to>
                                    </p:set>
                                  </p:childTnLst>
                                </p:cTn>
                              </p:par>
                            </p:childTnLst>
                          </p:cTn>
                        </p:par>
                        <p:par>
                          <p:cTn id="32" fill="hold" nodeType="afterGroup">
                            <p:stCondLst>
                              <p:cond delay="500"/>
                            </p:stCondLst>
                            <p:childTnLst>
                              <p:par>
                                <p:cTn id="33" presetID="56" presetClass="path" presetSubtype="0" accel="50000" decel="50000" fill="hold" grpId="2" nodeType="afterEffect">
                                  <p:stCondLst>
                                    <p:cond delay="0"/>
                                  </p:stCondLst>
                                  <p:childTnLst>
                                    <p:animMotion origin="layout" path="M 0.37396 0.69028 L -0.27187 0.06806 " pathEditMode="relative" rAng="0" ptsTypes="AA">
                                      <p:cBhvr>
                                        <p:cTn id="34" dur="2000" fill="hold"/>
                                        <p:tgtEl>
                                          <p:spTgt spid="110600"/>
                                        </p:tgtEl>
                                        <p:attrNameLst>
                                          <p:attrName>ppt_x</p:attrName>
                                          <p:attrName>ppt_y</p:attrName>
                                        </p:attrNameLst>
                                      </p:cBhvr>
                                      <p:rCtr x="-32292" y="-311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1" grpId="0" animBg="1"/>
      <p:bldP spid="110601" grpId="1" animBg="1"/>
      <p:bldP spid="110600" grpId="0" animBg="1"/>
      <p:bldP spid="110600" grpId="1" animBg="1"/>
      <p:bldP spid="110600"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7" name="Picture 5" descr="coot-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1212850"/>
            <a:ext cx="9112250" cy="5610225"/>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coot-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209675"/>
            <a:ext cx="9112250" cy="5610225"/>
          </a:xfrm>
          <a:prstGeom prst="rect">
            <a:avLst/>
          </a:prstGeom>
          <a:noFill/>
          <a:extLst>
            <a:ext uri="{909E8E84-426E-40DD-AFC4-6F175D3DCCD1}">
              <a14:hiddenFill xmlns:a14="http://schemas.microsoft.com/office/drawing/2010/main">
                <a:solidFill>
                  <a:srgbClr val="FFFFFF"/>
                </a:solidFill>
              </a14:hiddenFill>
            </a:ext>
          </a:extLst>
        </p:spPr>
      </p:pic>
      <p:sp>
        <p:nvSpPr>
          <p:cNvPr id="105491" name="Rectangle 19"/>
          <p:cNvSpPr>
            <a:spLocks noGrp="1" noChangeArrowheads="1"/>
          </p:cNvSpPr>
          <p:nvPr>
            <p:ph type="title"/>
          </p:nvPr>
        </p:nvSpPr>
        <p:spPr/>
        <p:txBody>
          <a:bodyPr/>
          <a:lstStyle/>
          <a:p>
            <a:r>
              <a:rPr lang="en-US">
                <a:solidFill>
                  <a:schemeClr val="bg1"/>
                </a:solidFill>
              </a:rPr>
              <a:t>F</a:t>
            </a:r>
            <a:r>
              <a:rPr lang="en-US" baseline="-25000">
                <a:solidFill>
                  <a:schemeClr val="bg1"/>
                </a:solidFill>
              </a:rPr>
              <a:t>obs</a:t>
            </a:r>
            <a:r>
              <a:rPr lang="en-US">
                <a:solidFill>
                  <a:schemeClr val="bg1"/>
                </a:solidFill>
              </a:rPr>
              <a:t>-F</a:t>
            </a:r>
            <a:r>
              <a:rPr lang="en-US" baseline="-25000">
                <a:solidFill>
                  <a:schemeClr val="bg1"/>
                </a:solidFill>
              </a:rPr>
              <a:t>calc</a:t>
            </a:r>
            <a:r>
              <a:rPr lang="en-US">
                <a:solidFill>
                  <a:schemeClr val="bg1"/>
                </a:solidFill>
              </a:rPr>
              <a:t> reveals errors in model</a:t>
            </a:r>
          </a:p>
        </p:txBody>
      </p:sp>
      <p:sp>
        <p:nvSpPr>
          <p:cNvPr id="105492" name="Text Box 20"/>
          <p:cNvSpPr txBox="1">
            <a:spLocks noChangeArrowheads="1"/>
          </p:cNvSpPr>
          <p:nvPr/>
        </p:nvSpPr>
        <p:spPr bwMode="auto">
          <a:xfrm>
            <a:off x="6727825" y="2836863"/>
            <a:ext cx="1873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33CC33"/>
                </a:solidFill>
              </a:rPr>
              <a:t>Positive density</a:t>
            </a:r>
          </a:p>
          <a:p>
            <a:r>
              <a:rPr lang="en-US">
                <a:solidFill>
                  <a:srgbClr val="FF0000"/>
                </a:solidFill>
              </a:rPr>
              <a:t>Negative density</a:t>
            </a:r>
          </a:p>
        </p:txBody>
      </p:sp>
      <p:sp>
        <p:nvSpPr>
          <p:cNvPr id="105493" name="Text Box 21"/>
          <p:cNvSpPr txBox="1">
            <a:spLocks noChangeArrowheads="1"/>
          </p:cNvSpPr>
          <p:nvPr/>
        </p:nvSpPr>
        <p:spPr bwMode="auto">
          <a:xfrm>
            <a:off x="860425" y="5903913"/>
            <a:ext cx="305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Real Space Refine and drag</a:t>
            </a:r>
          </a:p>
          <a:p>
            <a:r>
              <a:rPr lang="en-US">
                <a:solidFill>
                  <a:schemeClr val="bg1"/>
                </a:solidFill>
              </a:rPr>
              <a:t>Or Autofit Rotamer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5478"/>
                                        </p:tgtEl>
                                      </p:cBhvr>
                                    </p:animEffect>
                                    <p:set>
                                      <p:cBhvr>
                                        <p:cTn id="7" dur="1" fill="hold">
                                          <p:stCondLst>
                                            <p:cond delay="1999"/>
                                          </p:stCondLst>
                                        </p:cTn>
                                        <p:tgtEl>
                                          <p:spTgt spid="105478"/>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105493"/>
                                        </p:tgtEl>
                                        <p:attrNameLst>
                                          <p:attrName>style.visibility</p:attrName>
                                        </p:attrNameLst>
                                      </p:cBhvr>
                                      <p:to>
                                        <p:strVal val="visible"/>
                                      </p:to>
                                    </p:set>
                                    <p:anim calcmode="lin" valueType="num">
                                      <p:cBhvr>
                                        <p:cTn id="10" dur="500" fill="hold"/>
                                        <p:tgtEl>
                                          <p:spTgt spid="105493"/>
                                        </p:tgtEl>
                                        <p:attrNameLst>
                                          <p:attrName>ppt_w</p:attrName>
                                        </p:attrNameLst>
                                      </p:cBhvr>
                                      <p:tavLst>
                                        <p:tav tm="0">
                                          <p:val>
                                            <p:fltVal val="0"/>
                                          </p:val>
                                        </p:tav>
                                        <p:tav tm="100000">
                                          <p:val>
                                            <p:strVal val="#ppt_w"/>
                                          </p:val>
                                        </p:tav>
                                      </p:tavLst>
                                    </p:anim>
                                    <p:anim calcmode="lin" valueType="num">
                                      <p:cBhvr>
                                        <p:cTn id="11" dur="500" fill="hold"/>
                                        <p:tgtEl>
                                          <p:spTgt spid="105493"/>
                                        </p:tgtEl>
                                        <p:attrNameLst>
                                          <p:attrName>ppt_h</p:attrName>
                                        </p:attrNameLst>
                                      </p:cBhvr>
                                      <p:tavLst>
                                        <p:tav tm="0">
                                          <p:val>
                                            <p:fltVal val="0"/>
                                          </p:val>
                                        </p:tav>
                                        <p:tav tm="100000">
                                          <p:val>
                                            <p:strVal val="#ppt_h"/>
                                          </p:val>
                                        </p:tav>
                                      </p:tavLst>
                                    </p:anim>
                                    <p:animEffect transition="in" filter="fade">
                                      <p:cBhvr>
                                        <p:cTn id="12" dur="500"/>
                                        <p:tgtEl>
                                          <p:spTgt spid="105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9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30" name="Picture 6" descr="coot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8725"/>
            <a:ext cx="9144000" cy="5629275"/>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7" descr="coot-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8725"/>
            <a:ext cx="9144000" cy="5629275"/>
          </a:xfrm>
          <a:prstGeom prst="rect">
            <a:avLst/>
          </a:prstGeom>
          <a:noFill/>
          <a:extLst>
            <a:ext uri="{909E8E84-426E-40DD-AFC4-6F175D3DCCD1}">
              <a14:hiddenFill xmlns:a14="http://schemas.microsoft.com/office/drawing/2010/main">
                <a:solidFill>
                  <a:srgbClr val="FFFFFF"/>
                </a:solidFill>
              </a14:hiddenFill>
            </a:ext>
          </a:extLst>
        </p:spPr>
      </p:pic>
      <p:sp>
        <p:nvSpPr>
          <p:cNvPr id="103446" name="Rectangle 22"/>
          <p:cNvSpPr>
            <a:spLocks noGrp="1" noChangeArrowheads="1"/>
          </p:cNvSpPr>
          <p:nvPr>
            <p:ph type="title"/>
          </p:nvPr>
        </p:nvSpPr>
        <p:spPr/>
        <p:txBody>
          <a:bodyPr/>
          <a:lstStyle/>
          <a:p>
            <a:r>
              <a:rPr lang="en-US">
                <a:solidFill>
                  <a:schemeClr val="bg1"/>
                </a:solidFill>
              </a:rPr>
              <a:t>F</a:t>
            </a:r>
            <a:r>
              <a:rPr lang="en-US" baseline="-25000">
                <a:solidFill>
                  <a:schemeClr val="bg1"/>
                </a:solidFill>
              </a:rPr>
              <a:t>obs</a:t>
            </a:r>
            <a:r>
              <a:rPr lang="en-US">
                <a:solidFill>
                  <a:schemeClr val="bg1"/>
                </a:solidFill>
              </a:rPr>
              <a:t>-F</a:t>
            </a:r>
            <a:r>
              <a:rPr lang="en-US" baseline="-25000">
                <a:solidFill>
                  <a:schemeClr val="bg1"/>
                </a:solidFill>
              </a:rPr>
              <a:t>calc</a:t>
            </a:r>
            <a:r>
              <a:rPr lang="en-US">
                <a:solidFill>
                  <a:schemeClr val="bg1"/>
                </a:solidFill>
              </a:rPr>
              <a:t> reveals errors in model</a:t>
            </a:r>
          </a:p>
        </p:txBody>
      </p:sp>
      <p:sp>
        <p:nvSpPr>
          <p:cNvPr id="103447" name="Text Box 23"/>
          <p:cNvSpPr txBox="1">
            <a:spLocks noChangeArrowheads="1"/>
          </p:cNvSpPr>
          <p:nvPr/>
        </p:nvSpPr>
        <p:spPr bwMode="auto">
          <a:xfrm>
            <a:off x="860425" y="5903913"/>
            <a:ext cx="305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Real Space Refine and drag</a:t>
            </a:r>
          </a:p>
          <a:p>
            <a:r>
              <a:rPr lang="en-US">
                <a:solidFill>
                  <a:schemeClr val="bg1"/>
                </a:solidFill>
              </a:rPr>
              <a:t>Or Autofit Rotamer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3431"/>
                                        </p:tgtEl>
                                      </p:cBhvr>
                                    </p:animEffect>
                                    <p:set>
                                      <p:cBhvr>
                                        <p:cTn id="7" dur="1" fill="hold">
                                          <p:stCondLst>
                                            <p:cond delay="1999"/>
                                          </p:stCondLst>
                                        </p:cTn>
                                        <p:tgtEl>
                                          <p:spTgt spid="103431"/>
                                        </p:tgtEl>
                                        <p:attrNameLst>
                                          <p:attrName>style.visibility</p:attrName>
                                        </p:attrNameLst>
                                      </p:cBhvr>
                                      <p:to>
                                        <p:strVal val="hidden"/>
                                      </p:to>
                                    </p:set>
                                  </p:childTnLst>
                                </p:cTn>
                              </p:par>
                              <p:par>
                                <p:cTn id="8" presetID="53" presetClass="entr" presetSubtype="0" fill="hold" grpId="0" nodeType="withEffect">
                                  <p:stCondLst>
                                    <p:cond delay="0"/>
                                  </p:stCondLst>
                                  <p:childTnLst>
                                    <p:set>
                                      <p:cBhvr>
                                        <p:cTn id="9" dur="1" fill="hold">
                                          <p:stCondLst>
                                            <p:cond delay="0"/>
                                          </p:stCondLst>
                                        </p:cTn>
                                        <p:tgtEl>
                                          <p:spTgt spid="103447"/>
                                        </p:tgtEl>
                                        <p:attrNameLst>
                                          <p:attrName>style.visibility</p:attrName>
                                        </p:attrNameLst>
                                      </p:cBhvr>
                                      <p:to>
                                        <p:strVal val="visible"/>
                                      </p:to>
                                    </p:set>
                                    <p:anim calcmode="lin" valueType="num">
                                      <p:cBhvr>
                                        <p:cTn id="10" dur="500" fill="hold"/>
                                        <p:tgtEl>
                                          <p:spTgt spid="103447"/>
                                        </p:tgtEl>
                                        <p:attrNameLst>
                                          <p:attrName>ppt_w</p:attrName>
                                        </p:attrNameLst>
                                      </p:cBhvr>
                                      <p:tavLst>
                                        <p:tav tm="0">
                                          <p:val>
                                            <p:fltVal val="0"/>
                                          </p:val>
                                        </p:tav>
                                        <p:tav tm="100000">
                                          <p:val>
                                            <p:strVal val="#ppt_w"/>
                                          </p:val>
                                        </p:tav>
                                      </p:tavLst>
                                    </p:anim>
                                    <p:anim calcmode="lin" valueType="num">
                                      <p:cBhvr>
                                        <p:cTn id="11" dur="500" fill="hold"/>
                                        <p:tgtEl>
                                          <p:spTgt spid="103447"/>
                                        </p:tgtEl>
                                        <p:attrNameLst>
                                          <p:attrName>ppt_h</p:attrName>
                                        </p:attrNameLst>
                                      </p:cBhvr>
                                      <p:tavLst>
                                        <p:tav tm="0">
                                          <p:val>
                                            <p:fltVal val="0"/>
                                          </p:val>
                                        </p:tav>
                                        <p:tav tm="100000">
                                          <p:val>
                                            <p:strVal val="#ppt_h"/>
                                          </p:val>
                                        </p:tav>
                                      </p:tavLst>
                                    </p:anim>
                                    <p:animEffect transition="in" filter="fade">
                                      <p:cBhvr>
                                        <p:cTn id="12" dur="500"/>
                                        <p:tgtEl>
                                          <p:spTgt spid="103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4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501" name="Picture 5" descr="coot-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2225"/>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06502" name="Picture 6" descr="coot-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292225"/>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06503" name="Picture 7" descr="coot-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2225"/>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06510" name="Picture 14" descr="coot-01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44800"/>
            <a:ext cx="2720975" cy="3806825"/>
          </a:xfrm>
          <a:prstGeom prst="rect">
            <a:avLst/>
          </a:prstGeom>
          <a:noFill/>
          <a:extLst>
            <a:ext uri="{909E8E84-426E-40DD-AFC4-6F175D3DCCD1}">
              <a14:hiddenFill xmlns:a14="http://schemas.microsoft.com/office/drawing/2010/main">
                <a:solidFill>
                  <a:srgbClr val="FFFFFF"/>
                </a:solidFill>
              </a14:hiddenFill>
            </a:ext>
          </a:extLst>
        </p:spPr>
      </p:pic>
      <p:sp>
        <p:nvSpPr>
          <p:cNvPr id="106513" name="Rectangle 17"/>
          <p:cNvSpPr>
            <a:spLocks noGrp="1" noChangeArrowheads="1"/>
          </p:cNvSpPr>
          <p:nvPr>
            <p:ph type="title"/>
          </p:nvPr>
        </p:nvSpPr>
        <p:spPr>
          <a:xfrm>
            <a:off x="457200" y="46038"/>
            <a:ext cx="8229600" cy="1143000"/>
          </a:xfrm>
        </p:spPr>
        <p:txBody>
          <a:bodyPr/>
          <a:lstStyle/>
          <a:p>
            <a:r>
              <a:rPr lang="en-US">
                <a:solidFill>
                  <a:schemeClr val="bg1"/>
                </a:solidFill>
              </a:rPr>
              <a:t>water</a:t>
            </a:r>
          </a:p>
        </p:txBody>
      </p:sp>
      <p:pic>
        <p:nvPicPr>
          <p:cNvPr id="106509" name="Picture 13" descr="coot-01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41650"/>
            <a:ext cx="2670175" cy="3575050"/>
          </a:xfrm>
          <a:prstGeom prst="rect">
            <a:avLst/>
          </a:prstGeom>
          <a:noFill/>
          <a:extLst>
            <a:ext uri="{909E8E84-426E-40DD-AFC4-6F175D3DCCD1}">
              <a14:hiddenFill xmlns:a14="http://schemas.microsoft.com/office/drawing/2010/main">
                <a:solidFill>
                  <a:srgbClr val="FFFFFF"/>
                </a:solidFill>
              </a14:hiddenFill>
            </a:ext>
          </a:extLst>
        </p:spPr>
      </p:pic>
      <p:pic>
        <p:nvPicPr>
          <p:cNvPr id="106514" name="Picture 18" descr="coot-menu"/>
          <p:cNvPicPr>
            <a:picLocks noChangeAspect="1" noChangeArrowheads="1"/>
          </p:cNvPicPr>
          <p:nvPr/>
        </p:nvPicPr>
        <p:blipFill>
          <a:blip r:embed="rId7">
            <a:extLst>
              <a:ext uri="{28A0092B-C50C-407E-A947-70E740481C1C}">
                <a14:useLocalDpi xmlns:a14="http://schemas.microsoft.com/office/drawing/2010/main" val="0"/>
              </a:ext>
            </a:extLst>
          </a:blip>
          <a:srcRect l="79198" b="-984"/>
          <a:stretch>
            <a:fillRect/>
          </a:stretch>
        </p:blipFill>
        <p:spPr bwMode="auto">
          <a:xfrm>
            <a:off x="7488238" y="714375"/>
            <a:ext cx="1655762" cy="6143625"/>
          </a:xfrm>
          <a:prstGeom prst="rect">
            <a:avLst/>
          </a:prstGeom>
          <a:noFill/>
          <a:extLst>
            <a:ext uri="{909E8E84-426E-40DD-AFC4-6F175D3DCCD1}">
              <a14:hiddenFill xmlns:a14="http://schemas.microsoft.com/office/drawing/2010/main">
                <a:solidFill>
                  <a:srgbClr val="FFFFFF"/>
                </a:solidFill>
              </a14:hiddenFill>
            </a:ext>
          </a:extLst>
        </p:spPr>
      </p:pic>
      <p:sp>
        <p:nvSpPr>
          <p:cNvPr id="106515" name="Line 19"/>
          <p:cNvSpPr>
            <a:spLocks noChangeShapeType="1"/>
          </p:cNvSpPr>
          <p:nvPr/>
        </p:nvSpPr>
        <p:spPr bwMode="auto">
          <a:xfrm flipH="1" flipV="1">
            <a:off x="8966200" y="5080000"/>
            <a:ext cx="177800" cy="406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6510"/>
                                        </p:tgtEl>
                                        <p:attrNameLst>
                                          <p:attrName>style.visibility</p:attrName>
                                        </p:attrNameLst>
                                      </p:cBhvr>
                                      <p:to>
                                        <p:strVal val="visible"/>
                                      </p:to>
                                    </p:set>
                                    <p:anim calcmode="lin" valueType="num">
                                      <p:cBhvr>
                                        <p:cTn id="7" dur="500" fill="hold"/>
                                        <p:tgtEl>
                                          <p:spTgt spid="106510"/>
                                        </p:tgtEl>
                                        <p:attrNameLst>
                                          <p:attrName>ppt_w</p:attrName>
                                        </p:attrNameLst>
                                      </p:cBhvr>
                                      <p:tavLst>
                                        <p:tav tm="0">
                                          <p:val>
                                            <p:fltVal val="0"/>
                                          </p:val>
                                        </p:tav>
                                        <p:tav tm="100000">
                                          <p:val>
                                            <p:strVal val="#ppt_w"/>
                                          </p:val>
                                        </p:tav>
                                      </p:tavLst>
                                    </p:anim>
                                    <p:anim calcmode="lin" valueType="num">
                                      <p:cBhvr>
                                        <p:cTn id="8" dur="500" fill="hold"/>
                                        <p:tgtEl>
                                          <p:spTgt spid="106510"/>
                                        </p:tgtEl>
                                        <p:attrNameLst>
                                          <p:attrName>ppt_h</p:attrName>
                                        </p:attrNameLst>
                                      </p:cBhvr>
                                      <p:tavLst>
                                        <p:tav tm="0">
                                          <p:val>
                                            <p:fltVal val="0"/>
                                          </p:val>
                                        </p:tav>
                                        <p:tav tm="100000">
                                          <p:val>
                                            <p:strVal val="#ppt_h"/>
                                          </p:val>
                                        </p:tav>
                                      </p:tavLst>
                                    </p:anim>
                                    <p:animEffect transition="in" filter="fade">
                                      <p:cBhvr>
                                        <p:cTn id="9" dur="500"/>
                                        <p:tgtEl>
                                          <p:spTgt spid="106510"/>
                                        </p:tgtEl>
                                      </p:cBhvr>
                                    </p:animEffect>
                                  </p:childTnLst>
                                </p:cTn>
                              </p:par>
                              <p:par>
                                <p:cTn id="10" presetID="49" presetClass="path" presetSubtype="0" accel="50000" decel="50000" fill="hold" grpId="0" nodeType="withEffect">
                                  <p:stCondLst>
                                    <p:cond delay="0"/>
                                  </p:stCondLst>
                                  <p:childTnLst>
                                    <p:animMotion origin="layout" path="M 2.22222E-6 -3.7037E-7 L -0.76945 0.13148 " pathEditMode="relative" rAng="0" ptsTypes="AA">
                                      <p:cBhvr>
                                        <p:cTn id="11" dur="2000" fill="hold"/>
                                        <p:tgtEl>
                                          <p:spTgt spid="106515"/>
                                        </p:tgtEl>
                                        <p:attrNameLst>
                                          <p:attrName>ppt_x</p:attrName>
                                          <p:attrName>ppt_y</p:attrName>
                                        </p:attrNameLst>
                                      </p:cBhvr>
                                      <p:rCtr x="-38472" y="6574"/>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06509"/>
                                        </p:tgtEl>
                                        <p:attrNameLst>
                                          <p:attrName>style.visibility</p:attrName>
                                        </p:attrNameLst>
                                      </p:cBhvr>
                                      <p:to>
                                        <p:strVal val="visible"/>
                                      </p:to>
                                    </p:set>
                                    <p:animEffect transition="in" filter="fade">
                                      <p:cBhvr>
                                        <p:cTn id="16" dur="2000"/>
                                        <p:tgtEl>
                                          <p:spTgt spid="106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9" presetClass="path" presetSubtype="0" accel="50000" decel="50000" fill="hold" grpId="1" nodeType="clickEffect">
                                  <p:stCondLst>
                                    <p:cond delay="0"/>
                                  </p:stCondLst>
                                  <p:childTnLst>
                                    <p:animMotion origin="layout" path="M -0.76945 0.13133 L -0.79254 0.20208 " pathEditMode="relative" rAng="0" ptsTypes="AA">
                                      <p:cBhvr>
                                        <p:cTn id="20" dur="2000" fill="hold"/>
                                        <p:tgtEl>
                                          <p:spTgt spid="106515"/>
                                        </p:tgtEl>
                                        <p:attrNameLst>
                                          <p:attrName>ppt_x</p:attrName>
                                          <p:attrName>ppt_y</p:attrName>
                                        </p:attrNameLst>
                                      </p:cBhvr>
                                      <p:rCtr x="-1163" y="3538"/>
                                    </p:animMotion>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nodeType="clickEffect">
                                  <p:stCondLst>
                                    <p:cond delay="0"/>
                                  </p:stCondLst>
                                  <p:childTnLst>
                                    <p:animEffect transition="out" filter="fade">
                                      <p:cBhvr>
                                        <p:cTn id="24" dur="2000"/>
                                        <p:tgtEl>
                                          <p:spTgt spid="106503"/>
                                        </p:tgtEl>
                                      </p:cBhvr>
                                    </p:animEffect>
                                    <p:set>
                                      <p:cBhvr>
                                        <p:cTn id="25" dur="1" fill="hold">
                                          <p:stCondLst>
                                            <p:cond delay="1999"/>
                                          </p:stCondLst>
                                        </p:cTn>
                                        <p:tgtEl>
                                          <p:spTgt spid="10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15" grpId="0" animBg="1"/>
      <p:bldP spid="10651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42" name="Picture 2" descr="coot-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1292225"/>
            <a:ext cx="9040813" cy="5565775"/>
          </a:xfrm>
          <a:prstGeom prst="rect">
            <a:avLst/>
          </a:prstGeom>
          <a:noFill/>
          <a:extLst>
            <a:ext uri="{909E8E84-426E-40DD-AFC4-6F175D3DCCD1}">
              <a14:hiddenFill xmlns:a14="http://schemas.microsoft.com/office/drawing/2010/main">
                <a:solidFill>
                  <a:srgbClr val="FFFFFF"/>
                </a:solidFill>
              </a14:hiddenFill>
            </a:ext>
          </a:extLst>
        </p:spPr>
      </p:pic>
      <p:pic>
        <p:nvPicPr>
          <p:cNvPr id="112643" name="Picture 3" descr="coot-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292225"/>
            <a:ext cx="9040813" cy="5565775"/>
          </a:xfrm>
          <a:prstGeom prst="rect">
            <a:avLst/>
          </a:prstGeom>
          <a:noFill/>
          <a:extLst>
            <a:ext uri="{909E8E84-426E-40DD-AFC4-6F175D3DCCD1}">
              <a14:hiddenFill xmlns:a14="http://schemas.microsoft.com/office/drawing/2010/main">
                <a:solidFill>
                  <a:srgbClr val="FFFFFF"/>
                </a:solidFill>
              </a14:hiddenFill>
            </a:ext>
          </a:extLst>
        </p:spPr>
      </p:pic>
      <p:sp>
        <p:nvSpPr>
          <p:cNvPr id="112649" name="Rectangle 9"/>
          <p:cNvSpPr>
            <a:spLocks noGrp="1" noChangeArrowheads="1"/>
          </p:cNvSpPr>
          <p:nvPr>
            <p:ph type="title"/>
          </p:nvPr>
        </p:nvSpPr>
        <p:spPr/>
        <p:txBody>
          <a:bodyPr/>
          <a:lstStyle/>
          <a:p>
            <a:r>
              <a:rPr lang="en-US">
                <a:solidFill>
                  <a:schemeClr val="bg1"/>
                </a:solidFill>
              </a:rPr>
              <a:t>water</a:t>
            </a:r>
          </a:p>
        </p:txBody>
      </p:sp>
      <p:pic>
        <p:nvPicPr>
          <p:cNvPr id="112653" name="Picture 13" descr="coot-menu"/>
          <p:cNvPicPr>
            <a:picLocks noChangeAspect="1" noChangeArrowheads="1"/>
          </p:cNvPicPr>
          <p:nvPr/>
        </p:nvPicPr>
        <p:blipFill>
          <a:blip r:embed="rId4">
            <a:extLst>
              <a:ext uri="{28A0092B-C50C-407E-A947-70E740481C1C}">
                <a14:useLocalDpi xmlns:a14="http://schemas.microsoft.com/office/drawing/2010/main" val="0"/>
              </a:ext>
            </a:extLst>
          </a:blip>
          <a:srcRect l="-14880" t="-626" b="92328"/>
          <a:stretch>
            <a:fillRect/>
          </a:stretch>
        </p:blipFill>
        <p:spPr bwMode="auto">
          <a:xfrm>
            <a:off x="-1117600" y="630238"/>
            <a:ext cx="9144000" cy="504825"/>
          </a:xfrm>
          <a:prstGeom prst="rect">
            <a:avLst/>
          </a:prstGeom>
          <a:noFill/>
          <a:extLst>
            <a:ext uri="{909E8E84-426E-40DD-AFC4-6F175D3DCCD1}">
              <a14:hiddenFill xmlns:a14="http://schemas.microsoft.com/office/drawing/2010/main">
                <a:solidFill>
                  <a:srgbClr val="FFFFFF"/>
                </a:solidFill>
              </a14:hiddenFill>
            </a:ext>
          </a:extLst>
        </p:spPr>
      </p:pic>
      <p:pic>
        <p:nvPicPr>
          <p:cNvPr id="112646" name="Picture 6" descr="coot-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68488"/>
            <a:ext cx="2403475"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12645" name="Picture 5" descr="coot-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55788"/>
            <a:ext cx="2428875" cy="2297112"/>
          </a:xfrm>
          <a:prstGeom prst="rect">
            <a:avLst/>
          </a:prstGeom>
          <a:noFill/>
          <a:extLst>
            <a:ext uri="{909E8E84-426E-40DD-AFC4-6F175D3DCCD1}">
              <a14:hiddenFill xmlns:a14="http://schemas.microsoft.com/office/drawing/2010/main">
                <a:solidFill>
                  <a:srgbClr val="FFFFFF"/>
                </a:solidFill>
              </a14:hiddenFill>
            </a:ext>
          </a:extLst>
        </p:spPr>
      </p:pic>
      <p:sp>
        <p:nvSpPr>
          <p:cNvPr id="112652" name="Line 12"/>
          <p:cNvSpPr>
            <a:spLocks noChangeShapeType="1"/>
          </p:cNvSpPr>
          <p:nvPr/>
        </p:nvSpPr>
        <p:spPr bwMode="auto">
          <a:xfrm flipH="1" flipV="1">
            <a:off x="1954213" y="779463"/>
            <a:ext cx="177800" cy="406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654" name="Rectangle 14"/>
          <p:cNvSpPr>
            <a:spLocks noChangeArrowheads="1"/>
          </p:cNvSpPr>
          <p:nvPr/>
        </p:nvSpPr>
        <p:spPr bwMode="auto">
          <a:xfrm>
            <a:off x="5461000" y="663575"/>
            <a:ext cx="3683000" cy="444500"/>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2651" name="Picture 11" descr="coot-menu"/>
          <p:cNvPicPr>
            <a:picLocks noChangeAspect="1" noChangeArrowheads="1"/>
          </p:cNvPicPr>
          <p:nvPr/>
        </p:nvPicPr>
        <p:blipFill>
          <a:blip r:embed="rId4">
            <a:extLst>
              <a:ext uri="{28A0092B-C50C-407E-A947-70E740481C1C}">
                <a14:useLocalDpi xmlns:a14="http://schemas.microsoft.com/office/drawing/2010/main" val="0"/>
              </a:ext>
            </a:extLst>
          </a:blip>
          <a:srcRect l="79198" b="-984"/>
          <a:stretch>
            <a:fillRect/>
          </a:stretch>
        </p:blipFill>
        <p:spPr bwMode="auto">
          <a:xfrm>
            <a:off x="7488238" y="714375"/>
            <a:ext cx="1655762" cy="6143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grpId="0" nodeType="clickEffect">
                                  <p:stCondLst>
                                    <p:cond delay="0"/>
                                  </p:stCondLst>
                                  <p:childTnLst>
                                    <p:animMotion origin="layout" path="M 2.5E-6 2.96296E-6 L -0.13108 0.22384 " pathEditMode="relative" rAng="0" ptsTypes="AA">
                                      <p:cBhvr>
                                        <p:cTn id="6" dur="2000" fill="hold"/>
                                        <p:tgtEl>
                                          <p:spTgt spid="112652"/>
                                        </p:tgtEl>
                                        <p:attrNameLst>
                                          <p:attrName>ppt_x</p:attrName>
                                          <p:attrName>ppt_y</p:attrName>
                                        </p:attrNameLst>
                                      </p:cBhvr>
                                      <p:rCtr x="-6562" y="11181"/>
                                    </p:animMotion>
                                  </p:childTnLst>
                                </p:cTn>
                              </p:par>
                              <p:par>
                                <p:cTn id="7" presetID="53" presetClass="entr" presetSubtype="0" fill="hold" nodeType="withEffect">
                                  <p:stCondLst>
                                    <p:cond delay="0"/>
                                  </p:stCondLst>
                                  <p:childTnLst>
                                    <p:set>
                                      <p:cBhvr>
                                        <p:cTn id="8" dur="1" fill="hold">
                                          <p:stCondLst>
                                            <p:cond delay="0"/>
                                          </p:stCondLst>
                                        </p:cTn>
                                        <p:tgtEl>
                                          <p:spTgt spid="112646"/>
                                        </p:tgtEl>
                                        <p:attrNameLst>
                                          <p:attrName>style.visibility</p:attrName>
                                        </p:attrNameLst>
                                      </p:cBhvr>
                                      <p:to>
                                        <p:strVal val="visible"/>
                                      </p:to>
                                    </p:set>
                                    <p:anim calcmode="lin" valueType="num">
                                      <p:cBhvr>
                                        <p:cTn id="9" dur="500" fill="hold"/>
                                        <p:tgtEl>
                                          <p:spTgt spid="112646"/>
                                        </p:tgtEl>
                                        <p:attrNameLst>
                                          <p:attrName>ppt_w</p:attrName>
                                        </p:attrNameLst>
                                      </p:cBhvr>
                                      <p:tavLst>
                                        <p:tav tm="0">
                                          <p:val>
                                            <p:fltVal val="0"/>
                                          </p:val>
                                        </p:tav>
                                        <p:tav tm="100000">
                                          <p:val>
                                            <p:strVal val="#ppt_w"/>
                                          </p:val>
                                        </p:tav>
                                      </p:tavLst>
                                    </p:anim>
                                    <p:anim calcmode="lin" valueType="num">
                                      <p:cBhvr>
                                        <p:cTn id="10" dur="500" fill="hold"/>
                                        <p:tgtEl>
                                          <p:spTgt spid="112646"/>
                                        </p:tgtEl>
                                        <p:attrNameLst>
                                          <p:attrName>ppt_h</p:attrName>
                                        </p:attrNameLst>
                                      </p:cBhvr>
                                      <p:tavLst>
                                        <p:tav tm="0">
                                          <p:val>
                                            <p:fltVal val="0"/>
                                          </p:val>
                                        </p:tav>
                                        <p:tav tm="100000">
                                          <p:val>
                                            <p:strVal val="#ppt_h"/>
                                          </p:val>
                                        </p:tav>
                                      </p:tavLst>
                                    </p:anim>
                                    <p:animEffect transition="in" filter="fade">
                                      <p:cBhvr>
                                        <p:cTn id="11" dur="500"/>
                                        <p:tgtEl>
                                          <p:spTgt spid="1126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2645"/>
                                        </p:tgtEl>
                                        <p:attrNameLst>
                                          <p:attrName>style.visibility</p:attrName>
                                        </p:attrNameLst>
                                      </p:cBhvr>
                                      <p:to>
                                        <p:strVal val="visible"/>
                                      </p:to>
                                    </p:set>
                                  </p:childTnLst>
                                </p:cTn>
                              </p:par>
                            </p:childTnLst>
                          </p:cTn>
                        </p:par>
                        <p:par>
                          <p:cTn id="16" fill="hold" nodeType="afterGroup">
                            <p:stCondLst>
                              <p:cond delay="0"/>
                            </p:stCondLst>
                            <p:childTnLst>
                              <p:par>
                                <p:cTn id="17" presetID="49" presetClass="path" presetSubtype="0" accel="50000" decel="50000" fill="hold" grpId="1" nodeType="afterEffect">
                                  <p:stCondLst>
                                    <p:cond delay="0"/>
                                  </p:stCondLst>
                                  <p:childTnLst>
                                    <p:animMotion origin="layout" path="M -0.13108 0.22382 L 0.02847 0.46359 " pathEditMode="relative" rAng="0" ptsTypes="AA">
                                      <p:cBhvr>
                                        <p:cTn id="18" dur="2000" fill="hold"/>
                                        <p:tgtEl>
                                          <p:spTgt spid="112652"/>
                                        </p:tgtEl>
                                        <p:attrNameLst>
                                          <p:attrName>ppt_x</p:attrName>
                                          <p:attrName>ppt_y</p:attrName>
                                        </p:attrNameLst>
                                      </p:cBhvr>
                                      <p:rCtr x="7969" y="11977"/>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11264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12645"/>
                                        </p:tgtEl>
                                        <p:attrNameLst>
                                          <p:attrName>style.visibility</p:attrName>
                                        </p:attrNameLst>
                                      </p:cBhvr>
                                      <p:to>
                                        <p:strVal val="hidden"/>
                                      </p:to>
                                    </p:set>
                                  </p:childTnLst>
                                </p:cTn>
                              </p:par>
                            </p:childTnLst>
                          </p:cTn>
                        </p:par>
                        <p:par>
                          <p:cTn id="25" fill="hold" nodeType="afterGroup">
                            <p:stCondLst>
                              <p:cond delay="0"/>
                            </p:stCondLst>
                            <p:childTnLst>
                              <p:par>
                                <p:cTn id="26" presetID="10" presetClass="exit" presetSubtype="0" fill="hold" nodeType="afterEffect">
                                  <p:stCondLst>
                                    <p:cond delay="0"/>
                                  </p:stCondLst>
                                  <p:childTnLst>
                                    <p:animEffect transition="out" filter="fade">
                                      <p:cBhvr>
                                        <p:cTn id="27" dur="2000"/>
                                        <p:tgtEl>
                                          <p:spTgt spid="112643"/>
                                        </p:tgtEl>
                                      </p:cBhvr>
                                    </p:animEffect>
                                    <p:set>
                                      <p:cBhvr>
                                        <p:cTn id="28" dur="1" fill="hold">
                                          <p:stCondLst>
                                            <p:cond delay="1999"/>
                                          </p:stCondLst>
                                        </p:cTn>
                                        <p:tgtEl>
                                          <p:spTgt spid="1126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2" grpId="0" animBg="1"/>
      <p:bldP spid="11265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9" name="Picture 9" descr="coot-01e"/>
          <p:cNvPicPr>
            <a:picLocks noChangeAspect="1" noChangeArrowheads="1"/>
          </p:cNvPicPr>
          <p:nvPr/>
        </p:nvPicPr>
        <p:blipFill>
          <a:blip r:embed="rId2">
            <a:extLst>
              <a:ext uri="{28A0092B-C50C-407E-A947-70E740481C1C}">
                <a14:useLocalDpi xmlns:a14="http://schemas.microsoft.com/office/drawing/2010/main" val="0"/>
              </a:ext>
            </a:extLst>
          </a:blip>
          <a:srcRect t="2478"/>
          <a:stretch>
            <a:fillRect/>
          </a:stretch>
        </p:blipFill>
        <p:spPr bwMode="auto">
          <a:xfrm>
            <a:off x="0" y="860425"/>
            <a:ext cx="9144000"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4" name="Picture 14" descr="coot-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1343025"/>
            <a:ext cx="8626475" cy="5311775"/>
          </a:xfrm>
          <a:prstGeom prst="rect">
            <a:avLst/>
          </a:prstGeom>
          <a:noFill/>
          <a:extLst>
            <a:ext uri="{909E8E84-426E-40DD-AFC4-6F175D3DCCD1}">
              <a14:hiddenFill xmlns:a14="http://schemas.microsoft.com/office/drawing/2010/main">
                <a:solidFill>
                  <a:srgbClr val="FFFFFF"/>
                </a:solidFill>
              </a14:hiddenFill>
            </a:ext>
          </a:extLst>
        </p:spPr>
      </p:pic>
      <p:sp>
        <p:nvSpPr>
          <p:cNvPr id="107535" name="Rectangle 15"/>
          <p:cNvSpPr>
            <a:spLocks noGrp="1" noChangeArrowheads="1"/>
          </p:cNvSpPr>
          <p:nvPr>
            <p:ph type="title"/>
          </p:nvPr>
        </p:nvSpPr>
        <p:spPr>
          <a:xfrm>
            <a:off x="419100" y="0"/>
            <a:ext cx="8229600" cy="1143000"/>
          </a:xfrm>
        </p:spPr>
        <p:txBody>
          <a:bodyPr/>
          <a:lstStyle/>
          <a:p>
            <a:r>
              <a:rPr lang="en-US">
                <a:solidFill>
                  <a:schemeClr val="bg1"/>
                </a:solidFill>
              </a:rPr>
              <a:t>Other solvent</a:t>
            </a:r>
          </a:p>
        </p:txBody>
      </p:sp>
      <p:pic>
        <p:nvPicPr>
          <p:cNvPr id="107530" name="Picture 10" descr="coot-0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17800"/>
            <a:ext cx="2403475" cy="3362325"/>
          </a:xfrm>
          <a:prstGeom prst="rect">
            <a:avLst/>
          </a:prstGeom>
          <a:noFill/>
          <a:extLst>
            <a:ext uri="{909E8E84-426E-40DD-AFC4-6F175D3DCCD1}">
              <a14:hiddenFill xmlns:a14="http://schemas.microsoft.com/office/drawing/2010/main">
                <a:solidFill>
                  <a:srgbClr val="FFFFFF"/>
                </a:solidFill>
              </a14:hiddenFill>
            </a:ext>
          </a:extLst>
        </p:spPr>
      </p:pic>
      <p:sp>
        <p:nvSpPr>
          <p:cNvPr id="107536" name="Line 16"/>
          <p:cNvSpPr>
            <a:spLocks noChangeShapeType="1"/>
          </p:cNvSpPr>
          <p:nvPr/>
        </p:nvSpPr>
        <p:spPr bwMode="auto">
          <a:xfrm flipV="1">
            <a:off x="8039100" y="5232400"/>
            <a:ext cx="774700" cy="330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07530"/>
                                        </p:tgtEl>
                                        <p:attrNameLst>
                                          <p:attrName>style.visibility</p:attrName>
                                        </p:attrNameLst>
                                      </p:cBhvr>
                                      <p:to>
                                        <p:strVal val="visible"/>
                                      </p:to>
                                    </p:set>
                                    <p:anim calcmode="lin" valueType="num">
                                      <p:cBhvr>
                                        <p:cTn id="7" dur="500" fill="hold"/>
                                        <p:tgtEl>
                                          <p:spTgt spid="107530"/>
                                        </p:tgtEl>
                                        <p:attrNameLst>
                                          <p:attrName>ppt_w</p:attrName>
                                        </p:attrNameLst>
                                      </p:cBhvr>
                                      <p:tavLst>
                                        <p:tav tm="0">
                                          <p:val>
                                            <p:fltVal val="0"/>
                                          </p:val>
                                        </p:tav>
                                        <p:tav tm="100000">
                                          <p:val>
                                            <p:strVal val="#ppt_w"/>
                                          </p:val>
                                        </p:tav>
                                      </p:tavLst>
                                    </p:anim>
                                    <p:anim calcmode="lin" valueType="num">
                                      <p:cBhvr>
                                        <p:cTn id="8" dur="500" fill="hold"/>
                                        <p:tgtEl>
                                          <p:spTgt spid="107530"/>
                                        </p:tgtEl>
                                        <p:attrNameLst>
                                          <p:attrName>ppt_h</p:attrName>
                                        </p:attrNameLst>
                                      </p:cBhvr>
                                      <p:tavLst>
                                        <p:tav tm="0">
                                          <p:val>
                                            <p:fltVal val="0"/>
                                          </p:val>
                                        </p:tav>
                                        <p:tav tm="100000">
                                          <p:val>
                                            <p:strVal val="#ppt_h"/>
                                          </p:val>
                                        </p:tav>
                                      </p:tavLst>
                                    </p:anim>
                                    <p:animEffect transition="in" filter="fade">
                                      <p:cBhvr>
                                        <p:cTn id="9" dur="500"/>
                                        <p:tgtEl>
                                          <p:spTgt spid="107530"/>
                                        </p:tgtEl>
                                      </p:cBhvr>
                                    </p:animEffect>
                                  </p:childTnLst>
                                </p:cTn>
                              </p:par>
                            </p:childTnLst>
                          </p:cTn>
                        </p:par>
                        <p:par>
                          <p:cTn id="10" fill="hold" nodeType="afterGroup">
                            <p:stCondLst>
                              <p:cond delay="500"/>
                            </p:stCondLst>
                            <p:childTnLst>
                              <p:par>
                                <p:cTn id="11" presetID="35" presetClass="path" presetSubtype="0" accel="50000" decel="50000" fill="hold" grpId="0" nodeType="afterEffect">
                                  <p:stCondLst>
                                    <p:cond delay="0"/>
                                  </p:stCondLst>
                                  <p:childTnLst>
                                    <p:animMotion origin="layout" path="M 2.22222E-6 2.96296E-6 L -0.92153 -0.10741 " pathEditMode="relative" rAng="0" ptsTypes="AA">
                                      <p:cBhvr>
                                        <p:cTn id="12" dur="2000" fill="hold"/>
                                        <p:tgtEl>
                                          <p:spTgt spid="107536"/>
                                        </p:tgtEl>
                                        <p:attrNameLst>
                                          <p:attrName>ppt_x</p:attrName>
                                          <p:attrName>ppt_y</p:attrName>
                                        </p:attrNameLst>
                                      </p:cBhvr>
                                      <p:rCtr x="-46076" y="-5370"/>
                                    </p:animMotion>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107534"/>
                                        </p:tgtEl>
                                      </p:cBhvr>
                                    </p:animEffect>
                                    <p:set>
                                      <p:cBhvr>
                                        <p:cTn id="17" dur="1" fill="hold">
                                          <p:stCondLst>
                                            <p:cond delay="1999"/>
                                          </p:stCondLst>
                                        </p:cTn>
                                        <p:tgtEl>
                                          <p:spTgt spid="10753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75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coot-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4300"/>
            <a:ext cx="8610600" cy="5300663"/>
          </a:xfrm>
          <a:prstGeom prst="rect">
            <a:avLst/>
          </a:prstGeom>
          <a:noFill/>
          <a:extLst>
            <a:ext uri="{909E8E84-426E-40DD-AFC4-6F175D3DCCD1}">
              <a14:hiddenFill xmlns:a14="http://schemas.microsoft.com/office/drawing/2010/main">
                <a:solidFill>
                  <a:srgbClr val="FFFFFF"/>
                </a:solidFill>
              </a14:hiddenFill>
            </a:ext>
          </a:extLst>
        </p:spPr>
      </p:pic>
      <p:pic>
        <p:nvPicPr>
          <p:cNvPr id="113667" name="Picture 3" descr="coot-05"/>
          <p:cNvPicPr>
            <a:picLocks noChangeAspect="1" noChangeArrowheads="1"/>
          </p:cNvPicPr>
          <p:nvPr/>
        </p:nvPicPr>
        <p:blipFill>
          <a:blip r:embed="rId3">
            <a:extLst>
              <a:ext uri="{28A0092B-C50C-407E-A947-70E740481C1C}">
                <a14:useLocalDpi xmlns:a14="http://schemas.microsoft.com/office/drawing/2010/main" val="0"/>
              </a:ext>
            </a:extLst>
          </a:blip>
          <a:srcRect t="2074"/>
          <a:stretch>
            <a:fillRect/>
          </a:stretch>
        </p:blipFill>
        <p:spPr bwMode="auto">
          <a:xfrm>
            <a:off x="39688" y="862013"/>
            <a:ext cx="9104312" cy="59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Rectangle 7"/>
          <p:cNvSpPr>
            <a:spLocks noGrp="1" noChangeArrowheads="1"/>
          </p:cNvSpPr>
          <p:nvPr>
            <p:ph type="title"/>
          </p:nvPr>
        </p:nvSpPr>
        <p:spPr>
          <a:xfrm>
            <a:off x="419100" y="0"/>
            <a:ext cx="8229600" cy="1143000"/>
          </a:xfrm>
        </p:spPr>
        <p:txBody>
          <a:bodyPr/>
          <a:lstStyle/>
          <a:p>
            <a:r>
              <a:rPr lang="en-US">
                <a:solidFill>
                  <a:schemeClr val="bg1"/>
                </a:solidFill>
              </a:rPr>
              <a:t>Other solvent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3667"/>
                                        </p:tgtEl>
                                        <p:attrNameLst>
                                          <p:attrName>style.visibility</p:attrName>
                                        </p:attrNameLst>
                                      </p:cBhvr>
                                      <p:to>
                                        <p:strVal val="visible"/>
                                      </p:to>
                                    </p:set>
                                    <p:animEffect transition="in" filter="fade">
                                      <p:cBhvr>
                                        <p:cTn id="7" dur="2000"/>
                                        <p:tgtEl>
                                          <p:spTgt spid="113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184" y="1080500"/>
            <a:ext cx="7060176" cy="573343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184" y="1080500"/>
            <a:ext cx="7060176" cy="573343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5184" y="1080500"/>
            <a:ext cx="7060176" cy="573343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5184" y="1080500"/>
            <a:ext cx="7060176" cy="5733431"/>
          </a:xfrm>
          <a:prstGeom prst="rect">
            <a:avLst/>
          </a:prstGeom>
        </p:spPr>
      </p:pic>
      <p:sp>
        <p:nvSpPr>
          <p:cNvPr id="113671" name="Rectangle 7"/>
          <p:cNvSpPr>
            <a:spLocks noGrp="1" noChangeArrowheads="1"/>
          </p:cNvSpPr>
          <p:nvPr>
            <p:ph type="title"/>
          </p:nvPr>
        </p:nvSpPr>
        <p:spPr>
          <a:xfrm>
            <a:off x="419100" y="0"/>
            <a:ext cx="8229600" cy="1143000"/>
          </a:xfrm>
        </p:spPr>
        <p:txBody>
          <a:bodyPr/>
          <a:lstStyle/>
          <a:p>
            <a:r>
              <a:rPr lang="en-US" dirty="0" smtClean="0">
                <a:solidFill>
                  <a:schemeClr val="bg1"/>
                </a:solidFill>
              </a:rPr>
              <a:t>Fix </a:t>
            </a:r>
            <a:r>
              <a:rPr lang="en-US" dirty="0" err="1" smtClean="0">
                <a:solidFill>
                  <a:schemeClr val="bg1"/>
                </a:solidFill>
              </a:rPr>
              <a:t>Ramchandran</a:t>
            </a:r>
            <a:r>
              <a:rPr lang="en-US" dirty="0" smtClean="0">
                <a:solidFill>
                  <a:schemeClr val="bg1"/>
                </a:solidFill>
              </a:rPr>
              <a:t> Outliers</a:t>
            </a:r>
            <a:endParaRPr lang="en-US" dirty="0">
              <a:solidFill>
                <a:schemeClr val="bg1"/>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498007"/>
            <a:ext cx="3810000" cy="5095875"/>
          </a:xfrm>
          <a:prstGeom prst="rect">
            <a:avLst/>
          </a:prstGeom>
        </p:spPr>
      </p:pic>
      <p:sp>
        <p:nvSpPr>
          <p:cNvPr id="10" name="Line 16"/>
          <p:cNvSpPr>
            <a:spLocks noChangeShapeType="1"/>
          </p:cNvSpPr>
          <p:nvPr/>
        </p:nvSpPr>
        <p:spPr bwMode="auto">
          <a:xfrm flipV="1">
            <a:off x="7346791" y="5364604"/>
            <a:ext cx="387350" cy="43027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9"/>
          <p:cNvSpPr>
            <a:spLocks noChangeArrowheads="1"/>
          </p:cNvSpPr>
          <p:nvPr/>
        </p:nvSpPr>
        <p:spPr bwMode="auto">
          <a:xfrm>
            <a:off x="2762250" y="1477521"/>
            <a:ext cx="1619250" cy="23622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sz="1000" b="1" dirty="0">
                <a:solidFill>
                  <a:srgbClr val="FF0000"/>
                </a:solidFill>
              </a:rPr>
              <a:t>Ramachandran plot</a:t>
            </a:r>
          </a:p>
          <a:p>
            <a:r>
              <a:rPr lang="en-US" sz="1000" dirty="0" err="1"/>
              <a:t>Kleywegt</a:t>
            </a:r>
            <a:r>
              <a:rPr lang="en-US" sz="1000" dirty="0"/>
              <a:t> plot</a:t>
            </a:r>
          </a:p>
          <a:p>
            <a:r>
              <a:rPr lang="en-US" sz="1000" dirty="0"/>
              <a:t>Incorrect Chiral Volumes</a:t>
            </a:r>
          </a:p>
          <a:p>
            <a:r>
              <a:rPr lang="en-US" sz="1000" dirty="0" err="1"/>
              <a:t>Unmodeled</a:t>
            </a:r>
            <a:r>
              <a:rPr lang="en-US" sz="1000" dirty="0"/>
              <a:t> Blobs</a:t>
            </a:r>
          </a:p>
          <a:p>
            <a:r>
              <a:rPr lang="en-US" sz="1000" dirty="0"/>
              <a:t>Difference Map peaks</a:t>
            </a:r>
          </a:p>
          <a:p>
            <a:r>
              <a:rPr lang="en-US" sz="1000" dirty="0"/>
              <a:t>Check/Delete Waters</a:t>
            </a:r>
            <a:br>
              <a:rPr lang="en-US" sz="1000" dirty="0"/>
            </a:br>
            <a:r>
              <a:rPr lang="en-US" sz="1000" dirty="0"/>
              <a:t>Geometry Analysis</a:t>
            </a:r>
          </a:p>
          <a:p>
            <a:r>
              <a:rPr lang="en-US" sz="1000" dirty="0"/>
              <a:t>Peptide Omega Analysis</a:t>
            </a:r>
          </a:p>
          <a:p>
            <a:r>
              <a:rPr lang="en-US" sz="1000" dirty="0" err="1"/>
              <a:t>Rotamer</a:t>
            </a:r>
            <a:r>
              <a:rPr lang="en-US" sz="1000" dirty="0"/>
              <a:t> Analysis</a:t>
            </a:r>
          </a:p>
          <a:p>
            <a:r>
              <a:rPr lang="en-US" sz="1000" dirty="0"/>
              <a:t>Density Fit Analysis</a:t>
            </a:r>
          </a:p>
          <a:p>
            <a:r>
              <a:rPr lang="en-US" sz="1000" dirty="0"/>
              <a:t>Probe Clashes</a:t>
            </a:r>
          </a:p>
          <a:p>
            <a:r>
              <a:rPr lang="en-US" sz="1000" dirty="0"/>
              <a:t>NCS differences</a:t>
            </a:r>
          </a:p>
          <a:p>
            <a:r>
              <a:rPr lang="en-US" sz="1000" dirty="0"/>
              <a:t>Pukka Puckers</a:t>
            </a:r>
          </a:p>
          <a:p>
            <a:r>
              <a:rPr lang="en-US" sz="1000" dirty="0"/>
              <a:t>Alignment vs. PIR</a:t>
            </a:r>
          </a:p>
        </p:txBody>
      </p:sp>
      <p:sp>
        <p:nvSpPr>
          <p:cNvPr id="13" name="Line 16"/>
          <p:cNvSpPr>
            <a:spLocks noChangeShapeType="1"/>
          </p:cNvSpPr>
          <p:nvPr/>
        </p:nvSpPr>
        <p:spPr bwMode="auto">
          <a:xfrm flipV="1">
            <a:off x="635682" y="4514470"/>
            <a:ext cx="387350" cy="43027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7"/>
          <p:cNvSpPr/>
          <p:nvPr/>
        </p:nvSpPr>
        <p:spPr>
          <a:xfrm>
            <a:off x="2125337" y="4250066"/>
            <a:ext cx="857250" cy="19830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235 A </a:t>
            </a:r>
            <a:r>
              <a:rPr lang="en-US" sz="1200" dirty="0" err="1" smtClean="0">
                <a:solidFill>
                  <a:schemeClr val="tx1"/>
                </a:solidFill>
              </a:rPr>
              <a:t>Ala</a:t>
            </a:r>
            <a:endParaRPr lang="en-US" sz="1200" dirty="0">
              <a:solidFill>
                <a:schemeClr val="tx1"/>
              </a:solidFill>
            </a:endParaRPr>
          </a:p>
        </p:txBody>
      </p:sp>
    </p:spTree>
    <p:extLst>
      <p:ext uri="{BB962C8B-B14F-4D97-AF65-F5344CB8AC3E}">
        <p14:creationId xmlns:p14="http://schemas.microsoft.com/office/powerpoint/2010/main" val="1314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0"/>
                                  </p:stCondLst>
                                  <p:childTnLst>
                                    <p:animMotion origin="layout" path="M 2.22222E-6 -8.62827E-7 L -0.44306 -0.61624 " pathEditMode="relative" rAng="0" ptsTypes="AA">
                                      <p:cBhvr>
                                        <p:cTn id="6" dur="2000" fill="hold"/>
                                        <p:tgtEl>
                                          <p:spTgt spid="10"/>
                                        </p:tgtEl>
                                        <p:attrNameLst>
                                          <p:attrName>ppt_x</p:attrName>
                                          <p:attrName>ppt_y</p:attrName>
                                        </p:attrNameLst>
                                      </p:cBhvr>
                                      <p:rCtr x="-22153" y="-30812"/>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0"/>
                                        </p:tgtEl>
                                        <p:attrNameLst>
                                          <p:attrName>style.visibility</p:attrName>
                                        </p:attrNameLst>
                                      </p:cBhvr>
                                      <p:to>
                                        <p:strVal val="hidden"/>
                                      </p:to>
                                    </p:set>
                                  </p:childTnLst>
                                </p:cTn>
                              </p:par>
                            </p:childTnLst>
                          </p:cTn>
                        </p:par>
                        <p:par>
                          <p:cTn id="16" fill="hold">
                            <p:stCondLst>
                              <p:cond delay="0"/>
                            </p:stCondLst>
                            <p:childTnLst>
                              <p:par>
                                <p:cTn id="17" presetID="1" presetClass="exit" presetSubtype="0" fill="hold" grpId="1" nodeType="after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0"/>
                            </p:stCondLst>
                            <p:childTnLst>
                              <p:par>
                                <p:cTn id="28" presetID="35" presetClass="path" presetSubtype="0" accel="50000" decel="50000" fill="hold" grpId="0" nodeType="afterEffect">
                                  <p:stCondLst>
                                    <p:cond delay="0"/>
                                  </p:stCondLst>
                                  <p:childTnLst>
                                    <p:animMotion origin="layout" path="M 0.29098 -0.49248 L 0.16598 -0.06847 " pathEditMode="relative" rAng="0" ptsTypes="AA">
                                      <p:cBhvr>
                                        <p:cTn id="29" dur="2000" fill="hold"/>
                                        <p:tgtEl>
                                          <p:spTgt spid="13"/>
                                        </p:tgtEl>
                                        <p:attrNameLst>
                                          <p:attrName>ppt_x</p:attrName>
                                          <p:attrName>ppt_y</p:attrName>
                                        </p:attrNameLst>
                                      </p:cBhvr>
                                      <p:rCtr x="-6250" y="21189"/>
                                    </p:animMotion>
                                  </p:childTnLst>
                                </p:cTn>
                              </p:par>
                            </p:childTnLst>
                          </p:cTn>
                        </p:par>
                        <p:par>
                          <p:cTn id="30" fill="hold">
                            <p:stCondLst>
                              <p:cond delay="2000"/>
                            </p:stCondLst>
                            <p:childTnLst>
                              <p:par>
                                <p:cTn id="31" presetID="1" presetClass="exit" presetSubtype="0" fill="hold" grpId="1" nodeType="after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xit" presetSubtype="4" fill="hold" nodeType="clickEffect">
                                  <p:stCondLst>
                                    <p:cond delay="0"/>
                                  </p:stCondLst>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par>
                          <p:cTn id="46" fill="hold">
                            <p:stCondLst>
                              <p:cond delay="1000"/>
                            </p:stCondLst>
                            <p:childTnLst>
                              <p:par>
                                <p:cTn id="47" presetID="1" presetClass="exit" presetSubtype="0" fill="hold" grpId="1" nodeType="afterEffect">
                                  <p:stCondLst>
                                    <p:cond delay="0"/>
                                  </p:stCondLst>
                                  <p:childTnLst>
                                    <p:set>
                                      <p:cBhvr>
                                        <p:cTn id="48" dur="1" fill="hold">
                                          <p:stCondLst>
                                            <p:cond delay="0"/>
                                          </p:stCondLst>
                                        </p:cTn>
                                        <p:tgtEl>
                                          <p:spTgt spid="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3" grpId="0" animBg="1"/>
      <p:bldP spid="13" grpId="1" animBg="1"/>
      <p:bldP spid="13" grpId="2" animBg="1"/>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454" name="Picture 102" descr="coot-init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1625" y="4038600"/>
            <a:ext cx="1152525" cy="812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55" name="Picture 103" descr="coot-init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6300" y="4037013"/>
            <a:ext cx="1152525" cy="8128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46" name="Picture 94" descr="coot-init1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513" y="4044950"/>
            <a:ext cx="1131887" cy="798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51" name="Picture 99" descr="coot-init"/>
          <p:cNvPicPr>
            <a:picLocks noChangeAspect="1" noChangeArrowheads="1"/>
          </p:cNvPicPr>
          <p:nvPr/>
        </p:nvPicPr>
        <p:blipFill>
          <a:blip r:embed="rId5" cstate="print">
            <a:lum bright="6000" contrast="6000"/>
            <a:extLst>
              <a:ext uri="{28A0092B-C50C-407E-A947-70E740481C1C}">
                <a14:useLocalDpi xmlns:a14="http://schemas.microsoft.com/office/drawing/2010/main" val="0"/>
              </a:ext>
            </a:extLst>
          </a:blip>
          <a:srcRect/>
          <a:stretch>
            <a:fillRect/>
          </a:stretch>
        </p:blipFill>
        <p:spPr bwMode="auto">
          <a:xfrm>
            <a:off x="1320800" y="4044950"/>
            <a:ext cx="1131888" cy="798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0373" name="Text Box 21"/>
          <p:cNvSpPr txBox="1">
            <a:spLocks noChangeArrowheads="1"/>
          </p:cNvSpPr>
          <p:nvPr/>
        </p:nvSpPr>
        <p:spPr bwMode="auto">
          <a:xfrm>
            <a:off x="1431925" y="1911350"/>
            <a:ext cx="633413" cy="519113"/>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chemeClr val="bg1"/>
                </a:solidFill>
                <a:latin typeface="Symbol" pitchFamily="18" charset="2"/>
              </a:rPr>
              <a:t>a</a:t>
            </a:r>
            <a:r>
              <a:rPr lang="en-US" sz="1600" baseline="-25000">
                <a:solidFill>
                  <a:schemeClr val="bg1"/>
                </a:solidFill>
              </a:rPr>
              <a:t>obs</a:t>
            </a:r>
          </a:p>
        </p:txBody>
      </p:sp>
      <p:sp>
        <p:nvSpPr>
          <p:cNvPr id="100385" name="Freeform 33"/>
          <p:cNvSpPr>
            <a:spLocks/>
          </p:cNvSpPr>
          <p:nvPr/>
        </p:nvSpPr>
        <p:spPr bwMode="auto">
          <a:xfrm>
            <a:off x="1492250" y="4657725"/>
            <a:ext cx="1865313" cy="1752600"/>
          </a:xfrm>
          <a:custGeom>
            <a:avLst/>
            <a:gdLst>
              <a:gd name="T0" fmla="*/ 368 w 1175"/>
              <a:gd name="T1" fmla="*/ 12 h 1056"/>
              <a:gd name="T2" fmla="*/ 332 w 1175"/>
              <a:gd name="T3" fmla="*/ 126 h 1056"/>
              <a:gd name="T4" fmla="*/ 80 w 1175"/>
              <a:gd name="T5" fmla="*/ 306 h 1056"/>
              <a:gd name="T6" fmla="*/ 284 w 1175"/>
              <a:gd name="T7" fmla="*/ 486 h 1056"/>
              <a:gd name="T8" fmla="*/ 2 w 1175"/>
              <a:gd name="T9" fmla="*/ 780 h 1056"/>
              <a:gd name="T10" fmla="*/ 272 w 1175"/>
              <a:gd name="T11" fmla="*/ 960 h 1056"/>
              <a:gd name="T12" fmla="*/ 440 w 1175"/>
              <a:gd name="T13" fmla="*/ 702 h 1056"/>
              <a:gd name="T14" fmla="*/ 746 w 1175"/>
              <a:gd name="T15" fmla="*/ 1056 h 1056"/>
              <a:gd name="T16" fmla="*/ 704 w 1175"/>
              <a:gd name="T17" fmla="*/ 702 h 1056"/>
              <a:gd name="T18" fmla="*/ 398 w 1175"/>
              <a:gd name="T19" fmla="*/ 468 h 1056"/>
              <a:gd name="T20" fmla="*/ 446 w 1175"/>
              <a:gd name="T21" fmla="*/ 156 h 1056"/>
              <a:gd name="T22" fmla="*/ 662 w 1175"/>
              <a:gd name="T23" fmla="*/ 288 h 1056"/>
              <a:gd name="T24" fmla="*/ 896 w 1175"/>
              <a:gd name="T25" fmla="*/ 816 h 1056"/>
              <a:gd name="T26" fmla="*/ 1148 w 1175"/>
              <a:gd name="T27" fmla="*/ 672 h 1056"/>
              <a:gd name="T28" fmla="*/ 1058 w 1175"/>
              <a:gd name="T29" fmla="*/ 408 h 1056"/>
              <a:gd name="T30" fmla="*/ 668 w 1175"/>
              <a:gd name="T31" fmla="*/ 138 h 1056"/>
              <a:gd name="T32" fmla="*/ 572 w 1175"/>
              <a:gd name="T33" fmla="*/ 42 h 1056"/>
              <a:gd name="T34" fmla="*/ 1088 w 1175"/>
              <a:gd name="T35"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5" h="1056">
                <a:moveTo>
                  <a:pt x="368" y="12"/>
                </a:moveTo>
                <a:cubicBezTo>
                  <a:pt x="374" y="44"/>
                  <a:pt x="380" y="77"/>
                  <a:pt x="332" y="126"/>
                </a:cubicBezTo>
                <a:cubicBezTo>
                  <a:pt x="284" y="175"/>
                  <a:pt x="88" y="246"/>
                  <a:pt x="80" y="306"/>
                </a:cubicBezTo>
                <a:cubicBezTo>
                  <a:pt x="72" y="366"/>
                  <a:pt x="297" y="407"/>
                  <a:pt x="284" y="486"/>
                </a:cubicBezTo>
                <a:cubicBezTo>
                  <a:pt x="271" y="565"/>
                  <a:pt x="4" y="701"/>
                  <a:pt x="2" y="780"/>
                </a:cubicBezTo>
                <a:cubicBezTo>
                  <a:pt x="0" y="859"/>
                  <a:pt x="199" y="973"/>
                  <a:pt x="272" y="960"/>
                </a:cubicBezTo>
                <a:cubicBezTo>
                  <a:pt x="345" y="947"/>
                  <a:pt x="361" y="686"/>
                  <a:pt x="440" y="702"/>
                </a:cubicBezTo>
                <a:cubicBezTo>
                  <a:pt x="519" y="718"/>
                  <a:pt x="702" y="1056"/>
                  <a:pt x="746" y="1056"/>
                </a:cubicBezTo>
                <a:cubicBezTo>
                  <a:pt x="790" y="1056"/>
                  <a:pt x="762" y="800"/>
                  <a:pt x="704" y="702"/>
                </a:cubicBezTo>
                <a:cubicBezTo>
                  <a:pt x="646" y="604"/>
                  <a:pt x="441" y="559"/>
                  <a:pt x="398" y="468"/>
                </a:cubicBezTo>
                <a:cubicBezTo>
                  <a:pt x="355" y="377"/>
                  <a:pt x="402" y="186"/>
                  <a:pt x="446" y="156"/>
                </a:cubicBezTo>
                <a:cubicBezTo>
                  <a:pt x="490" y="126"/>
                  <a:pt x="587" y="178"/>
                  <a:pt x="662" y="288"/>
                </a:cubicBezTo>
                <a:cubicBezTo>
                  <a:pt x="737" y="398"/>
                  <a:pt x="815" y="752"/>
                  <a:pt x="896" y="816"/>
                </a:cubicBezTo>
                <a:cubicBezTo>
                  <a:pt x="977" y="880"/>
                  <a:pt x="1121" y="740"/>
                  <a:pt x="1148" y="672"/>
                </a:cubicBezTo>
                <a:cubicBezTo>
                  <a:pt x="1175" y="604"/>
                  <a:pt x="1138" y="497"/>
                  <a:pt x="1058" y="408"/>
                </a:cubicBezTo>
                <a:cubicBezTo>
                  <a:pt x="978" y="319"/>
                  <a:pt x="749" y="199"/>
                  <a:pt x="668" y="138"/>
                </a:cubicBezTo>
                <a:cubicBezTo>
                  <a:pt x="587" y="77"/>
                  <a:pt x="502" y="65"/>
                  <a:pt x="572" y="42"/>
                </a:cubicBezTo>
                <a:cubicBezTo>
                  <a:pt x="642" y="19"/>
                  <a:pt x="865" y="9"/>
                  <a:pt x="1088" y="0"/>
                </a:cubicBezTo>
              </a:path>
            </a:pathLst>
          </a:custGeom>
          <a:noFill/>
          <a:ln w="9525">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6" name="Rectangle 4"/>
          <p:cNvSpPr>
            <a:spLocks noGrp="1" noChangeArrowheads="1"/>
          </p:cNvSpPr>
          <p:nvPr>
            <p:ph type="title"/>
          </p:nvPr>
        </p:nvSpPr>
        <p:spPr>
          <a:xfrm>
            <a:off x="190500" y="-66675"/>
            <a:ext cx="8496300" cy="1143000"/>
          </a:xfrm>
        </p:spPr>
        <p:txBody>
          <a:bodyPr/>
          <a:lstStyle/>
          <a:p>
            <a:r>
              <a:rPr lang="en-US">
                <a:solidFill>
                  <a:schemeClr val="bg1"/>
                </a:solidFill>
              </a:rPr>
              <a:t>Structure Refinement Schematic</a:t>
            </a:r>
          </a:p>
        </p:txBody>
      </p:sp>
      <p:sp>
        <p:nvSpPr>
          <p:cNvPr id="100357" name="Line 5"/>
          <p:cNvSpPr>
            <a:spLocks noChangeShapeType="1"/>
          </p:cNvSpPr>
          <p:nvPr/>
        </p:nvSpPr>
        <p:spPr bwMode="auto">
          <a:xfrm flipV="1">
            <a:off x="0" y="3619500"/>
            <a:ext cx="9144000" cy="0"/>
          </a:xfrm>
          <a:prstGeom prst="line">
            <a:avLst/>
          </a:prstGeom>
          <a:noFill/>
          <a:ln w="50800" cap="rnd">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58" name="Text Box 6"/>
          <p:cNvSpPr txBox="1">
            <a:spLocks noChangeArrowheads="1"/>
          </p:cNvSpPr>
          <p:nvPr/>
        </p:nvSpPr>
        <p:spPr bwMode="auto">
          <a:xfrm>
            <a:off x="0" y="3244850"/>
            <a:ext cx="1974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Reciprocal Space</a:t>
            </a:r>
          </a:p>
        </p:txBody>
      </p:sp>
      <p:sp>
        <p:nvSpPr>
          <p:cNvPr id="100359" name="Text Box 7"/>
          <p:cNvSpPr txBox="1">
            <a:spLocks noChangeArrowheads="1"/>
          </p:cNvSpPr>
          <p:nvPr/>
        </p:nvSpPr>
        <p:spPr bwMode="auto">
          <a:xfrm>
            <a:off x="0" y="3676650"/>
            <a:ext cx="1365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Real Space</a:t>
            </a:r>
          </a:p>
        </p:txBody>
      </p:sp>
      <p:sp>
        <p:nvSpPr>
          <p:cNvPr id="100362" name="Text Box 10"/>
          <p:cNvSpPr txBox="1">
            <a:spLocks noChangeArrowheads="1"/>
          </p:cNvSpPr>
          <p:nvPr/>
        </p:nvSpPr>
        <p:spPr bwMode="auto">
          <a:xfrm>
            <a:off x="73025" y="1457325"/>
            <a:ext cx="12747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chemeClr val="bg1"/>
                </a:solidFill>
              </a:rPr>
              <a:t>|F</a:t>
            </a:r>
            <a:r>
              <a:rPr lang="en-US" sz="2000" baseline="-25000">
                <a:solidFill>
                  <a:schemeClr val="bg1"/>
                </a:solidFill>
              </a:rPr>
              <a:t>obs-native </a:t>
            </a:r>
            <a:r>
              <a:rPr lang="en-US">
                <a:solidFill>
                  <a:schemeClr val="bg1"/>
                </a:solidFill>
              </a:rPr>
              <a:t>|</a:t>
            </a:r>
          </a:p>
        </p:txBody>
      </p:sp>
      <p:sp>
        <p:nvSpPr>
          <p:cNvPr id="100364" name="Text Box 12"/>
          <p:cNvSpPr txBox="1">
            <a:spLocks noChangeArrowheads="1"/>
          </p:cNvSpPr>
          <p:nvPr/>
        </p:nvSpPr>
        <p:spPr bwMode="auto">
          <a:xfrm>
            <a:off x="-63500" y="2332038"/>
            <a:ext cx="1411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chemeClr val="bg1"/>
                </a:solidFill>
              </a:rPr>
              <a:t>|</a:t>
            </a:r>
            <a:r>
              <a:rPr lang="en-US" sz="2000">
                <a:solidFill>
                  <a:schemeClr val="bg1"/>
                </a:solidFill>
              </a:rPr>
              <a:t>F</a:t>
            </a:r>
            <a:r>
              <a:rPr lang="en-US" sz="2000" baseline="-25000">
                <a:solidFill>
                  <a:schemeClr val="bg1"/>
                </a:solidFill>
              </a:rPr>
              <a:t>obs-PCMBS </a:t>
            </a:r>
            <a:r>
              <a:rPr lang="en-US">
                <a:solidFill>
                  <a:schemeClr val="bg1"/>
                </a:solidFill>
              </a:rPr>
              <a:t>|</a:t>
            </a:r>
          </a:p>
        </p:txBody>
      </p:sp>
      <p:sp>
        <p:nvSpPr>
          <p:cNvPr id="100365" name="Text Box 13"/>
          <p:cNvSpPr txBox="1">
            <a:spLocks noChangeArrowheads="1"/>
          </p:cNvSpPr>
          <p:nvPr/>
        </p:nvSpPr>
        <p:spPr bwMode="auto">
          <a:xfrm>
            <a:off x="73025" y="1900238"/>
            <a:ext cx="13244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chemeClr val="bg1"/>
                </a:solidFill>
              </a:rPr>
              <a:t>|</a:t>
            </a:r>
            <a:r>
              <a:rPr lang="en-US" sz="2000" dirty="0" smtClean="0">
                <a:solidFill>
                  <a:schemeClr val="bg1"/>
                </a:solidFill>
              </a:rPr>
              <a:t>F</a:t>
            </a:r>
            <a:r>
              <a:rPr lang="en-US" sz="2000" baseline="-25000" dirty="0" smtClean="0">
                <a:solidFill>
                  <a:schemeClr val="bg1"/>
                </a:solidFill>
              </a:rPr>
              <a:t>obs-GdCl</a:t>
            </a:r>
            <a:r>
              <a:rPr lang="en-US" sz="2000" baseline="-36000" dirty="0" smtClean="0">
                <a:solidFill>
                  <a:schemeClr val="bg1"/>
                </a:solidFill>
              </a:rPr>
              <a:t>3 </a:t>
            </a:r>
            <a:r>
              <a:rPr lang="en-US" dirty="0">
                <a:solidFill>
                  <a:schemeClr val="bg1"/>
                </a:solidFill>
              </a:rPr>
              <a:t>|</a:t>
            </a:r>
          </a:p>
        </p:txBody>
      </p:sp>
      <p:sp>
        <p:nvSpPr>
          <p:cNvPr id="100366" name="Line 14"/>
          <p:cNvSpPr>
            <a:spLocks noChangeShapeType="1"/>
          </p:cNvSpPr>
          <p:nvPr/>
        </p:nvSpPr>
        <p:spPr bwMode="auto">
          <a:xfrm>
            <a:off x="1282700" y="2151063"/>
            <a:ext cx="18097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9" name="Line 17"/>
          <p:cNvSpPr>
            <a:spLocks noChangeShapeType="1"/>
          </p:cNvSpPr>
          <p:nvPr/>
        </p:nvSpPr>
        <p:spPr bwMode="auto">
          <a:xfrm>
            <a:off x="1887538" y="2214563"/>
            <a:ext cx="13970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2" name="Line 20"/>
          <p:cNvSpPr>
            <a:spLocks noChangeShapeType="1"/>
          </p:cNvSpPr>
          <p:nvPr/>
        </p:nvSpPr>
        <p:spPr bwMode="auto">
          <a:xfrm>
            <a:off x="1277938" y="1700213"/>
            <a:ext cx="339883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0378" name="Picture 26" descr="MC9004346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68488" y="4279900"/>
            <a:ext cx="1311275" cy="1936750"/>
          </a:xfrm>
          <a:prstGeom prst="rect">
            <a:avLst/>
          </a:prstGeom>
          <a:noFill/>
          <a:extLst>
            <a:ext uri="{909E8E84-426E-40DD-AFC4-6F175D3DCCD1}">
              <a14:hiddenFill xmlns:a14="http://schemas.microsoft.com/office/drawing/2010/main">
                <a:solidFill>
                  <a:srgbClr val="FFFFFF"/>
                </a:solidFill>
              </a14:hiddenFill>
            </a:ext>
          </a:extLst>
        </p:spPr>
      </p:pic>
      <p:sp>
        <p:nvSpPr>
          <p:cNvPr id="100383" name="Text Box 31"/>
          <p:cNvSpPr txBox="1">
            <a:spLocks noChangeArrowheads="1"/>
          </p:cNvSpPr>
          <p:nvPr/>
        </p:nvSpPr>
        <p:spPr bwMode="auto">
          <a:xfrm>
            <a:off x="333375" y="5137150"/>
            <a:ext cx="1430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chemeClr val="bg1"/>
                </a:solidFill>
              </a:rPr>
              <a:t>Fit Map</a:t>
            </a:r>
          </a:p>
        </p:txBody>
      </p:sp>
      <p:sp>
        <p:nvSpPr>
          <p:cNvPr id="100384" name="Text Box 32"/>
          <p:cNvSpPr txBox="1">
            <a:spLocks noChangeArrowheads="1"/>
          </p:cNvSpPr>
          <p:nvPr/>
        </p:nvSpPr>
        <p:spPr bwMode="auto">
          <a:xfrm>
            <a:off x="1949450" y="3436938"/>
            <a:ext cx="1289050" cy="366712"/>
          </a:xfrm>
          <a:prstGeom prst="rect">
            <a:avLst/>
          </a:prstGeom>
          <a:solidFill>
            <a:schemeClr val="tx1"/>
          </a:solidFill>
          <a:ln>
            <a:noFill/>
          </a:ln>
          <a:effectLst/>
          <a:extLst/>
        </p:spPr>
        <p:txBody>
          <a:bodyPr wrap="none">
            <a:spAutoFit/>
          </a:bodyPr>
          <a:lstStyle/>
          <a:p>
            <a:pPr algn="r"/>
            <a:r>
              <a:rPr lang="en-US" dirty="0">
                <a:solidFill>
                  <a:schemeClr val="bg1"/>
                </a:solidFill>
              </a:rPr>
              <a:t>  FT (Coot)</a:t>
            </a:r>
          </a:p>
        </p:txBody>
      </p:sp>
      <p:sp>
        <p:nvSpPr>
          <p:cNvPr id="100363" name="Line 11"/>
          <p:cNvSpPr>
            <a:spLocks noChangeShapeType="1"/>
          </p:cNvSpPr>
          <p:nvPr/>
        </p:nvSpPr>
        <p:spPr bwMode="auto">
          <a:xfrm flipH="1">
            <a:off x="2028825" y="2214563"/>
            <a:ext cx="0" cy="18176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4" name="Line 22"/>
          <p:cNvSpPr>
            <a:spLocks noChangeShapeType="1"/>
          </p:cNvSpPr>
          <p:nvPr/>
        </p:nvSpPr>
        <p:spPr bwMode="auto">
          <a:xfrm flipH="1">
            <a:off x="2135188" y="1751013"/>
            <a:ext cx="17462" cy="227965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87" name="Text Box 35"/>
          <p:cNvSpPr txBox="1">
            <a:spLocks noChangeArrowheads="1"/>
          </p:cNvSpPr>
          <p:nvPr/>
        </p:nvSpPr>
        <p:spPr bwMode="auto">
          <a:xfrm>
            <a:off x="3741738" y="3438525"/>
            <a:ext cx="1441450" cy="366713"/>
          </a:xfrm>
          <a:prstGeom prst="rect">
            <a:avLst/>
          </a:prstGeom>
          <a:solidFill>
            <a:schemeClr val="tx1"/>
          </a:solidFill>
          <a:ln>
            <a:noFill/>
          </a:ln>
          <a:effectLst/>
          <a:extLst/>
        </p:spPr>
        <p:txBody>
          <a:bodyPr wrap="none">
            <a:spAutoFit/>
          </a:bodyPr>
          <a:lstStyle/>
          <a:p>
            <a:pPr algn="r"/>
            <a:r>
              <a:rPr lang="en-US">
                <a:solidFill>
                  <a:schemeClr val="bg1"/>
                </a:solidFill>
              </a:rPr>
              <a:t> FT (Phenix)</a:t>
            </a:r>
          </a:p>
        </p:txBody>
      </p:sp>
      <p:sp>
        <p:nvSpPr>
          <p:cNvPr id="100386" name="Line 34"/>
          <p:cNvSpPr>
            <a:spLocks noChangeShapeType="1"/>
          </p:cNvSpPr>
          <p:nvPr/>
        </p:nvSpPr>
        <p:spPr bwMode="auto">
          <a:xfrm>
            <a:off x="3822700" y="3381375"/>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3" name="Line 41"/>
          <p:cNvSpPr>
            <a:spLocks noChangeShapeType="1"/>
          </p:cNvSpPr>
          <p:nvPr/>
        </p:nvSpPr>
        <p:spPr bwMode="auto">
          <a:xfrm>
            <a:off x="1281113" y="1800225"/>
            <a:ext cx="3841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4" name="Line 42"/>
          <p:cNvSpPr>
            <a:spLocks noChangeShapeType="1"/>
          </p:cNvSpPr>
          <p:nvPr/>
        </p:nvSpPr>
        <p:spPr bwMode="auto">
          <a:xfrm>
            <a:off x="1670050" y="1800225"/>
            <a:ext cx="0" cy="203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5" name="Line 43"/>
          <p:cNvSpPr>
            <a:spLocks noChangeShapeType="1"/>
          </p:cNvSpPr>
          <p:nvPr/>
        </p:nvSpPr>
        <p:spPr bwMode="auto">
          <a:xfrm>
            <a:off x="1279525" y="2614613"/>
            <a:ext cx="3841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6" name="Line 44"/>
          <p:cNvSpPr>
            <a:spLocks noChangeShapeType="1"/>
          </p:cNvSpPr>
          <p:nvPr/>
        </p:nvSpPr>
        <p:spPr bwMode="auto">
          <a:xfrm flipV="1">
            <a:off x="1668463" y="2411413"/>
            <a:ext cx="0" cy="203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7" name="Line 45"/>
          <p:cNvSpPr>
            <a:spLocks noChangeShapeType="1"/>
          </p:cNvSpPr>
          <p:nvPr/>
        </p:nvSpPr>
        <p:spPr bwMode="auto">
          <a:xfrm>
            <a:off x="1282700" y="1751013"/>
            <a:ext cx="8699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1" name="Oval 49"/>
          <p:cNvSpPr>
            <a:spLocks noChangeArrowheads="1"/>
          </p:cNvSpPr>
          <p:nvPr/>
        </p:nvSpPr>
        <p:spPr bwMode="auto">
          <a:xfrm>
            <a:off x="3810000" y="1700213"/>
            <a:ext cx="1619250" cy="15287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03" name="Rectangle 51"/>
          <p:cNvSpPr>
            <a:spLocks noChangeArrowheads="1"/>
          </p:cNvSpPr>
          <p:nvPr/>
        </p:nvSpPr>
        <p:spPr bwMode="auto">
          <a:xfrm>
            <a:off x="3330575" y="3014663"/>
            <a:ext cx="803275" cy="336550"/>
          </a:xfrm>
          <a:prstGeom prst="rect">
            <a:avLst/>
          </a:prstGeom>
          <a:solidFill>
            <a:schemeClr val="tx1"/>
          </a:solidFill>
          <a:ln>
            <a:noFill/>
          </a:ln>
          <a:effectLst/>
          <a:extLst/>
        </p:spPr>
        <p:txBody>
          <a:bodyPr wrap="none">
            <a:spAutoFit/>
          </a:bodyPr>
          <a:lstStyle/>
          <a:p>
            <a:r>
              <a:rPr lang="en-US" sz="1600">
                <a:solidFill>
                  <a:schemeClr val="bg1"/>
                </a:solidFill>
              </a:rPr>
              <a:t>|F</a:t>
            </a:r>
            <a:r>
              <a:rPr lang="en-US" sz="1600" baseline="-25000">
                <a:solidFill>
                  <a:schemeClr val="bg1"/>
                </a:solidFill>
              </a:rPr>
              <a:t>calc </a:t>
            </a:r>
            <a:r>
              <a:rPr lang="en-US" sz="1400">
                <a:solidFill>
                  <a:schemeClr val="bg1"/>
                </a:solidFill>
              </a:rPr>
              <a:t>|</a:t>
            </a:r>
            <a:r>
              <a:rPr lang="en-US" sz="1600" baseline="30000">
                <a:solidFill>
                  <a:schemeClr val="bg1"/>
                </a:solidFill>
              </a:rPr>
              <a:t>in</a:t>
            </a:r>
          </a:p>
        </p:txBody>
      </p:sp>
      <p:sp>
        <p:nvSpPr>
          <p:cNvPr id="100404" name="Line 52"/>
          <p:cNvSpPr>
            <a:spLocks noChangeShapeType="1"/>
          </p:cNvSpPr>
          <p:nvPr/>
        </p:nvSpPr>
        <p:spPr bwMode="auto">
          <a:xfrm>
            <a:off x="3805238" y="2373313"/>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6" name="Line 54"/>
          <p:cNvSpPr>
            <a:spLocks noChangeShapeType="1"/>
          </p:cNvSpPr>
          <p:nvPr/>
        </p:nvSpPr>
        <p:spPr bwMode="auto">
          <a:xfrm>
            <a:off x="1277938" y="1646238"/>
            <a:ext cx="5056187"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08" name="Line 56"/>
          <p:cNvSpPr>
            <a:spLocks noChangeShapeType="1"/>
          </p:cNvSpPr>
          <p:nvPr/>
        </p:nvSpPr>
        <p:spPr bwMode="auto">
          <a:xfrm flipH="1">
            <a:off x="5340350" y="2840038"/>
            <a:ext cx="0" cy="12461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0417" name="Group 65"/>
          <p:cNvGrpSpPr>
            <a:grpSpLocks/>
          </p:cNvGrpSpPr>
          <p:nvPr/>
        </p:nvGrpSpPr>
        <p:grpSpPr bwMode="auto">
          <a:xfrm>
            <a:off x="3956050" y="2008188"/>
            <a:ext cx="1306513" cy="835025"/>
            <a:chOff x="4767" y="1071"/>
            <a:chExt cx="823" cy="526"/>
          </a:xfrm>
        </p:grpSpPr>
        <p:sp>
          <p:nvSpPr>
            <p:cNvPr id="100400" name="Text Box 48"/>
            <p:cNvSpPr txBox="1">
              <a:spLocks noChangeArrowheads="1"/>
            </p:cNvSpPr>
            <p:nvPr/>
          </p:nvSpPr>
          <p:spPr bwMode="auto">
            <a:xfrm>
              <a:off x="4767" y="1071"/>
              <a:ext cx="823"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dirty="0" err="1">
                  <a:solidFill>
                    <a:schemeClr val="bg1"/>
                  </a:solidFill>
                  <a:latin typeface="Symbol" pitchFamily="18" charset="2"/>
                </a:rPr>
                <a:t>S</a:t>
              </a:r>
              <a:r>
                <a:rPr lang="en-US" dirty="0" err="1">
                  <a:solidFill>
                    <a:schemeClr val="bg1"/>
                  </a:solidFill>
                </a:rPr>
                <a:t>|F</a:t>
              </a:r>
              <a:r>
                <a:rPr lang="en-US" baseline="-25000" dirty="0" err="1">
                  <a:solidFill>
                    <a:schemeClr val="bg1"/>
                  </a:solidFill>
                </a:rPr>
                <a:t>obs</a:t>
              </a:r>
              <a:r>
                <a:rPr lang="en-US" dirty="0" err="1">
                  <a:solidFill>
                    <a:schemeClr val="bg1"/>
                  </a:solidFill>
                </a:rPr>
                <a:t>-F</a:t>
              </a:r>
              <a:r>
                <a:rPr lang="en-US" baseline="-25000" dirty="0" err="1">
                  <a:solidFill>
                    <a:schemeClr val="bg1"/>
                  </a:solidFill>
                </a:rPr>
                <a:t>calc</a:t>
              </a:r>
              <a:r>
                <a:rPr lang="en-US" dirty="0">
                  <a:solidFill>
                    <a:schemeClr val="bg1"/>
                  </a:solidFill>
                </a:rPr>
                <a:t>|</a:t>
              </a:r>
            </a:p>
            <a:p>
              <a:pPr algn="ctr">
                <a:lnSpc>
                  <a:spcPct val="135000"/>
                </a:lnSpc>
              </a:pPr>
              <a:r>
                <a:rPr lang="en-US" dirty="0" err="1">
                  <a:solidFill>
                    <a:schemeClr val="bg1"/>
                  </a:solidFill>
                  <a:latin typeface="Symbol" pitchFamily="18" charset="2"/>
                </a:rPr>
                <a:t>S</a:t>
              </a:r>
              <a:r>
                <a:rPr lang="en-US" dirty="0" err="1">
                  <a:solidFill>
                    <a:schemeClr val="bg1"/>
                  </a:solidFill>
                </a:rPr>
                <a:t>|F</a:t>
              </a:r>
              <a:r>
                <a:rPr lang="en-US" baseline="-25000" dirty="0" err="1">
                  <a:solidFill>
                    <a:schemeClr val="bg1"/>
                  </a:solidFill>
                </a:rPr>
                <a:t>obs</a:t>
              </a:r>
              <a:r>
                <a:rPr lang="en-US" dirty="0">
                  <a:solidFill>
                    <a:schemeClr val="bg1"/>
                  </a:solidFill>
                </a:rPr>
                <a:t>|</a:t>
              </a:r>
            </a:p>
          </p:txBody>
        </p:sp>
        <p:sp>
          <p:nvSpPr>
            <p:cNvPr id="100411" name="Line 59"/>
            <p:cNvSpPr>
              <a:spLocks noChangeShapeType="1"/>
            </p:cNvSpPr>
            <p:nvPr/>
          </p:nvSpPr>
          <p:spPr bwMode="auto">
            <a:xfrm>
              <a:off x="4838" y="1361"/>
              <a:ext cx="701"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0413" name="Rectangle 61"/>
          <p:cNvSpPr>
            <a:spLocks noChangeArrowheads="1"/>
          </p:cNvSpPr>
          <p:nvPr/>
        </p:nvSpPr>
        <p:spPr bwMode="auto">
          <a:xfrm>
            <a:off x="5335588" y="2787650"/>
            <a:ext cx="8556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|F</a:t>
            </a:r>
            <a:r>
              <a:rPr lang="en-US" sz="1600" baseline="-25000">
                <a:solidFill>
                  <a:schemeClr val="bg1"/>
                </a:solidFill>
              </a:rPr>
              <a:t>calc</a:t>
            </a:r>
            <a:r>
              <a:rPr lang="en-US" sz="1600">
                <a:solidFill>
                  <a:schemeClr val="bg1"/>
                </a:solidFill>
              </a:rPr>
              <a:t>|</a:t>
            </a:r>
            <a:r>
              <a:rPr lang="en-US" sz="1600" baseline="30000">
                <a:solidFill>
                  <a:schemeClr val="bg1"/>
                </a:solidFill>
              </a:rPr>
              <a:t>out</a:t>
            </a:r>
          </a:p>
        </p:txBody>
      </p:sp>
      <p:sp>
        <p:nvSpPr>
          <p:cNvPr id="100415" name="Rectangle 63"/>
          <p:cNvSpPr>
            <a:spLocks noChangeArrowheads="1"/>
          </p:cNvSpPr>
          <p:nvPr/>
        </p:nvSpPr>
        <p:spPr bwMode="auto">
          <a:xfrm>
            <a:off x="1463675" y="6434138"/>
            <a:ext cx="1944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Manual Refinement</a:t>
            </a:r>
          </a:p>
        </p:txBody>
      </p:sp>
      <p:sp>
        <p:nvSpPr>
          <p:cNvPr id="100422" name="Line 70"/>
          <p:cNvSpPr>
            <a:spLocks noChangeShapeType="1"/>
          </p:cNvSpPr>
          <p:nvPr/>
        </p:nvSpPr>
        <p:spPr bwMode="auto">
          <a:xfrm>
            <a:off x="5340350" y="3160713"/>
            <a:ext cx="882650"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24" name="Text Box 72"/>
          <p:cNvSpPr txBox="1">
            <a:spLocks noChangeArrowheads="1"/>
          </p:cNvSpPr>
          <p:nvPr/>
        </p:nvSpPr>
        <p:spPr bwMode="auto">
          <a:xfrm>
            <a:off x="481013" y="4986338"/>
            <a:ext cx="1147762" cy="274637"/>
          </a:xfrm>
          <a:prstGeom prst="rect">
            <a:avLst/>
          </a:prstGeom>
          <a:noFill/>
          <a:ln>
            <a:noFill/>
          </a:ln>
          <a:effectLst/>
          <a:extLst>
            <a:ext uri="{909E8E84-426E-40DD-AFC4-6F175D3DCCD1}">
              <a14:hiddenFill xmlns:a14="http://schemas.microsoft.com/office/drawing/2010/main">
                <a:solidFill>
                  <a:srgbClr val="E1F2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bg1"/>
                </a:solidFill>
              </a:rPr>
              <a:t>Build atoms to</a:t>
            </a:r>
          </a:p>
        </p:txBody>
      </p:sp>
      <p:sp>
        <p:nvSpPr>
          <p:cNvPr id="100425" name="Text Box 73"/>
          <p:cNvSpPr txBox="1">
            <a:spLocks noChangeArrowheads="1"/>
          </p:cNvSpPr>
          <p:nvPr/>
        </p:nvSpPr>
        <p:spPr bwMode="auto">
          <a:xfrm>
            <a:off x="6035675" y="3438525"/>
            <a:ext cx="1416050" cy="366713"/>
          </a:xfrm>
          <a:prstGeom prst="rect">
            <a:avLst/>
          </a:prstGeom>
          <a:solidFill>
            <a:schemeClr val="tx1"/>
          </a:solidFill>
          <a:ln>
            <a:noFill/>
          </a:ln>
          <a:effectLst/>
          <a:extLst/>
        </p:spPr>
        <p:txBody>
          <a:bodyPr wrap="none">
            <a:spAutoFit/>
          </a:bodyPr>
          <a:lstStyle/>
          <a:p>
            <a:pPr algn="r"/>
            <a:r>
              <a:rPr lang="en-US">
                <a:solidFill>
                  <a:schemeClr val="bg1"/>
                </a:solidFill>
              </a:rPr>
              <a:t>    FT (Coot)</a:t>
            </a:r>
          </a:p>
        </p:txBody>
      </p:sp>
      <p:sp>
        <p:nvSpPr>
          <p:cNvPr id="100407" name="Line 55"/>
          <p:cNvSpPr>
            <a:spLocks noChangeShapeType="1"/>
          </p:cNvSpPr>
          <p:nvPr/>
        </p:nvSpPr>
        <p:spPr bwMode="auto">
          <a:xfrm flipH="1">
            <a:off x="6338888" y="1646238"/>
            <a:ext cx="0" cy="238442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26" name="Line 74"/>
          <p:cNvSpPr>
            <a:spLocks noChangeShapeType="1"/>
          </p:cNvSpPr>
          <p:nvPr/>
        </p:nvSpPr>
        <p:spPr bwMode="auto">
          <a:xfrm flipH="1">
            <a:off x="6223000" y="3160713"/>
            <a:ext cx="0" cy="86201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28" name="Text Box 76"/>
          <p:cNvSpPr txBox="1">
            <a:spLocks noChangeArrowheads="1"/>
          </p:cNvSpPr>
          <p:nvPr/>
        </p:nvSpPr>
        <p:spPr bwMode="auto">
          <a:xfrm>
            <a:off x="6581775" y="4108450"/>
            <a:ext cx="852488"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a:solidFill>
                  <a:schemeClr val="bg1"/>
                </a:solidFill>
              </a:rPr>
              <a:t>2F</a:t>
            </a:r>
            <a:r>
              <a:rPr lang="en-US" sz="1200" baseline="-25000">
                <a:solidFill>
                  <a:schemeClr val="bg1"/>
                </a:solidFill>
              </a:rPr>
              <a:t>obs</a:t>
            </a:r>
            <a:r>
              <a:rPr lang="en-US" sz="1200">
                <a:solidFill>
                  <a:schemeClr val="bg1"/>
                </a:solidFill>
              </a:rPr>
              <a:t>-F</a:t>
            </a:r>
            <a:r>
              <a:rPr lang="en-US" sz="1200" baseline="-25000">
                <a:solidFill>
                  <a:schemeClr val="bg1"/>
                </a:solidFill>
              </a:rPr>
              <a:t>calc</a:t>
            </a:r>
          </a:p>
          <a:p>
            <a:pPr algn="ctr"/>
            <a:r>
              <a:rPr lang="en-US">
                <a:solidFill>
                  <a:schemeClr val="bg1"/>
                </a:solidFill>
              </a:rPr>
              <a:t>map</a:t>
            </a:r>
          </a:p>
        </p:txBody>
      </p:sp>
      <p:sp>
        <p:nvSpPr>
          <p:cNvPr id="100429" name="Line 77"/>
          <p:cNvSpPr>
            <a:spLocks noChangeShapeType="1"/>
          </p:cNvSpPr>
          <p:nvPr/>
        </p:nvSpPr>
        <p:spPr bwMode="auto">
          <a:xfrm>
            <a:off x="5340350" y="3438525"/>
            <a:ext cx="768350" cy="31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92" name="Text Box 40"/>
          <p:cNvSpPr txBox="1">
            <a:spLocks noChangeArrowheads="1"/>
          </p:cNvSpPr>
          <p:nvPr/>
        </p:nvSpPr>
        <p:spPr bwMode="auto">
          <a:xfrm>
            <a:off x="2566988" y="1970088"/>
            <a:ext cx="1031875" cy="946150"/>
          </a:xfrm>
          <a:prstGeom prst="rect">
            <a:avLst/>
          </a:prstGeom>
          <a:solidFill>
            <a:schemeClr val="tx1"/>
          </a:solidFill>
          <a:ln>
            <a:noFill/>
          </a:ln>
          <a:effectLst/>
          <a:extLst/>
        </p:spPr>
        <p:txBody>
          <a:bodyPr wrap="none">
            <a:spAutoFit/>
          </a:bodyPr>
          <a:lstStyle/>
          <a:p>
            <a:pPr algn="ctr"/>
            <a:r>
              <a:rPr lang="en-US" sz="2800" b="1">
                <a:solidFill>
                  <a:schemeClr val="bg1"/>
                </a:solidFill>
              </a:rPr>
              <a:t>Fit </a:t>
            </a:r>
          </a:p>
          <a:p>
            <a:pPr algn="ctr"/>
            <a:r>
              <a:rPr lang="en-US" sz="2800" b="1">
                <a:solidFill>
                  <a:schemeClr val="bg1"/>
                </a:solidFill>
              </a:rPr>
              <a:t>|F</a:t>
            </a:r>
            <a:r>
              <a:rPr lang="en-US" sz="2800" b="1" baseline="-25000">
                <a:solidFill>
                  <a:schemeClr val="bg1"/>
                </a:solidFill>
              </a:rPr>
              <a:t>obs</a:t>
            </a:r>
            <a:r>
              <a:rPr lang="en-US" sz="2800" b="1">
                <a:solidFill>
                  <a:schemeClr val="bg1"/>
                </a:solidFill>
              </a:rPr>
              <a:t>|</a:t>
            </a:r>
          </a:p>
        </p:txBody>
      </p:sp>
      <p:sp>
        <p:nvSpPr>
          <p:cNvPr id="100423" name="Text Box 71"/>
          <p:cNvSpPr txBox="1">
            <a:spLocks noChangeArrowheads="1"/>
          </p:cNvSpPr>
          <p:nvPr/>
        </p:nvSpPr>
        <p:spPr bwMode="auto">
          <a:xfrm>
            <a:off x="2506663" y="1816100"/>
            <a:ext cx="1182687" cy="274638"/>
          </a:xfrm>
          <a:prstGeom prst="rect">
            <a:avLst/>
          </a:prstGeom>
          <a:noFill/>
          <a:ln>
            <a:noFill/>
          </a:ln>
          <a:effectLst/>
          <a:extLst>
            <a:ext uri="{909E8E84-426E-40DD-AFC4-6F175D3DCCD1}">
              <a14:hiddenFill xmlns:a14="http://schemas.microsoft.com/office/drawing/2010/main">
                <a:solidFill>
                  <a:srgbClr val="E1F2F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solidFill>
                  <a:schemeClr val="bg1"/>
                </a:solidFill>
              </a:rPr>
              <a:t>Move atoms to</a:t>
            </a:r>
          </a:p>
        </p:txBody>
      </p:sp>
      <p:sp>
        <p:nvSpPr>
          <p:cNvPr id="100430" name="Text Box 78"/>
          <p:cNvSpPr txBox="1">
            <a:spLocks noChangeArrowheads="1"/>
          </p:cNvSpPr>
          <p:nvPr/>
        </p:nvSpPr>
        <p:spPr bwMode="auto">
          <a:xfrm>
            <a:off x="5476875" y="3044825"/>
            <a:ext cx="593725" cy="396875"/>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solidFill>
                  <a:schemeClr val="bg1"/>
                </a:solidFill>
                <a:latin typeface="Symbol" pitchFamily="18" charset="2"/>
              </a:rPr>
              <a:t>a</a:t>
            </a:r>
            <a:r>
              <a:rPr lang="en-US" sz="1600" baseline="-25000">
                <a:solidFill>
                  <a:schemeClr val="bg1"/>
                </a:solidFill>
              </a:rPr>
              <a:t>calc</a:t>
            </a:r>
          </a:p>
        </p:txBody>
      </p:sp>
      <p:sp>
        <p:nvSpPr>
          <p:cNvPr id="100431" name="Line 79"/>
          <p:cNvSpPr>
            <a:spLocks noChangeShapeType="1"/>
          </p:cNvSpPr>
          <p:nvPr/>
        </p:nvSpPr>
        <p:spPr bwMode="auto">
          <a:xfrm flipH="1">
            <a:off x="6108700" y="3436938"/>
            <a:ext cx="0" cy="58578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2" name="Freeform 80"/>
          <p:cNvSpPr>
            <a:spLocks/>
          </p:cNvSpPr>
          <p:nvPr/>
        </p:nvSpPr>
        <p:spPr bwMode="auto">
          <a:xfrm>
            <a:off x="6240463" y="4672013"/>
            <a:ext cx="1865312" cy="1752600"/>
          </a:xfrm>
          <a:custGeom>
            <a:avLst/>
            <a:gdLst>
              <a:gd name="T0" fmla="*/ 368 w 1175"/>
              <a:gd name="T1" fmla="*/ 12 h 1056"/>
              <a:gd name="T2" fmla="*/ 332 w 1175"/>
              <a:gd name="T3" fmla="*/ 126 h 1056"/>
              <a:gd name="T4" fmla="*/ 80 w 1175"/>
              <a:gd name="T5" fmla="*/ 306 h 1056"/>
              <a:gd name="T6" fmla="*/ 284 w 1175"/>
              <a:gd name="T7" fmla="*/ 486 h 1056"/>
              <a:gd name="T8" fmla="*/ 2 w 1175"/>
              <a:gd name="T9" fmla="*/ 780 h 1056"/>
              <a:gd name="T10" fmla="*/ 272 w 1175"/>
              <a:gd name="T11" fmla="*/ 960 h 1056"/>
              <a:gd name="T12" fmla="*/ 440 w 1175"/>
              <a:gd name="T13" fmla="*/ 702 h 1056"/>
              <a:gd name="T14" fmla="*/ 746 w 1175"/>
              <a:gd name="T15" fmla="*/ 1056 h 1056"/>
              <a:gd name="T16" fmla="*/ 704 w 1175"/>
              <a:gd name="T17" fmla="*/ 702 h 1056"/>
              <a:gd name="T18" fmla="*/ 398 w 1175"/>
              <a:gd name="T19" fmla="*/ 468 h 1056"/>
              <a:gd name="T20" fmla="*/ 446 w 1175"/>
              <a:gd name="T21" fmla="*/ 156 h 1056"/>
              <a:gd name="T22" fmla="*/ 662 w 1175"/>
              <a:gd name="T23" fmla="*/ 288 h 1056"/>
              <a:gd name="T24" fmla="*/ 896 w 1175"/>
              <a:gd name="T25" fmla="*/ 816 h 1056"/>
              <a:gd name="T26" fmla="*/ 1148 w 1175"/>
              <a:gd name="T27" fmla="*/ 672 h 1056"/>
              <a:gd name="T28" fmla="*/ 1058 w 1175"/>
              <a:gd name="T29" fmla="*/ 408 h 1056"/>
              <a:gd name="T30" fmla="*/ 668 w 1175"/>
              <a:gd name="T31" fmla="*/ 138 h 1056"/>
              <a:gd name="T32" fmla="*/ 572 w 1175"/>
              <a:gd name="T33" fmla="*/ 42 h 1056"/>
              <a:gd name="T34" fmla="*/ 1088 w 1175"/>
              <a:gd name="T35" fmla="*/ 0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75" h="1056">
                <a:moveTo>
                  <a:pt x="368" y="12"/>
                </a:moveTo>
                <a:cubicBezTo>
                  <a:pt x="374" y="44"/>
                  <a:pt x="380" y="77"/>
                  <a:pt x="332" y="126"/>
                </a:cubicBezTo>
                <a:cubicBezTo>
                  <a:pt x="284" y="175"/>
                  <a:pt x="88" y="246"/>
                  <a:pt x="80" y="306"/>
                </a:cubicBezTo>
                <a:cubicBezTo>
                  <a:pt x="72" y="366"/>
                  <a:pt x="297" y="407"/>
                  <a:pt x="284" y="486"/>
                </a:cubicBezTo>
                <a:cubicBezTo>
                  <a:pt x="271" y="565"/>
                  <a:pt x="4" y="701"/>
                  <a:pt x="2" y="780"/>
                </a:cubicBezTo>
                <a:cubicBezTo>
                  <a:pt x="0" y="859"/>
                  <a:pt x="199" y="973"/>
                  <a:pt x="272" y="960"/>
                </a:cubicBezTo>
                <a:cubicBezTo>
                  <a:pt x="345" y="947"/>
                  <a:pt x="361" y="686"/>
                  <a:pt x="440" y="702"/>
                </a:cubicBezTo>
                <a:cubicBezTo>
                  <a:pt x="519" y="718"/>
                  <a:pt x="702" y="1056"/>
                  <a:pt x="746" y="1056"/>
                </a:cubicBezTo>
                <a:cubicBezTo>
                  <a:pt x="790" y="1056"/>
                  <a:pt x="762" y="800"/>
                  <a:pt x="704" y="702"/>
                </a:cubicBezTo>
                <a:cubicBezTo>
                  <a:pt x="646" y="604"/>
                  <a:pt x="441" y="559"/>
                  <a:pt x="398" y="468"/>
                </a:cubicBezTo>
                <a:cubicBezTo>
                  <a:pt x="355" y="377"/>
                  <a:pt x="402" y="186"/>
                  <a:pt x="446" y="156"/>
                </a:cubicBezTo>
                <a:cubicBezTo>
                  <a:pt x="490" y="126"/>
                  <a:pt x="587" y="178"/>
                  <a:pt x="662" y="288"/>
                </a:cubicBezTo>
                <a:cubicBezTo>
                  <a:pt x="737" y="398"/>
                  <a:pt x="815" y="752"/>
                  <a:pt x="896" y="816"/>
                </a:cubicBezTo>
                <a:cubicBezTo>
                  <a:pt x="977" y="880"/>
                  <a:pt x="1121" y="740"/>
                  <a:pt x="1148" y="672"/>
                </a:cubicBezTo>
                <a:cubicBezTo>
                  <a:pt x="1175" y="604"/>
                  <a:pt x="1138" y="497"/>
                  <a:pt x="1058" y="408"/>
                </a:cubicBezTo>
                <a:cubicBezTo>
                  <a:pt x="978" y="319"/>
                  <a:pt x="749" y="199"/>
                  <a:pt x="668" y="138"/>
                </a:cubicBezTo>
                <a:cubicBezTo>
                  <a:pt x="587" y="77"/>
                  <a:pt x="502" y="65"/>
                  <a:pt x="572" y="42"/>
                </a:cubicBezTo>
                <a:cubicBezTo>
                  <a:pt x="642" y="19"/>
                  <a:pt x="865" y="9"/>
                  <a:pt x="1088" y="0"/>
                </a:cubicBezTo>
              </a:path>
            </a:pathLst>
          </a:custGeom>
          <a:noFill/>
          <a:ln w="9525">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37" name="Rectangle 85"/>
          <p:cNvSpPr>
            <a:spLocks noChangeArrowheads="1"/>
          </p:cNvSpPr>
          <p:nvPr/>
        </p:nvSpPr>
        <p:spPr bwMode="auto">
          <a:xfrm>
            <a:off x="6121400" y="6396038"/>
            <a:ext cx="1944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Manual Refinement</a:t>
            </a:r>
          </a:p>
        </p:txBody>
      </p:sp>
      <p:sp>
        <p:nvSpPr>
          <p:cNvPr id="100439" name="Text Box 87"/>
          <p:cNvSpPr txBox="1">
            <a:spLocks noChangeArrowheads="1"/>
          </p:cNvSpPr>
          <p:nvPr/>
        </p:nvSpPr>
        <p:spPr bwMode="auto">
          <a:xfrm>
            <a:off x="8497888" y="3487738"/>
            <a:ext cx="1441450" cy="366712"/>
          </a:xfrm>
          <a:prstGeom prst="rect">
            <a:avLst/>
          </a:prstGeom>
          <a:solidFill>
            <a:schemeClr val="tx1"/>
          </a:solidFill>
          <a:ln>
            <a:noFill/>
          </a:ln>
          <a:effectLst/>
          <a:extLst/>
        </p:spPr>
        <p:txBody>
          <a:bodyPr wrap="none">
            <a:spAutoFit/>
          </a:bodyPr>
          <a:lstStyle/>
          <a:p>
            <a:pPr algn="r"/>
            <a:r>
              <a:rPr lang="en-US">
                <a:solidFill>
                  <a:schemeClr val="bg1"/>
                </a:solidFill>
              </a:rPr>
              <a:t> FT (Phenix)</a:t>
            </a:r>
          </a:p>
        </p:txBody>
      </p:sp>
      <p:sp>
        <p:nvSpPr>
          <p:cNvPr id="100440" name="Line 88"/>
          <p:cNvSpPr>
            <a:spLocks noChangeShapeType="1"/>
          </p:cNvSpPr>
          <p:nvPr/>
        </p:nvSpPr>
        <p:spPr bwMode="auto">
          <a:xfrm>
            <a:off x="8578850" y="3430588"/>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1" name="Rectangle 89"/>
          <p:cNvSpPr>
            <a:spLocks noChangeArrowheads="1"/>
          </p:cNvSpPr>
          <p:nvPr/>
        </p:nvSpPr>
        <p:spPr bwMode="auto">
          <a:xfrm>
            <a:off x="8086725" y="3014663"/>
            <a:ext cx="933450" cy="396875"/>
          </a:xfrm>
          <a:prstGeom prst="rect">
            <a:avLst/>
          </a:prstGeom>
          <a:solidFill>
            <a:schemeClr val="tx1"/>
          </a:solidFill>
          <a:ln>
            <a:noFill/>
          </a:ln>
          <a:effectLst/>
          <a:extLst/>
        </p:spPr>
        <p:txBody>
          <a:bodyPr wrap="none">
            <a:spAutoFit/>
          </a:bodyPr>
          <a:lstStyle/>
          <a:p>
            <a:r>
              <a:rPr lang="en-US" sz="2000">
                <a:solidFill>
                  <a:schemeClr val="bg1"/>
                </a:solidFill>
              </a:rPr>
              <a:t>|F</a:t>
            </a:r>
            <a:r>
              <a:rPr lang="en-US" sz="2000" baseline="-25000">
                <a:solidFill>
                  <a:schemeClr val="bg1"/>
                </a:solidFill>
              </a:rPr>
              <a:t>calc </a:t>
            </a:r>
            <a:r>
              <a:rPr lang="en-US">
                <a:solidFill>
                  <a:schemeClr val="bg1"/>
                </a:solidFill>
              </a:rPr>
              <a:t>|</a:t>
            </a:r>
            <a:r>
              <a:rPr lang="en-US" sz="2000" baseline="30000">
                <a:solidFill>
                  <a:schemeClr val="bg1"/>
                </a:solidFill>
              </a:rPr>
              <a:t>in</a:t>
            </a:r>
          </a:p>
        </p:txBody>
      </p:sp>
      <p:sp>
        <p:nvSpPr>
          <p:cNvPr id="100442" name="Oval 90"/>
          <p:cNvSpPr>
            <a:spLocks noChangeArrowheads="1"/>
          </p:cNvSpPr>
          <p:nvPr/>
        </p:nvSpPr>
        <p:spPr bwMode="auto">
          <a:xfrm>
            <a:off x="8559800" y="1639888"/>
            <a:ext cx="1619250" cy="1528762"/>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0443" name="Line 91"/>
          <p:cNvSpPr>
            <a:spLocks noChangeShapeType="1"/>
          </p:cNvSpPr>
          <p:nvPr/>
        </p:nvSpPr>
        <p:spPr bwMode="auto">
          <a:xfrm>
            <a:off x="8555038" y="2312988"/>
            <a:ext cx="0" cy="641350"/>
          </a:xfrm>
          <a:prstGeom prst="line">
            <a:avLst/>
          </a:prstGeom>
          <a:noFill/>
          <a:ln w="952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44" name="Rectangle 92"/>
          <p:cNvSpPr>
            <a:spLocks noChangeArrowheads="1"/>
          </p:cNvSpPr>
          <p:nvPr/>
        </p:nvSpPr>
        <p:spPr bwMode="auto">
          <a:xfrm>
            <a:off x="3598863" y="1171575"/>
            <a:ext cx="21828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solidFill>
                  <a:schemeClr val="bg1"/>
                </a:solidFill>
              </a:rPr>
              <a:t>Automatic Refinement</a:t>
            </a:r>
          </a:p>
        </p:txBody>
      </p:sp>
      <p:sp>
        <p:nvSpPr>
          <p:cNvPr id="100375" name="Text Box 23"/>
          <p:cNvSpPr txBox="1">
            <a:spLocks noChangeArrowheads="1"/>
          </p:cNvSpPr>
          <p:nvPr/>
        </p:nvSpPr>
        <p:spPr bwMode="auto">
          <a:xfrm>
            <a:off x="344488" y="4273550"/>
            <a:ext cx="1539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a:solidFill>
                  <a:schemeClr val="bg1"/>
                </a:solidFill>
              </a:rPr>
              <a:t>experimental </a:t>
            </a:r>
            <a:r>
              <a:rPr lang="en-US">
                <a:solidFill>
                  <a:schemeClr val="bg1"/>
                </a:solidFill>
              </a:rPr>
              <a:t>map</a:t>
            </a:r>
          </a:p>
        </p:txBody>
      </p:sp>
      <p:pic>
        <p:nvPicPr>
          <p:cNvPr id="100449" name="Picture 97" descr="coot-ini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8513" y="5041900"/>
            <a:ext cx="1131887" cy="7985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0435" name="Picture 83" descr="MC90043460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1000" y="4273550"/>
            <a:ext cx="1311275" cy="1936750"/>
          </a:xfrm>
          <a:prstGeom prst="rect">
            <a:avLst/>
          </a:prstGeom>
          <a:noFill/>
          <a:extLst>
            <a:ext uri="{909E8E84-426E-40DD-AFC4-6F175D3DCCD1}">
              <a14:hiddenFill xmlns:a14="http://schemas.microsoft.com/office/drawing/2010/main">
                <a:solidFill>
                  <a:srgbClr val="FFFFFF"/>
                </a:solidFill>
              </a14:hiddenFill>
            </a:ext>
          </a:extLst>
        </p:spPr>
      </p:pic>
      <p:sp>
        <p:nvSpPr>
          <p:cNvPr id="100453" name="Text Box 101"/>
          <p:cNvSpPr txBox="1">
            <a:spLocks noChangeArrowheads="1"/>
          </p:cNvSpPr>
          <p:nvPr/>
        </p:nvSpPr>
        <p:spPr bwMode="auto">
          <a:xfrm>
            <a:off x="5152113" y="5432288"/>
            <a:ext cx="79692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dirty="0">
                <a:solidFill>
                  <a:schemeClr val="bg1"/>
                </a:solidFill>
              </a:rPr>
              <a:t>F</a:t>
            </a:r>
            <a:r>
              <a:rPr lang="en-US" sz="1200" baseline="-25000" dirty="0">
                <a:solidFill>
                  <a:schemeClr val="bg1"/>
                </a:solidFill>
              </a:rPr>
              <a:t>obs</a:t>
            </a:r>
            <a:r>
              <a:rPr lang="en-US" sz="1200" dirty="0">
                <a:solidFill>
                  <a:schemeClr val="bg1"/>
                </a:solidFill>
              </a:rPr>
              <a:t>-</a:t>
            </a:r>
            <a:r>
              <a:rPr lang="en-US" sz="1200" dirty="0" err="1">
                <a:solidFill>
                  <a:schemeClr val="bg1"/>
                </a:solidFill>
              </a:rPr>
              <a:t>F</a:t>
            </a:r>
            <a:r>
              <a:rPr lang="en-US" sz="1200" baseline="-25000" dirty="0" err="1">
                <a:solidFill>
                  <a:schemeClr val="bg1"/>
                </a:solidFill>
              </a:rPr>
              <a:t>calc</a:t>
            </a:r>
            <a:r>
              <a:rPr lang="en-US" sz="1200" baseline="-25000" dirty="0">
                <a:solidFill>
                  <a:schemeClr val="bg1"/>
                </a:solidFill>
              </a:rPr>
              <a:t> </a:t>
            </a:r>
          </a:p>
          <a:p>
            <a:pPr algn="ctr"/>
            <a:r>
              <a:rPr lang="en-US" dirty="0">
                <a:solidFill>
                  <a:schemeClr val="bg1"/>
                </a:solidFill>
              </a:rPr>
              <a:t>map</a:t>
            </a:r>
          </a:p>
        </p:txBody>
      </p:sp>
      <p:sp>
        <p:nvSpPr>
          <p:cNvPr id="100409" name="Text Box 57"/>
          <p:cNvSpPr txBox="1">
            <a:spLocks noChangeArrowheads="1"/>
          </p:cNvSpPr>
          <p:nvPr/>
        </p:nvSpPr>
        <p:spPr bwMode="auto">
          <a:xfrm>
            <a:off x="4387850" y="4782538"/>
            <a:ext cx="175895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dirty="0">
                <a:solidFill>
                  <a:schemeClr val="bg1"/>
                </a:solidFill>
              </a:rPr>
              <a:t>coordinates</a:t>
            </a:r>
          </a:p>
          <a:p>
            <a:pPr algn="ctr"/>
            <a:r>
              <a:rPr lang="en-US" sz="800" dirty="0" smtClean="0">
                <a:solidFill>
                  <a:schemeClr val="bg1"/>
                </a:solidFill>
              </a:rPr>
              <a:t>(native-round1_001.pdb</a:t>
            </a:r>
            <a:r>
              <a:rPr lang="en-US" sz="800" dirty="0">
                <a:solidFill>
                  <a:schemeClr val="bg1"/>
                </a:solidFill>
              </a:rPr>
              <a:t>)</a:t>
            </a:r>
          </a:p>
        </p:txBody>
      </p:sp>
      <p:pic>
        <p:nvPicPr>
          <p:cNvPr id="100457" name="Picture 105" descr="coot-init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1200" y="4029075"/>
            <a:ext cx="1143000" cy="8302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00434" name="Text Box 82"/>
          <p:cNvSpPr txBox="1">
            <a:spLocks noChangeArrowheads="1"/>
          </p:cNvSpPr>
          <p:nvPr/>
        </p:nvSpPr>
        <p:spPr bwMode="auto">
          <a:xfrm>
            <a:off x="7741920" y="4802513"/>
            <a:ext cx="14766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600" dirty="0">
                <a:solidFill>
                  <a:schemeClr val="bg1"/>
                </a:solidFill>
              </a:rPr>
              <a:t>coordinates</a:t>
            </a:r>
          </a:p>
          <a:p>
            <a:pPr algn="ctr"/>
            <a:r>
              <a:rPr lang="en-US" sz="800" dirty="0" smtClean="0">
                <a:solidFill>
                  <a:schemeClr val="bg1"/>
                </a:solidFill>
              </a:rPr>
              <a:t>(native-round1_001-coot.pdb</a:t>
            </a:r>
            <a:r>
              <a:rPr lang="en-US" sz="800" dirty="0">
                <a:solidFill>
                  <a:schemeClr val="bg1"/>
                </a:solidFill>
              </a:rPr>
              <a:t>)</a:t>
            </a:r>
          </a:p>
        </p:txBody>
      </p:sp>
      <p:sp>
        <p:nvSpPr>
          <p:cNvPr id="100462" name="Line 110"/>
          <p:cNvSpPr>
            <a:spLocks noChangeShapeType="1"/>
          </p:cNvSpPr>
          <p:nvPr/>
        </p:nvSpPr>
        <p:spPr bwMode="auto">
          <a:xfrm>
            <a:off x="1277938" y="1593850"/>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66" name="Line 114"/>
          <p:cNvSpPr>
            <a:spLocks noChangeShapeType="1"/>
          </p:cNvSpPr>
          <p:nvPr/>
        </p:nvSpPr>
        <p:spPr bwMode="auto">
          <a:xfrm>
            <a:off x="1277938" y="1546225"/>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67" name="Line 115"/>
          <p:cNvSpPr>
            <a:spLocks noChangeShapeType="1"/>
          </p:cNvSpPr>
          <p:nvPr/>
        </p:nvSpPr>
        <p:spPr bwMode="auto">
          <a:xfrm>
            <a:off x="1277938" y="1497013"/>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468" name="Line 116"/>
          <p:cNvSpPr>
            <a:spLocks noChangeShapeType="1"/>
          </p:cNvSpPr>
          <p:nvPr/>
        </p:nvSpPr>
        <p:spPr bwMode="auto">
          <a:xfrm>
            <a:off x="1277938" y="1447800"/>
            <a:ext cx="7875587"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76" name="Text Box 24"/>
          <p:cNvSpPr txBox="1">
            <a:spLocks noChangeArrowheads="1"/>
          </p:cNvSpPr>
          <p:nvPr/>
        </p:nvSpPr>
        <p:spPr bwMode="auto">
          <a:xfrm>
            <a:off x="3113088" y="4790475"/>
            <a:ext cx="139382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dirty="0">
                <a:solidFill>
                  <a:schemeClr val="bg1"/>
                </a:solidFill>
              </a:rPr>
              <a:t>coordinates</a:t>
            </a:r>
          </a:p>
          <a:p>
            <a:pPr algn="ctr"/>
            <a:r>
              <a:rPr lang="en-US" sz="800" dirty="0" smtClean="0">
                <a:solidFill>
                  <a:schemeClr val="bg1"/>
                </a:solidFill>
              </a:rPr>
              <a:t>(name-coot-83.pdb</a:t>
            </a:r>
            <a:r>
              <a:rPr lang="en-US" sz="800" dirty="0">
                <a:solidFill>
                  <a:schemeClr val="bg1"/>
                </a:solidFill>
              </a:rPr>
              <a:t>)</a:t>
            </a:r>
          </a:p>
        </p:txBody>
      </p:sp>
      <p:sp>
        <p:nvSpPr>
          <p:cNvPr id="100469" name="Freeform 117"/>
          <p:cNvSpPr>
            <a:spLocks/>
          </p:cNvSpPr>
          <p:nvPr/>
        </p:nvSpPr>
        <p:spPr bwMode="auto">
          <a:xfrm>
            <a:off x="5099050" y="5133975"/>
            <a:ext cx="1330325" cy="1108075"/>
          </a:xfrm>
          <a:custGeom>
            <a:avLst/>
            <a:gdLst>
              <a:gd name="T0" fmla="*/ 22 w 838"/>
              <a:gd name="T1" fmla="*/ 0 h 698"/>
              <a:gd name="T2" fmla="*/ 28 w 838"/>
              <a:gd name="T3" fmla="*/ 438 h 698"/>
              <a:gd name="T4" fmla="*/ 190 w 838"/>
              <a:gd name="T5" fmla="*/ 660 h 698"/>
              <a:gd name="T6" fmla="*/ 838 w 838"/>
              <a:gd name="T7" fmla="*/ 666 h 698"/>
            </a:gdLst>
            <a:ahLst/>
            <a:cxnLst>
              <a:cxn ang="0">
                <a:pos x="T0" y="T1"/>
              </a:cxn>
              <a:cxn ang="0">
                <a:pos x="T2" y="T3"/>
              </a:cxn>
              <a:cxn ang="0">
                <a:pos x="T4" y="T5"/>
              </a:cxn>
              <a:cxn ang="0">
                <a:pos x="T6" y="T7"/>
              </a:cxn>
            </a:cxnLst>
            <a:rect l="0" t="0" r="r" b="b"/>
            <a:pathLst>
              <a:path w="838" h="698">
                <a:moveTo>
                  <a:pt x="22" y="0"/>
                </a:moveTo>
                <a:cubicBezTo>
                  <a:pt x="11" y="164"/>
                  <a:pt x="0" y="328"/>
                  <a:pt x="28" y="438"/>
                </a:cubicBezTo>
                <a:cubicBezTo>
                  <a:pt x="56" y="548"/>
                  <a:pt x="55" y="622"/>
                  <a:pt x="190" y="660"/>
                </a:cubicBezTo>
                <a:cubicBezTo>
                  <a:pt x="325" y="698"/>
                  <a:pt x="581" y="682"/>
                  <a:pt x="838" y="666"/>
                </a:cubicBezTo>
              </a:path>
            </a:pathLst>
          </a:custGeom>
          <a:noFill/>
          <a:ln w="9525">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4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3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37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38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3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040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40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04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037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039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4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40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04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04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044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045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04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04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04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04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04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040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04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04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04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04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04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04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040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04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044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045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46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3" presetClass="emph" presetSubtype="2" fill="hold" nodeType="clickEffect">
                                  <p:stCondLst>
                                    <p:cond delay="0"/>
                                  </p:stCondLst>
                                  <p:iterate type="lt">
                                    <p:tmPct val="0"/>
                                  </p:iterate>
                                  <p:childTnLst>
                                    <p:animClr clrSpc="rgb" dir="cw">
                                      <p:cBhvr override="childStyle">
                                        <p:cTn id="78" dur="2000" fill="hold"/>
                                        <p:tgtEl>
                                          <p:spTgt spid="100373">
                                            <p:txEl>
                                              <p:pRg st="0" end="0"/>
                                            </p:txEl>
                                          </p:spTgt>
                                        </p:tgtEl>
                                        <p:attrNameLst>
                                          <p:attrName>style.color</p:attrName>
                                        </p:attrNameLst>
                                      </p:cBhvr>
                                      <p:to>
                                        <a:srgbClr val="FF0000"/>
                                      </p:to>
                                    </p:animClr>
                                  </p:childTnLst>
                                </p:cTn>
                              </p:par>
                              <p:par>
                                <p:cTn id="79" presetID="4" presetClass="emph" presetSubtype="2" repeatCount="indefinite" fill="remove" grpId="0" nodeType="withEffect">
                                  <p:stCondLst>
                                    <p:cond delay="0"/>
                                  </p:stCondLst>
                                  <p:iterate type="lt">
                                    <p:tmPct val="7000"/>
                                  </p:iterate>
                                  <p:childTnLst>
                                    <p:anim to="1.5" calcmode="lin" valueType="num">
                                      <p:cBhvr override="childStyle">
                                        <p:cTn id="80" dur="2000" fill="hold"/>
                                        <p:tgtEl>
                                          <p:spTgt spid="100373">
                                            <p:txEl>
                                              <p:pRg st="0" end="0"/>
                                            </p:txEl>
                                          </p:spTgt>
                                        </p:tgtEl>
                                        <p:attrNameLst>
                                          <p:attrName>style.fontSize</p:attrName>
                                        </p:attrNameLst>
                                      </p:cBhvr>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004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044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04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04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044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043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04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046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0466"/>
                                        </p:tgtEl>
                                        <p:attrNameLst>
                                          <p:attrName>style.visibility</p:attrName>
                                        </p:attrNameLst>
                                      </p:cBhvr>
                                      <p:to>
                                        <p:strVal val="visible"/>
                                      </p:to>
                                    </p:set>
                                  </p:childTnLst>
                                </p:cTn>
                              </p:par>
                            </p:childTnLst>
                          </p:cTn>
                        </p:par>
                        <p:par>
                          <p:cTn id="103" fill="hold" nodeType="afterGroup">
                            <p:stCondLst>
                              <p:cond delay="2000"/>
                            </p:stCondLst>
                            <p:childTnLst>
                              <p:par>
                                <p:cTn id="104" presetID="10" presetClass="entr" presetSubtype="0" fill="hold" grpId="0" nodeType="afterEffect">
                                  <p:stCondLst>
                                    <p:cond delay="0"/>
                                  </p:stCondLst>
                                  <p:childTnLst>
                                    <p:set>
                                      <p:cBhvr>
                                        <p:cTn id="105" dur="1" fill="hold">
                                          <p:stCondLst>
                                            <p:cond delay="0"/>
                                          </p:stCondLst>
                                        </p:cTn>
                                        <p:tgtEl>
                                          <p:spTgt spid="100467"/>
                                        </p:tgtEl>
                                        <p:attrNameLst>
                                          <p:attrName>style.visibility</p:attrName>
                                        </p:attrNameLst>
                                      </p:cBhvr>
                                      <p:to>
                                        <p:strVal val="visible"/>
                                      </p:to>
                                    </p:set>
                                    <p:animEffect transition="in" filter="fade">
                                      <p:cBhvr>
                                        <p:cTn id="106" dur="2000"/>
                                        <p:tgtEl>
                                          <p:spTgt spid="100467"/>
                                        </p:tgtEl>
                                      </p:cBhvr>
                                    </p:animEffect>
                                  </p:childTnLst>
                                </p:cTn>
                              </p:par>
                            </p:childTnLst>
                          </p:cTn>
                        </p:par>
                        <p:par>
                          <p:cTn id="107" fill="hold" nodeType="afterGroup">
                            <p:stCondLst>
                              <p:cond delay="4000"/>
                            </p:stCondLst>
                            <p:childTnLst>
                              <p:par>
                                <p:cTn id="108" presetID="10" presetClass="entr" presetSubtype="0" fill="hold" grpId="0" nodeType="afterEffect">
                                  <p:stCondLst>
                                    <p:cond delay="0"/>
                                  </p:stCondLst>
                                  <p:childTnLst>
                                    <p:set>
                                      <p:cBhvr>
                                        <p:cTn id="109" dur="1" fill="hold">
                                          <p:stCondLst>
                                            <p:cond delay="0"/>
                                          </p:stCondLst>
                                        </p:cTn>
                                        <p:tgtEl>
                                          <p:spTgt spid="100468"/>
                                        </p:tgtEl>
                                        <p:attrNameLst>
                                          <p:attrName>style.visibility</p:attrName>
                                        </p:attrNameLst>
                                      </p:cBhvr>
                                      <p:to>
                                        <p:strVal val="visible"/>
                                      </p:to>
                                    </p:set>
                                    <p:animEffect transition="in" filter="fade">
                                      <p:cBhvr>
                                        <p:cTn id="110" dur="2000"/>
                                        <p:tgtEl>
                                          <p:spTgt spid="100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3" grpId="0" build="allAtOnce"/>
      <p:bldP spid="100385" grpId="0" animBg="1"/>
      <p:bldP spid="100372" grpId="0" animBg="1"/>
      <p:bldP spid="100386" grpId="0" animBg="1"/>
      <p:bldP spid="100401" grpId="0" animBg="1"/>
      <p:bldP spid="100404" grpId="0" animBg="1"/>
      <p:bldP spid="100406" grpId="0" animBg="1"/>
      <p:bldP spid="100408" grpId="0" animBg="1"/>
      <p:bldP spid="100413" grpId="0"/>
      <p:bldP spid="100422" grpId="0" animBg="1"/>
      <p:bldP spid="100425" grpId="0" animBg="1"/>
      <p:bldP spid="100407" grpId="0" animBg="1"/>
      <p:bldP spid="100426" grpId="0" animBg="1"/>
      <p:bldP spid="100428" grpId="0"/>
      <p:bldP spid="100429" grpId="0" animBg="1"/>
      <p:bldP spid="100430" grpId="0"/>
      <p:bldP spid="100431" grpId="0" animBg="1"/>
      <p:bldP spid="100432" grpId="0" animBg="1"/>
      <p:bldP spid="100437" grpId="0"/>
      <p:bldP spid="100439" grpId="0" animBg="1"/>
      <p:bldP spid="100440" grpId="0" animBg="1"/>
      <p:bldP spid="100441" grpId="0" animBg="1"/>
      <p:bldP spid="100442" grpId="0" animBg="1"/>
      <p:bldP spid="100443" grpId="0" animBg="1"/>
      <p:bldP spid="100444" grpId="0"/>
      <p:bldP spid="100453" grpId="0"/>
      <p:bldP spid="100434" grpId="0"/>
      <p:bldP spid="100462" grpId="0" animBg="1"/>
      <p:bldP spid="100466" grpId="0" animBg="1"/>
      <p:bldP spid="100467" grpId="0" animBg="1"/>
      <p:bldP spid="100468" grpId="0" animBg="1"/>
      <p:bldP spid="100376" grpId="0"/>
      <p:bldP spid="1004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6" name="Picture 4" descr="wewantthisstructuretobeperf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563" y="0"/>
            <a:ext cx="5146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5718" name="Picture 6" descr="carto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311400"/>
            <a:ext cx="2105025" cy="15779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249975" y="5233013"/>
            <a:ext cx="2170323" cy="242372"/>
          </a:xfrm>
          <a:prstGeom prst="rect">
            <a:avLst/>
          </a:prstGeom>
          <a:solidFill>
            <a:srgbClr val="361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a:t>
            </a:r>
            <a:r>
              <a:rPr lang="en-US" sz="1200" dirty="0" smtClean="0"/>
              <a:t>mail sawaya@mbi.ucla.edu</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5E-6 -3.33333E-6 C -0.00209 0.01088 -0.00278 0.02246 -0.00556 0.03264 C -0.0066 0.04398 -0.00886 0.05371 -0.00955 0.06528 C -0.01111 0.08704 -0.01198 0.11505 -0.01754 0.13403 C -0.01858 0.15718 -0.01962 0.1801 -0.02066 0.20301 C -0.02101 0.21505 -0.02084 0.22732 -0.02153 0.23936 C -0.02153 0.24213 -0.02275 0.24422 -0.02309 0.24653 C -0.02361 0.25023 -0.02466 0.25741 -0.02466 0.25764 C -0.02518 0.2676 -0.02587 0.27686 -0.02709 0.28658 C -0.02813 0.30903 -0.02917 0.33125 -0.03021 0.35371 C -0.03056 0.36898 -0.03056 0.3838 -0.03091 0.39908 C -0.03108 0.40324 -0.03229 0.40741 -0.03264 0.41181 C -0.03403 0.43172 -0.03698 0.44861 -0.03976 0.46806 C -0.0408 0.4757 -0.04115 0.48519 -0.04202 0.49329 C -0.04323 0.50371 -0.04358 0.53496 -0.04688 0.54236 L -0.09045 0.4044 L -0.13073 0.54236 L -0.17587 0.47523 L -0.21719 0.53866 L -0.27882 0.52778 L -0.29306 0.54792 " pathEditMode="relative" rAng="0" ptsTypes="ffffffffffffffAAAAAAA">
                                      <p:cBhvr>
                                        <p:cTn id="6" dur="2000" fill="hold"/>
                                        <p:tgtEl>
                                          <p:spTgt spid="115718"/>
                                        </p:tgtEl>
                                        <p:attrNameLst>
                                          <p:attrName>ppt_x</p:attrName>
                                          <p:attrName>ppt_y</p:attrName>
                                        </p:attrNameLst>
                                      </p:cBhvr>
                                      <p:rCtr x="-14653" y="27384"/>
                                    </p:animMotion>
                                  </p:childTnLst>
                                </p:cTn>
                              </p:par>
                              <p:par>
                                <p:cTn id="7" presetID="8" presetClass="emph" presetSubtype="0" fill="hold" nodeType="withEffect">
                                  <p:stCondLst>
                                    <p:cond delay="0"/>
                                  </p:stCondLst>
                                  <p:childTnLst>
                                    <p:animRot by="-21600000">
                                      <p:cBhvr>
                                        <p:cTn id="8" dur="2000" fill="hold"/>
                                        <p:tgtEl>
                                          <p:spTgt spid="1157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121187" y="2660234"/>
            <a:ext cx="9022813" cy="1597446"/>
          </a:xfrm>
          <a:noFill/>
        </p:spPr>
        <p:txBody>
          <a:bodyPr/>
          <a:lstStyle/>
          <a:p>
            <a:pPr>
              <a:buFontTx/>
              <a:buNone/>
            </a:pPr>
            <a:r>
              <a:rPr lang="en-US" sz="2400" dirty="0" err="1" smtClean="0">
                <a:solidFill>
                  <a:schemeClr val="bg1"/>
                </a:solidFill>
              </a:rPr>
              <a:t>phenix.refine</a:t>
            </a:r>
            <a:r>
              <a:rPr lang="en-US" sz="2400" dirty="0" smtClean="0"/>
              <a:t>  </a:t>
            </a:r>
            <a:r>
              <a:rPr lang="en-US" sz="2400" dirty="0">
                <a:solidFill>
                  <a:srgbClr val="FF0000"/>
                </a:solidFill>
              </a:rPr>
              <a:t>yourcoords.pdb</a:t>
            </a:r>
            <a:r>
              <a:rPr lang="en-US" sz="2400" dirty="0"/>
              <a:t> </a:t>
            </a:r>
            <a:r>
              <a:rPr lang="en-US" sz="2400" dirty="0" smtClean="0">
                <a:solidFill>
                  <a:schemeClr val="bg1"/>
                </a:solidFill>
              </a:rPr>
              <a:t>m230d_2019_scaled.mtz </a:t>
            </a:r>
            <a:r>
              <a:rPr lang="en-US" sz="2400" dirty="0" err="1">
                <a:solidFill>
                  <a:schemeClr val="bg1"/>
                </a:solidFill>
              </a:rPr>
              <a:t>refinement.input.xray_data.labels</a:t>
            </a:r>
            <a:r>
              <a:rPr lang="en-US" sz="2400" dirty="0">
                <a:solidFill>
                  <a:schemeClr val="bg1"/>
                </a:solidFill>
              </a:rPr>
              <a:t>="</a:t>
            </a:r>
            <a:r>
              <a:rPr lang="en-US" sz="2400" dirty="0" err="1" smtClean="0">
                <a:solidFill>
                  <a:schemeClr val="bg1"/>
                </a:solidFill>
              </a:rPr>
              <a:t>FP_native-jeannette</a:t>
            </a:r>
            <a:r>
              <a:rPr lang="en-US" sz="2400" dirty="0" smtClean="0">
                <a:solidFill>
                  <a:schemeClr val="bg1"/>
                </a:solidFill>
              </a:rPr>
              <a:t> </a:t>
            </a:r>
            <a:r>
              <a:rPr lang="en-US" sz="2400" dirty="0" err="1" smtClean="0">
                <a:solidFill>
                  <a:schemeClr val="bg1"/>
                </a:solidFill>
              </a:rPr>
              <a:t>SIGFP_native-jeannette</a:t>
            </a:r>
            <a:r>
              <a:rPr lang="en-US" sz="2400" dirty="0" smtClean="0">
                <a:solidFill>
                  <a:schemeClr val="bg1"/>
                </a:solidFill>
              </a:rPr>
              <a:t>“ </a:t>
            </a:r>
            <a:r>
              <a:rPr lang="en-US" sz="2400" dirty="0" err="1" smtClean="0">
                <a:solidFill>
                  <a:schemeClr val="bg1"/>
                </a:solidFill>
              </a:rPr>
              <a:t>output.prefix</a:t>
            </a:r>
            <a:r>
              <a:rPr lang="en-US" sz="2400" dirty="0" smtClean="0">
                <a:solidFill>
                  <a:schemeClr val="bg1"/>
                </a:solidFill>
              </a:rPr>
              <a:t>=</a:t>
            </a:r>
            <a:r>
              <a:rPr lang="en-US" sz="2400" dirty="0" smtClean="0">
                <a:solidFill>
                  <a:srgbClr val="3333CC"/>
                </a:solidFill>
              </a:rPr>
              <a:t>native-round1</a:t>
            </a:r>
            <a:endParaRPr lang="en-US" sz="2400" dirty="0">
              <a:solidFill>
                <a:srgbClr val="3333CC"/>
              </a:solidFill>
            </a:endParaRPr>
          </a:p>
        </p:txBody>
      </p:sp>
      <p:sp>
        <p:nvSpPr>
          <p:cNvPr id="98306" name="Rectangle 2"/>
          <p:cNvSpPr>
            <a:spLocks noGrp="1" noChangeArrowheads="1"/>
          </p:cNvSpPr>
          <p:nvPr>
            <p:ph type="title"/>
          </p:nvPr>
        </p:nvSpPr>
        <p:spPr>
          <a:xfrm>
            <a:off x="99610" y="109385"/>
            <a:ext cx="8989307" cy="1143000"/>
          </a:xfrm>
        </p:spPr>
        <p:txBody>
          <a:bodyPr/>
          <a:lstStyle/>
          <a:p>
            <a:pPr algn="l"/>
            <a:r>
              <a:rPr lang="en-US" sz="4000" dirty="0" smtClean="0">
                <a:solidFill>
                  <a:schemeClr val="bg1"/>
                </a:solidFill>
              </a:rPr>
              <a:t>Perform your first round of refinement </a:t>
            </a:r>
            <a:r>
              <a:rPr lang="en-US" sz="2800" dirty="0" smtClean="0">
                <a:solidFill>
                  <a:schemeClr val="bg1"/>
                </a:solidFill>
              </a:rPr>
              <a:t>…many </a:t>
            </a:r>
            <a:r>
              <a:rPr lang="en-US" sz="2800" dirty="0" smtClean="0">
                <a:solidFill>
                  <a:schemeClr val="bg1"/>
                </a:solidFill>
              </a:rPr>
              <a:t>other rounds to </a:t>
            </a:r>
            <a:r>
              <a:rPr lang="en-US" sz="2800" dirty="0" smtClean="0">
                <a:solidFill>
                  <a:schemeClr val="bg1"/>
                </a:solidFill>
              </a:rPr>
              <a:t>follow</a:t>
            </a:r>
            <a:endParaRPr lang="en-US" sz="2800" dirty="0">
              <a:solidFill>
                <a:schemeClr val="bg1"/>
              </a:solidFill>
            </a:endParaRPr>
          </a:p>
        </p:txBody>
      </p:sp>
      <p:sp>
        <p:nvSpPr>
          <p:cNvPr id="3" name="TextBox 2"/>
          <p:cNvSpPr txBox="1"/>
          <p:nvPr/>
        </p:nvSpPr>
        <p:spPr>
          <a:xfrm>
            <a:off x="1319696" y="2200289"/>
            <a:ext cx="4203780" cy="338554"/>
          </a:xfrm>
          <a:prstGeom prst="rect">
            <a:avLst/>
          </a:prstGeom>
          <a:noFill/>
        </p:spPr>
        <p:txBody>
          <a:bodyPr wrap="none" rtlCol="0">
            <a:spAutoFit/>
          </a:bodyPr>
          <a:lstStyle/>
          <a:p>
            <a:r>
              <a:rPr lang="en-US" sz="1600" dirty="0" smtClean="0">
                <a:solidFill>
                  <a:srgbClr val="FF0000"/>
                </a:solidFill>
              </a:rPr>
              <a:t>Your best coordinates of native proteinase K</a:t>
            </a:r>
            <a:endParaRPr lang="en-US" sz="1600" dirty="0">
              <a:solidFill>
                <a:srgbClr val="FF0000"/>
              </a:solidFill>
            </a:endParaRPr>
          </a:p>
        </p:txBody>
      </p:sp>
      <p:cxnSp>
        <p:nvCxnSpPr>
          <p:cNvPr id="5" name="Straight Arrow Connector 4"/>
          <p:cNvCxnSpPr/>
          <p:nvPr/>
        </p:nvCxnSpPr>
        <p:spPr>
          <a:xfrm>
            <a:off x="3421586" y="2460151"/>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9611" y="5818674"/>
            <a:ext cx="8868578" cy="369332"/>
          </a:xfrm>
          <a:prstGeom prst="rect">
            <a:avLst/>
          </a:prstGeom>
          <a:noFill/>
        </p:spPr>
        <p:txBody>
          <a:bodyPr wrap="square" rtlCol="0">
            <a:spAutoFit/>
          </a:bodyPr>
          <a:lstStyle/>
          <a:p>
            <a:r>
              <a:rPr lang="en-US" dirty="0" smtClean="0">
                <a:solidFill>
                  <a:schemeClr val="bg1">
                    <a:lumMod val="50000"/>
                  </a:schemeClr>
                </a:solidFill>
              </a:rPr>
              <a:t>While this job runs, we will discuss refinement procedures and goals.</a:t>
            </a:r>
            <a:endParaRPr lang="en-US" dirty="0">
              <a:solidFill>
                <a:schemeClr val="bg1">
                  <a:lumMod val="50000"/>
                </a:schemeClr>
              </a:solidFill>
            </a:endParaRPr>
          </a:p>
        </p:txBody>
      </p:sp>
      <p:sp>
        <p:nvSpPr>
          <p:cNvPr id="4" name="TextBox 3"/>
          <p:cNvSpPr txBox="1"/>
          <p:nvPr/>
        </p:nvSpPr>
        <p:spPr>
          <a:xfrm>
            <a:off x="99611" y="1533859"/>
            <a:ext cx="3403496" cy="369332"/>
          </a:xfrm>
          <a:prstGeom prst="rect">
            <a:avLst/>
          </a:prstGeom>
          <a:noFill/>
        </p:spPr>
        <p:txBody>
          <a:bodyPr wrap="none" rtlCol="0">
            <a:spAutoFit/>
          </a:bodyPr>
          <a:lstStyle/>
          <a:p>
            <a:r>
              <a:rPr lang="en-US" dirty="0" smtClean="0">
                <a:solidFill>
                  <a:schemeClr val="bg1"/>
                </a:solidFill>
              </a:rPr>
              <a:t>On </a:t>
            </a:r>
            <a:r>
              <a:rPr lang="en-US" b="1" dirty="0" smtClean="0">
                <a:solidFill>
                  <a:schemeClr val="bg1"/>
                </a:solidFill>
              </a:rPr>
              <a:t>one line</a:t>
            </a:r>
            <a:r>
              <a:rPr lang="en-US" dirty="0" smtClean="0">
                <a:solidFill>
                  <a:schemeClr val="bg1"/>
                </a:solidFill>
              </a:rPr>
              <a:t>, type the following:</a:t>
            </a:r>
            <a:endParaRPr lang="en-US" dirty="0">
              <a:solidFill>
                <a:schemeClr val="bg1"/>
              </a:solidFill>
            </a:endParaRPr>
          </a:p>
        </p:txBody>
      </p:sp>
      <p:sp>
        <p:nvSpPr>
          <p:cNvPr id="7" name="TextBox 6"/>
          <p:cNvSpPr txBox="1"/>
          <p:nvPr/>
        </p:nvSpPr>
        <p:spPr>
          <a:xfrm>
            <a:off x="6235548" y="4078861"/>
            <a:ext cx="2853370" cy="923330"/>
          </a:xfrm>
          <a:prstGeom prst="rect">
            <a:avLst/>
          </a:prstGeom>
          <a:noFill/>
        </p:spPr>
        <p:txBody>
          <a:bodyPr wrap="square" rtlCol="0">
            <a:spAutoFit/>
          </a:bodyPr>
          <a:lstStyle/>
          <a:p>
            <a:r>
              <a:rPr lang="en-US" dirty="0" smtClean="0">
                <a:solidFill>
                  <a:srgbClr val="3333CC"/>
                </a:solidFill>
              </a:rPr>
              <a:t>Advance to higher round numbers for subsequent refinement rounds</a:t>
            </a:r>
            <a:endParaRPr lang="en-US" dirty="0">
              <a:solidFill>
                <a:srgbClr val="3333CC"/>
              </a:solidFill>
            </a:endParaRPr>
          </a:p>
        </p:txBody>
      </p:sp>
      <p:cxnSp>
        <p:nvCxnSpPr>
          <p:cNvPr id="10" name="Straight Arrow Connector 9"/>
          <p:cNvCxnSpPr/>
          <p:nvPr/>
        </p:nvCxnSpPr>
        <p:spPr>
          <a:xfrm flipV="1">
            <a:off x="7672261" y="3819533"/>
            <a:ext cx="0" cy="301763"/>
          </a:xfrm>
          <a:prstGeom prst="straightConnector1">
            <a:avLst/>
          </a:prstGeom>
          <a:ln w="38100">
            <a:solidFill>
              <a:srgbClr val="3333CC"/>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95884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Validation statistics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60565025"/>
              </p:ext>
            </p:extLst>
          </p:nvPr>
        </p:nvGraphicFramePr>
        <p:xfrm>
          <a:off x="457200" y="1600200"/>
          <a:ext cx="8229600" cy="4846320"/>
        </p:xfrm>
        <a:graphic>
          <a:graphicData uri="http://schemas.openxmlformats.org/drawingml/2006/table">
            <a:tbl>
              <a:tblPr firstRow="1" bandRow="1">
                <a:tableStyleId>{21E4AEA4-8DFA-4A89-87EB-49C32662AFE0}</a:tableStyleId>
              </a:tblPr>
              <a:tblGrid>
                <a:gridCol w="4114800"/>
                <a:gridCol w="4114800"/>
              </a:tblGrid>
              <a:tr h="370840">
                <a:tc>
                  <a:txBody>
                    <a:bodyPr/>
                    <a:lstStyle/>
                    <a:p>
                      <a:r>
                        <a:rPr lang="en-US" sz="3600" dirty="0" smtClean="0"/>
                        <a:t>Biased</a:t>
                      </a:r>
                      <a:endParaRPr lang="en-US" sz="3600" dirty="0"/>
                    </a:p>
                  </a:txBody>
                  <a:tcPr/>
                </a:tc>
                <a:tc>
                  <a:txBody>
                    <a:bodyPr/>
                    <a:lstStyle/>
                    <a:p>
                      <a:r>
                        <a:rPr lang="en-US" sz="3600" dirty="0" smtClean="0"/>
                        <a:t>Unbiased </a:t>
                      </a:r>
                    </a:p>
                    <a:p>
                      <a:r>
                        <a:rPr lang="en-US" sz="3600" dirty="0" smtClean="0"/>
                        <a:t>(Cross validation)</a:t>
                      </a:r>
                      <a:endParaRPr lang="en-US" sz="3600" dirty="0"/>
                    </a:p>
                  </a:txBody>
                  <a:tcPr/>
                </a:tc>
              </a:tr>
              <a:tr h="370840">
                <a:tc>
                  <a:txBody>
                    <a:bodyPr/>
                    <a:lstStyle/>
                    <a:p>
                      <a:r>
                        <a:rPr lang="en-US" sz="3600" dirty="0" err="1" smtClean="0"/>
                        <a:t>R</a:t>
                      </a:r>
                      <a:r>
                        <a:rPr lang="en-US" sz="3600" baseline="-25000" dirty="0" err="1" smtClean="0"/>
                        <a:t>work</a:t>
                      </a:r>
                      <a:endParaRPr lang="en-US" sz="3600" baseline="-25000" dirty="0"/>
                    </a:p>
                  </a:txBody>
                  <a:tcPr/>
                </a:tc>
                <a:tc>
                  <a:txBody>
                    <a:bodyPr/>
                    <a:lstStyle/>
                    <a:p>
                      <a:r>
                        <a:rPr lang="en-US" sz="3600" dirty="0" err="1" smtClean="0"/>
                        <a:t>R</a:t>
                      </a:r>
                      <a:r>
                        <a:rPr lang="en-US" sz="3600" baseline="-25000" dirty="0" err="1" smtClean="0"/>
                        <a:t>free</a:t>
                      </a:r>
                      <a:endParaRPr lang="en-US" sz="3600" baseline="-25000" dirty="0"/>
                    </a:p>
                  </a:txBody>
                  <a:tcPr/>
                </a:tc>
              </a:tr>
              <a:tr h="370840">
                <a:tc>
                  <a:txBody>
                    <a:bodyPr/>
                    <a:lstStyle/>
                    <a:p>
                      <a:r>
                        <a:rPr lang="en-US" sz="3600" dirty="0" smtClean="0"/>
                        <a:t>RMSD </a:t>
                      </a:r>
                      <a:r>
                        <a:rPr lang="en-US" sz="3600" baseline="0" dirty="0" smtClean="0"/>
                        <a:t>from ideal </a:t>
                      </a:r>
                      <a:r>
                        <a:rPr lang="en-US" sz="3600" dirty="0" smtClean="0"/>
                        <a:t>bond lengths and </a:t>
                      </a:r>
                      <a:r>
                        <a:rPr lang="en-US" sz="3600" baseline="0" dirty="0" smtClean="0"/>
                        <a:t>angles </a:t>
                      </a:r>
                      <a:endParaRPr lang="en-US" sz="3600" dirty="0"/>
                    </a:p>
                  </a:txBody>
                  <a:tcPr/>
                </a:tc>
                <a:tc>
                  <a:txBody>
                    <a:bodyPr/>
                    <a:lstStyle/>
                    <a:p>
                      <a:r>
                        <a:rPr lang="en-US" sz="3600" dirty="0" smtClean="0"/>
                        <a:t>Report the number</a:t>
                      </a:r>
                      <a:r>
                        <a:rPr lang="en-US" sz="3600" baseline="0" dirty="0" smtClean="0"/>
                        <a:t> of </a:t>
                      </a:r>
                      <a:r>
                        <a:rPr lang="en-US" sz="3600" dirty="0" err="1" smtClean="0"/>
                        <a:t>Ramachandran</a:t>
                      </a:r>
                      <a:r>
                        <a:rPr lang="en-US" sz="3600" dirty="0" smtClean="0"/>
                        <a:t> outliers</a:t>
                      </a:r>
                      <a:endParaRPr lang="en-US" sz="3600" dirty="0"/>
                    </a:p>
                  </a:txBody>
                  <a:tcPr/>
                </a:tc>
              </a:tr>
              <a:tr h="370840">
                <a:tc>
                  <a:txBody>
                    <a:bodyPr/>
                    <a:lstStyle/>
                    <a:p>
                      <a:endParaRPr lang="en-US" sz="3600"/>
                    </a:p>
                  </a:txBody>
                  <a:tcPr/>
                </a:tc>
                <a:tc>
                  <a:txBody>
                    <a:bodyPr/>
                    <a:lstStyle/>
                    <a:p>
                      <a:r>
                        <a:rPr lang="en-US" sz="3600" dirty="0" smtClean="0"/>
                        <a:t>Verify3D score</a:t>
                      </a:r>
                      <a:endParaRPr lang="en-US" sz="3600" dirty="0"/>
                    </a:p>
                  </a:txBody>
                  <a:tcPr/>
                </a:tc>
              </a:tr>
              <a:tr h="370840">
                <a:tc>
                  <a:txBody>
                    <a:bodyPr/>
                    <a:lstStyle/>
                    <a:p>
                      <a:endParaRPr lang="en-US" sz="3600"/>
                    </a:p>
                  </a:txBody>
                  <a:tcPr/>
                </a:tc>
                <a:tc>
                  <a:txBody>
                    <a:bodyPr/>
                    <a:lstStyle/>
                    <a:p>
                      <a:r>
                        <a:rPr lang="en-US" sz="3600" dirty="0" err="1" smtClean="0"/>
                        <a:t>Errat</a:t>
                      </a:r>
                      <a:r>
                        <a:rPr lang="en-US" sz="3600" dirty="0" smtClean="0"/>
                        <a:t> score</a:t>
                      </a:r>
                      <a:endParaRPr lang="en-US" sz="3600" dirty="0"/>
                    </a:p>
                  </a:txBody>
                  <a:tcPr/>
                </a:tc>
              </a:tr>
            </a:tbl>
          </a:graphicData>
        </a:graphic>
      </p:graphicFrame>
    </p:spTree>
    <p:extLst>
      <p:ext uri="{BB962C8B-B14F-4D97-AF65-F5344CB8AC3E}">
        <p14:creationId xmlns:p14="http://schemas.microsoft.com/office/powerpoint/2010/main" val="2450187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5" name="Rectangle 7"/>
          <p:cNvSpPr>
            <a:spLocks noChangeArrowheads="1"/>
          </p:cNvSpPr>
          <p:nvPr/>
        </p:nvSpPr>
        <p:spPr bwMode="auto">
          <a:xfrm>
            <a:off x="381000" y="461963"/>
            <a:ext cx="8477250" cy="237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a:r>
              <a:rPr lang="en-US" sz="2400" b="1" dirty="0"/>
              <a:t>Verify 3D plot</a:t>
            </a:r>
            <a:r>
              <a:rPr lang="en-US" dirty="0"/>
              <a:t> </a:t>
            </a:r>
          </a:p>
          <a:p>
            <a:pPr marL="342900" indent="-342900"/>
            <a:r>
              <a:rPr lang="en-US" dirty="0"/>
              <a:t>Indicates if the sequence has been improperly threaded through the density. </a:t>
            </a:r>
          </a:p>
          <a:p>
            <a:pPr marL="342900" indent="-342900"/>
            <a:r>
              <a:rPr lang="en-US" dirty="0"/>
              <a:t>It measures the compatibility of a model with its sequence. </a:t>
            </a:r>
          </a:p>
          <a:p>
            <a:pPr marL="342900" indent="-342900"/>
            <a:r>
              <a:rPr lang="en-US" dirty="0"/>
              <a:t>Evaluate for each residue in the structure: </a:t>
            </a:r>
          </a:p>
          <a:p>
            <a:pPr marL="342900" indent="-342900">
              <a:buFontTx/>
              <a:buAutoNum type="arabicParenBoth"/>
            </a:pPr>
            <a:r>
              <a:rPr lang="en-US" dirty="0">
                <a:solidFill>
                  <a:srgbClr val="C00000"/>
                </a:solidFill>
              </a:rPr>
              <a:t>Surface area buried </a:t>
            </a:r>
          </a:p>
          <a:p>
            <a:pPr marL="342900" indent="-342900"/>
            <a:r>
              <a:rPr lang="en-US" dirty="0">
                <a:solidFill>
                  <a:srgbClr val="C00000"/>
                </a:solidFill>
              </a:rPr>
              <a:t>(2) Fraction of side-chain area covered by polar atoms </a:t>
            </a:r>
          </a:p>
          <a:p>
            <a:pPr marL="342900" indent="-342900"/>
            <a:r>
              <a:rPr lang="en-US" dirty="0">
                <a:solidFill>
                  <a:srgbClr val="C00000"/>
                </a:solidFill>
              </a:rPr>
              <a:t>(3) Local secondary structure </a:t>
            </a:r>
          </a:p>
          <a:p>
            <a:pPr marL="342900" indent="-342900"/>
            <a:r>
              <a:rPr lang="en-US" dirty="0"/>
              <a:t>and compare to ideal library values for each amino acid type.</a:t>
            </a:r>
          </a:p>
        </p:txBody>
      </p:sp>
      <p:sp>
        <p:nvSpPr>
          <p:cNvPr id="32778" name="Text Box 10"/>
          <p:cNvSpPr txBox="1">
            <a:spLocks noChangeArrowheads="1"/>
          </p:cNvSpPr>
          <p:nvPr/>
        </p:nvSpPr>
        <p:spPr bwMode="auto">
          <a:xfrm>
            <a:off x="1057275" y="6180138"/>
            <a:ext cx="601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Report the fraction of residues with score greater than 0.2</a:t>
            </a:r>
          </a:p>
        </p:txBody>
      </p:sp>
      <p:grpSp>
        <p:nvGrpSpPr>
          <p:cNvPr id="32780" name="Group 12"/>
          <p:cNvGrpSpPr>
            <a:grpSpLocks/>
          </p:cNvGrpSpPr>
          <p:nvPr/>
        </p:nvGrpSpPr>
        <p:grpSpPr bwMode="auto">
          <a:xfrm>
            <a:off x="301625" y="3136900"/>
            <a:ext cx="7607300" cy="2566988"/>
            <a:chOff x="190" y="1934"/>
            <a:chExt cx="4792" cy="1617"/>
          </a:xfrm>
        </p:grpSpPr>
        <p:pic>
          <p:nvPicPr>
            <p:cNvPr id="32772" name="Picture 4" descr="verify3dplot"/>
            <p:cNvPicPr>
              <a:picLocks noChangeAspect="1" noChangeArrowheads="1"/>
            </p:cNvPicPr>
            <p:nvPr/>
          </p:nvPicPr>
          <p:blipFill>
            <a:blip r:embed="rId2">
              <a:extLst>
                <a:ext uri="{28A0092B-C50C-407E-A947-70E740481C1C}">
                  <a14:useLocalDpi xmlns:a14="http://schemas.microsoft.com/office/drawing/2010/main" val="0"/>
                </a:ext>
              </a:extLst>
            </a:blip>
            <a:srcRect l="1949" t="8185" r="4695" b="5234"/>
            <a:stretch>
              <a:fillRect/>
            </a:stretch>
          </p:blipFill>
          <p:spPr bwMode="auto">
            <a:xfrm>
              <a:off x="190" y="1996"/>
              <a:ext cx="4792" cy="1555"/>
            </a:xfrm>
            <a:prstGeom prst="rect">
              <a:avLst/>
            </a:prstGeom>
            <a:noFill/>
            <a:extLst>
              <a:ext uri="{909E8E84-426E-40DD-AFC4-6F175D3DCCD1}">
                <a14:hiddenFill xmlns:a14="http://schemas.microsoft.com/office/drawing/2010/main">
                  <a:solidFill>
                    <a:srgbClr val="FFFFFF"/>
                  </a:solidFill>
                </a14:hiddenFill>
              </a:ext>
            </a:extLst>
          </p:spPr>
        </p:pic>
        <p:sp>
          <p:nvSpPr>
            <p:cNvPr id="32779" name="Rectangle 11"/>
            <p:cNvSpPr>
              <a:spLocks noChangeArrowheads="1"/>
            </p:cNvSpPr>
            <p:nvPr/>
          </p:nvSpPr>
          <p:spPr bwMode="auto">
            <a:xfrm>
              <a:off x="3862" y="1934"/>
              <a:ext cx="887" cy="3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2773" name="Text Box 5"/>
          <p:cNvSpPr txBox="1">
            <a:spLocks noChangeArrowheads="1"/>
          </p:cNvSpPr>
          <p:nvPr/>
        </p:nvSpPr>
        <p:spPr bwMode="auto">
          <a:xfrm>
            <a:off x="7367588" y="4287838"/>
            <a:ext cx="1776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a:solidFill>
                  <a:schemeClr val="bg2"/>
                </a:solidFill>
              </a:rPr>
              <a:t>Backwards trace</a:t>
            </a:r>
          </a:p>
        </p:txBody>
      </p:sp>
      <p:sp>
        <p:nvSpPr>
          <p:cNvPr id="32777" name="Text Box 9"/>
          <p:cNvSpPr txBox="1">
            <a:spLocks noChangeArrowheads="1"/>
          </p:cNvSpPr>
          <p:nvPr/>
        </p:nvSpPr>
        <p:spPr bwMode="auto">
          <a:xfrm>
            <a:off x="7367588" y="3948113"/>
            <a:ext cx="17764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600"/>
              <a:t>Correct trace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2" name="Picture 10" descr="1ja3_g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913" y="3375025"/>
            <a:ext cx="3482975" cy="3482975"/>
          </a:xfrm>
          <a:prstGeom prst="rect">
            <a:avLst/>
          </a:prstGeom>
          <a:noFill/>
          <a:extLst>
            <a:ext uri="{909E8E84-426E-40DD-AFC4-6F175D3DCCD1}">
              <a14:hiddenFill xmlns:a14="http://schemas.microsoft.com/office/drawing/2010/main">
                <a:solidFill>
                  <a:srgbClr val="FFFFFF"/>
                </a:solidFill>
              </a14:hiddenFill>
            </a:ext>
          </a:extLst>
        </p:spPr>
      </p:pic>
      <p:pic>
        <p:nvPicPr>
          <p:cNvPr id="33800" name="Picture 8" descr="erra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225" y="1487488"/>
            <a:ext cx="3513138" cy="2597150"/>
          </a:xfrm>
          <a:prstGeom prst="rect">
            <a:avLst/>
          </a:prstGeom>
          <a:noFill/>
          <a:extLst>
            <a:ext uri="{909E8E84-426E-40DD-AFC4-6F175D3DCCD1}">
              <a14:hiddenFill xmlns:a14="http://schemas.microsoft.com/office/drawing/2010/main">
                <a:solidFill>
                  <a:srgbClr val="FFFFFF"/>
                </a:solidFill>
              </a14:hiddenFill>
            </a:ext>
          </a:extLst>
        </p:spPr>
      </p:pic>
      <p:sp>
        <p:nvSpPr>
          <p:cNvPr id="33796" name="Rectangle 4"/>
          <p:cNvSpPr>
            <a:spLocks noChangeArrowheads="1"/>
          </p:cNvSpPr>
          <p:nvPr/>
        </p:nvSpPr>
        <p:spPr bwMode="auto">
          <a:xfrm>
            <a:off x="388938" y="339725"/>
            <a:ext cx="8426450" cy="1187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t>ERRAT </a:t>
            </a:r>
            <a:r>
              <a:rPr lang="en-US" sz="2400"/>
              <a:t>examines distances between non-bonded atoms. Reports the deviations of </a:t>
            </a:r>
            <a:r>
              <a:rPr lang="en-US"/>
              <a:t>C-C, C-N, C-O, N-N, N-O, O-O</a:t>
            </a:r>
            <a:r>
              <a:rPr lang="en-US" sz="2400"/>
              <a:t> distances from distributions characteristic of reliable structures. </a:t>
            </a:r>
          </a:p>
        </p:txBody>
      </p:sp>
      <p:pic>
        <p:nvPicPr>
          <p:cNvPr id="33801" name="Picture 9" descr="1ja3_b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8" y="3429000"/>
            <a:ext cx="3297237" cy="3297238"/>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erra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0" y="1627188"/>
            <a:ext cx="3405188" cy="2530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7" name="Freeform 37"/>
          <p:cNvSpPr>
            <a:spLocks/>
          </p:cNvSpPr>
          <p:nvPr/>
        </p:nvSpPr>
        <p:spPr bwMode="auto">
          <a:xfrm>
            <a:off x="-222250" y="125413"/>
            <a:ext cx="4497388" cy="3967162"/>
          </a:xfrm>
          <a:custGeom>
            <a:avLst/>
            <a:gdLst>
              <a:gd name="T0" fmla="*/ 2833 w 2833"/>
              <a:gd name="T1" fmla="*/ 1037 h 2499"/>
              <a:gd name="T2" fmla="*/ 2523 w 2833"/>
              <a:gd name="T3" fmla="*/ 1332 h 2499"/>
              <a:gd name="T4" fmla="*/ 1969 w 2833"/>
              <a:gd name="T5" fmla="*/ 1253 h 2499"/>
              <a:gd name="T6" fmla="*/ 1825 w 2833"/>
              <a:gd name="T7" fmla="*/ 1872 h 2499"/>
              <a:gd name="T8" fmla="*/ 1047 w 2833"/>
              <a:gd name="T9" fmla="*/ 1822 h 2499"/>
              <a:gd name="T10" fmla="*/ 802 w 2833"/>
              <a:gd name="T11" fmla="*/ 2391 h 2499"/>
              <a:gd name="T12" fmla="*/ 176 w 2833"/>
              <a:gd name="T13" fmla="*/ 2369 h 2499"/>
              <a:gd name="T14" fmla="*/ 176 w 2833"/>
              <a:gd name="T15" fmla="*/ 1613 h 2499"/>
              <a:gd name="T16" fmla="*/ 18 w 2833"/>
              <a:gd name="T17" fmla="*/ 943 h 2499"/>
              <a:gd name="T18" fmla="*/ 284 w 2833"/>
              <a:gd name="T19" fmla="*/ 619 h 2499"/>
              <a:gd name="T20" fmla="*/ 896 w 2833"/>
              <a:gd name="T21" fmla="*/ 799 h 2499"/>
              <a:gd name="T22" fmla="*/ 1314 w 2833"/>
              <a:gd name="T23" fmla="*/ 1210 h 2499"/>
              <a:gd name="T24" fmla="*/ 1400 w 2833"/>
              <a:gd name="T25" fmla="*/ 655 h 2499"/>
              <a:gd name="T26" fmla="*/ 2358 w 2833"/>
              <a:gd name="T27" fmla="*/ 454 h 2499"/>
              <a:gd name="T28" fmla="*/ 2660 w 2833"/>
              <a:gd name="T29" fmla="*/ 0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3" h="2499">
                <a:moveTo>
                  <a:pt x="2833" y="1037"/>
                </a:moveTo>
                <a:cubicBezTo>
                  <a:pt x="2750" y="1166"/>
                  <a:pt x="2667" y="1296"/>
                  <a:pt x="2523" y="1332"/>
                </a:cubicBezTo>
                <a:cubicBezTo>
                  <a:pt x="2379" y="1368"/>
                  <a:pt x="2085" y="1163"/>
                  <a:pt x="1969" y="1253"/>
                </a:cubicBezTo>
                <a:cubicBezTo>
                  <a:pt x="1853" y="1343"/>
                  <a:pt x="1979" y="1777"/>
                  <a:pt x="1825" y="1872"/>
                </a:cubicBezTo>
                <a:cubicBezTo>
                  <a:pt x="1671" y="1967"/>
                  <a:pt x="1218" y="1735"/>
                  <a:pt x="1047" y="1822"/>
                </a:cubicBezTo>
                <a:cubicBezTo>
                  <a:pt x="876" y="1909"/>
                  <a:pt x="947" y="2300"/>
                  <a:pt x="802" y="2391"/>
                </a:cubicBezTo>
                <a:cubicBezTo>
                  <a:pt x="657" y="2482"/>
                  <a:pt x="280" y="2499"/>
                  <a:pt x="176" y="2369"/>
                </a:cubicBezTo>
                <a:cubicBezTo>
                  <a:pt x="72" y="2239"/>
                  <a:pt x="202" y="1851"/>
                  <a:pt x="176" y="1613"/>
                </a:cubicBezTo>
                <a:cubicBezTo>
                  <a:pt x="150" y="1375"/>
                  <a:pt x="0" y="1109"/>
                  <a:pt x="18" y="943"/>
                </a:cubicBezTo>
                <a:cubicBezTo>
                  <a:pt x="36" y="777"/>
                  <a:pt x="138" y="643"/>
                  <a:pt x="284" y="619"/>
                </a:cubicBezTo>
                <a:cubicBezTo>
                  <a:pt x="430" y="595"/>
                  <a:pt x="724" y="701"/>
                  <a:pt x="896" y="799"/>
                </a:cubicBezTo>
                <a:cubicBezTo>
                  <a:pt x="1068" y="897"/>
                  <a:pt x="1230" y="1234"/>
                  <a:pt x="1314" y="1210"/>
                </a:cubicBezTo>
                <a:cubicBezTo>
                  <a:pt x="1398" y="1186"/>
                  <a:pt x="1226" y="781"/>
                  <a:pt x="1400" y="655"/>
                </a:cubicBezTo>
                <a:cubicBezTo>
                  <a:pt x="1574" y="529"/>
                  <a:pt x="2148" y="563"/>
                  <a:pt x="2358" y="454"/>
                </a:cubicBezTo>
                <a:cubicBezTo>
                  <a:pt x="2568" y="345"/>
                  <a:pt x="2614" y="172"/>
                  <a:pt x="2660" y="0"/>
                </a:cubicBezTo>
              </a:path>
            </a:pathLst>
          </a:custGeom>
          <a:solidFill>
            <a:srgbClr val="C9E7E9">
              <a:alpha val="71001"/>
            </a:srgb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56" name="Freeform 36"/>
          <p:cNvSpPr>
            <a:spLocks/>
          </p:cNvSpPr>
          <p:nvPr/>
        </p:nvSpPr>
        <p:spPr bwMode="auto">
          <a:xfrm>
            <a:off x="4000500" y="3690938"/>
            <a:ext cx="3005138" cy="3144837"/>
          </a:xfrm>
          <a:custGeom>
            <a:avLst/>
            <a:gdLst>
              <a:gd name="T0" fmla="*/ 828 w 2491"/>
              <a:gd name="T1" fmla="*/ 2261 h 2261"/>
              <a:gd name="T2" fmla="*/ 432 w 2491"/>
              <a:gd name="T3" fmla="*/ 1901 h 2261"/>
              <a:gd name="T4" fmla="*/ 526 w 2491"/>
              <a:gd name="T5" fmla="*/ 1346 h 2261"/>
              <a:gd name="T6" fmla="*/ 72 w 2491"/>
              <a:gd name="T7" fmla="*/ 885 h 2261"/>
              <a:gd name="T8" fmla="*/ 94 w 2491"/>
              <a:gd name="T9" fmla="*/ 245 h 2261"/>
              <a:gd name="T10" fmla="*/ 634 w 2491"/>
              <a:gd name="T11" fmla="*/ 43 h 2261"/>
              <a:gd name="T12" fmla="*/ 1145 w 2491"/>
              <a:gd name="T13" fmla="*/ 504 h 2261"/>
              <a:gd name="T14" fmla="*/ 1426 w 2491"/>
              <a:gd name="T15" fmla="*/ 223 h 2261"/>
              <a:gd name="T16" fmla="*/ 2031 w 2491"/>
              <a:gd name="T17" fmla="*/ 79 h 2261"/>
              <a:gd name="T18" fmla="*/ 2239 w 2491"/>
              <a:gd name="T19" fmla="*/ 698 h 2261"/>
              <a:gd name="T20" fmla="*/ 1685 w 2491"/>
              <a:gd name="T21" fmla="*/ 1238 h 2261"/>
              <a:gd name="T22" fmla="*/ 2167 w 2491"/>
              <a:gd name="T23" fmla="*/ 1850 h 2261"/>
              <a:gd name="T24" fmla="*/ 2491 w 2491"/>
              <a:gd name="T25" fmla="*/ 2189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1" h="2261">
                <a:moveTo>
                  <a:pt x="828" y="2261"/>
                </a:moveTo>
                <a:cubicBezTo>
                  <a:pt x="655" y="2157"/>
                  <a:pt x="482" y="2053"/>
                  <a:pt x="432" y="1901"/>
                </a:cubicBezTo>
                <a:cubicBezTo>
                  <a:pt x="382" y="1749"/>
                  <a:pt x="586" y="1515"/>
                  <a:pt x="526" y="1346"/>
                </a:cubicBezTo>
                <a:cubicBezTo>
                  <a:pt x="466" y="1177"/>
                  <a:pt x="144" y="1068"/>
                  <a:pt x="72" y="885"/>
                </a:cubicBezTo>
                <a:cubicBezTo>
                  <a:pt x="0" y="702"/>
                  <a:pt x="0" y="385"/>
                  <a:pt x="94" y="245"/>
                </a:cubicBezTo>
                <a:cubicBezTo>
                  <a:pt x="188" y="105"/>
                  <a:pt x="459" y="0"/>
                  <a:pt x="634" y="43"/>
                </a:cubicBezTo>
                <a:cubicBezTo>
                  <a:pt x="809" y="86"/>
                  <a:pt x="1013" y="474"/>
                  <a:pt x="1145" y="504"/>
                </a:cubicBezTo>
                <a:cubicBezTo>
                  <a:pt x="1277" y="534"/>
                  <a:pt x="1278" y="294"/>
                  <a:pt x="1426" y="223"/>
                </a:cubicBezTo>
                <a:cubicBezTo>
                  <a:pt x="1574" y="152"/>
                  <a:pt x="1896" y="0"/>
                  <a:pt x="2031" y="79"/>
                </a:cubicBezTo>
                <a:cubicBezTo>
                  <a:pt x="2166" y="158"/>
                  <a:pt x="2297" y="505"/>
                  <a:pt x="2239" y="698"/>
                </a:cubicBezTo>
                <a:cubicBezTo>
                  <a:pt x="2181" y="891"/>
                  <a:pt x="1697" y="1046"/>
                  <a:pt x="1685" y="1238"/>
                </a:cubicBezTo>
                <a:cubicBezTo>
                  <a:pt x="1673" y="1430"/>
                  <a:pt x="2033" y="1692"/>
                  <a:pt x="2167" y="1850"/>
                </a:cubicBezTo>
                <a:cubicBezTo>
                  <a:pt x="2301" y="2008"/>
                  <a:pt x="2396" y="2098"/>
                  <a:pt x="2491" y="2189"/>
                </a:cubicBezTo>
              </a:path>
            </a:pathLst>
          </a:custGeom>
          <a:solidFill>
            <a:srgbClr val="C9E7E9">
              <a:alpha val="78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0748" name="Group 28"/>
          <p:cNvGrpSpPr>
            <a:grpSpLocks/>
          </p:cNvGrpSpPr>
          <p:nvPr/>
        </p:nvGrpSpPr>
        <p:grpSpPr bwMode="auto">
          <a:xfrm>
            <a:off x="303213" y="946150"/>
            <a:ext cx="3076575" cy="2497138"/>
            <a:chOff x="191" y="596"/>
            <a:chExt cx="1938" cy="1573"/>
          </a:xfrm>
        </p:grpSpPr>
        <p:sp>
          <p:nvSpPr>
            <p:cNvPr id="30724" name="Line 4"/>
            <p:cNvSpPr>
              <a:spLocks noChangeShapeType="1"/>
            </p:cNvSpPr>
            <p:nvPr/>
          </p:nvSpPr>
          <p:spPr bwMode="auto">
            <a:xfrm>
              <a:off x="637" y="1662"/>
              <a:ext cx="70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5" name="Line 5"/>
            <p:cNvSpPr>
              <a:spLocks noChangeShapeType="1"/>
            </p:cNvSpPr>
            <p:nvPr/>
          </p:nvSpPr>
          <p:spPr bwMode="auto">
            <a:xfrm flipV="1">
              <a:off x="1345" y="1039"/>
              <a:ext cx="265" cy="6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6" name="Line 6"/>
            <p:cNvSpPr>
              <a:spLocks noChangeShapeType="1"/>
            </p:cNvSpPr>
            <p:nvPr/>
          </p:nvSpPr>
          <p:spPr bwMode="auto">
            <a:xfrm flipH="1">
              <a:off x="420" y="1661"/>
              <a:ext cx="226" cy="50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7" name="Line 7"/>
            <p:cNvSpPr>
              <a:spLocks noChangeShapeType="1"/>
            </p:cNvSpPr>
            <p:nvPr/>
          </p:nvSpPr>
          <p:spPr bwMode="auto">
            <a:xfrm flipH="1" flipV="1">
              <a:off x="391" y="1294"/>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Line 8"/>
            <p:cNvSpPr>
              <a:spLocks noChangeShapeType="1"/>
            </p:cNvSpPr>
            <p:nvPr/>
          </p:nvSpPr>
          <p:spPr bwMode="auto">
            <a:xfrm flipH="1" flipV="1">
              <a:off x="452" y="1256"/>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9" name="Text Box 9"/>
            <p:cNvSpPr txBox="1">
              <a:spLocks noChangeArrowheads="1"/>
            </p:cNvSpPr>
            <p:nvPr/>
          </p:nvSpPr>
          <p:spPr bwMode="auto">
            <a:xfrm>
              <a:off x="191" y="942"/>
              <a:ext cx="2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O</a:t>
              </a:r>
            </a:p>
          </p:txBody>
        </p:sp>
        <p:sp>
          <p:nvSpPr>
            <p:cNvPr id="30730" name="Text Box 10"/>
            <p:cNvSpPr txBox="1">
              <a:spLocks noChangeArrowheads="1"/>
            </p:cNvSpPr>
            <p:nvPr/>
          </p:nvSpPr>
          <p:spPr bwMode="auto">
            <a:xfrm>
              <a:off x="1193" y="1424"/>
              <a:ext cx="278" cy="327"/>
            </a:xfrm>
            <a:prstGeom prst="rect">
              <a:avLst/>
            </a:prstGeom>
            <a:solidFill>
              <a:srgbClr val="E1F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N</a:t>
              </a:r>
            </a:p>
          </p:txBody>
        </p:sp>
        <p:sp>
          <p:nvSpPr>
            <p:cNvPr id="30731" name="Line 11"/>
            <p:cNvSpPr>
              <a:spLocks noChangeShapeType="1"/>
            </p:cNvSpPr>
            <p:nvPr/>
          </p:nvSpPr>
          <p:spPr bwMode="auto">
            <a:xfrm>
              <a:off x="1411" y="1700"/>
              <a:ext cx="151" cy="1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32" name="Text Box 12"/>
            <p:cNvSpPr txBox="1">
              <a:spLocks noChangeArrowheads="1"/>
            </p:cNvSpPr>
            <p:nvPr/>
          </p:nvSpPr>
          <p:spPr bwMode="auto">
            <a:xfrm>
              <a:off x="1535" y="1815"/>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30733" name="Line 13"/>
            <p:cNvSpPr>
              <a:spLocks noChangeShapeType="1"/>
            </p:cNvSpPr>
            <p:nvPr/>
          </p:nvSpPr>
          <p:spPr bwMode="auto">
            <a:xfrm>
              <a:off x="1610" y="1020"/>
              <a:ext cx="51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7" name="Text Box 27"/>
            <p:cNvSpPr txBox="1">
              <a:spLocks noChangeArrowheads="1"/>
            </p:cNvSpPr>
            <p:nvPr/>
          </p:nvSpPr>
          <p:spPr bwMode="auto">
            <a:xfrm>
              <a:off x="607" y="596"/>
              <a:ext cx="1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BACKBONE AMIDE</a:t>
              </a: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reeform 2"/>
          <p:cNvSpPr>
            <a:spLocks/>
          </p:cNvSpPr>
          <p:nvPr/>
        </p:nvSpPr>
        <p:spPr bwMode="auto">
          <a:xfrm>
            <a:off x="-222250" y="125413"/>
            <a:ext cx="4497388" cy="3967162"/>
          </a:xfrm>
          <a:custGeom>
            <a:avLst/>
            <a:gdLst>
              <a:gd name="T0" fmla="*/ 2833 w 2833"/>
              <a:gd name="T1" fmla="*/ 1037 h 2499"/>
              <a:gd name="T2" fmla="*/ 2523 w 2833"/>
              <a:gd name="T3" fmla="*/ 1332 h 2499"/>
              <a:gd name="T4" fmla="*/ 1969 w 2833"/>
              <a:gd name="T5" fmla="*/ 1253 h 2499"/>
              <a:gd name="T6" fmla="*/ 1825 w 2833"/>
              <a:gd name="T7" fmla="*/ 1872 h 2499"/>
              <a:gd name="T8" fmla="*/ 1047 w 2833"/>
              <a:gd name="T9" fmla="*/ 1822 h 2499"/>
              <a:gd name="T10" fmla="*/ 802 w 2833"/>
              <a:gd name="T11" fmla="*/ 2391 h 2499"/>
              <a:gd name="T12" fmla="*/ 176 w 2833"/>
              <a:gd name="T13" fmla="*/ 2369 h 2499"/>
              <a:gd name="T14" fmla="*/ 176 w 2833"/>
              <a:gd name="T15" fmla="*/ 1613 h 2499"/>
              <a:gd name="T16" fmla="*/ 18 w 2833"/>
              <a:gd name="T17" fmla="*/ 943 h 2499"/>
              <a:gd name="T18" fmla="*/ 284 w 2833"/>
              <a:gd name="T19" fmla="*/ 619 h 2499"/>
              <a:gd name="T20" fmla="*/ 896 w 2833"/>
              <a:gd name="T21" fmla="*/ 799 h 2499"/>
              <a:gd name="T22" fmla="*/ 1314 w 2833"/>
              <a:gd name="T23" fmla="*/ 1210 h 2499"/>
              <a:gd name="T24" fmla="*/ 1400 w 2833"/>
              <a:gd name="T25" fmla="*/ 655 h 2499"/>
              <a:gd name="T26" fmla="*/ 2358 w 2833"/>
              <a:gd name="T27" fmla="*/ 454 h 2499"/>
              <a:gd name="T28" fmla="*/ 2660 w 2833"/>
              <a:gd name="T29" fmla="*/ 0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3" h="2499">
                <a:moveTo>
                  <a:pt x="2833" y="1037"/>
                </a:moveTo>
                <a:cubicBezTo>
                  <a:pt x="2750" y="1166"/>
                  <a:pt x="2667" y="1296"/>
                  <a:pt x="2523" y="1332"/>
                </a:cubicBezTo>
                <a:cubicBezTo>
                  <a:pt x="2379" y="1368"/>
                  <a:pt x="2085" y="1163"/>
                  <a:pt x="1969" y="1253"/>
                </a:cubicBezTo>
                <a:cubicBezTo>
                  <a:pt x="1853" y="1343"/>
                  <a:pt x="1979" y="1777"/>
                  <a:pt x="1825" y="1872"/>
                </a:cubicBezTo>
                <a:cubicBezTo>
                  <a:pt x="1671" y="1967"/>
                  <a:pt x="1218" y="1735"/>
                  <a:pt x="1047" y="1822"/>
                </a:cubicBezTo>
                <a:cubicBezTo>
                  <a:pt x="876" y="1909"/>
                  <a:pt x="947" y="2300"/>
                  <a:pt x="802" y="2391"/>
                </a:cubicBezTo>
                <a:cubicBezTo>
                  <a:pt x="657" y="2482"/>
                  <a:pt x="280" y="2499"/>
                  <a:pt x="176" y="2369"/>
                </a:cubicBezTo>
                <a:cubicBezTo>
                  <a:pt x="72" y="2239"/>
                  <a:pt x="202" y="1851"/>
                  <a:pt x="176" y="1613"/>
                </a:cubicBezTo>
                <a:cubicBezTo>
                  <a:pt x="150" y="1375"/>
                  <a:pt x="0" y="1109"/>
                  <a:pt x="18" y="943"/>
                </a:cubicBezTo>
                <a:cubicBezTo>
                  <a:pt x="36" y="777"/>
                  <a:pt x="138" y="643"/>
                  <a:pt x="284" y="619"/>
                </a:cubicBezTo>
                <a:cubicBezTo>
                  <a:pt x="430" y="595"/>
                  <a:pt x="724" y="701"/>
                  <a:pt x="896" y="799"/>
                </a:cubicBezTo>
                <a:cubicBezTo>
                  <a:pt x="1068" y="897"/>
                  <a:pt x="1230" y="1234"/>
                  <a:pt x="1314" y="1210"/>
                </a:cubicBezTo>
                <a:cubicBezTo>
                  <a:pt x="1398" y="1186"/>
                  <a:pt x="1226" y="781"/>
                  <a:pt x="1400" y="655"/>
                </a:cubicBezTo>
                <a:cubicBezTo>
                  <a:pt x="1574" y="529"/>
                  <a:pt x="2148" y="563"/>
                  <a:pt x="2358" y="454"/>
                </a:cubicBezTo>
                <a:cubicBezTo>
                  <a:pt x="2568" y="345"/>
                  <a:pt x="2614" y="172"/>
                  <a:pt x="2660" y="0"/>
                </a:cubicBezTo>
              </a:path>
            </a:pathLst>
          </a:custGeom>
          <a:solidFill>
            <a:srgbClr val="C9E7E9">
              <a:alpha val="80000"/>
            </a:srgb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5" name="Freeform 3"/>
          <p:cNvSpPr>
            <a:spLocks/>
          </p:cNvSpPr>
          <p:nvPr/>
        </p:nvSpPr>
        <p:spPr bwMode="auto">
          <a:xfrm>
            <a:off x="4000500" y="3690938"/>
            <a:ext cx="3005138" cy="3144837"/>
          </a:xfrm>
          <a:custGeom>
            <a:avLst/>
            <a:gdLst>
              <a:gd name="T0" fmla="*/ 828 w 2491"/>
              <a:gd name="T1" fmla="*/ 2261 h 2261"/>
              <a:gd name="T2" fmla="*/ 432 w 2491"/>
              <a:gd name="T3" fmla="*/ 1901 h 2261"/>
              <a:gd name="T4" fmla="*/ 526 w 2491"/>
              <a:gd name="T5" fmla="*/ 1346 h 2261"/>
              <a:gd name="T6" fmla="*/ 72 w 2491"/>
              <a:gd name="T7" fmla="*/ 885 h 2261"/>
              <a:gd name="T8" fmla="*/ 94 w 2491"/>
              <a:gd name="T9" fmla="*/ 245 h 2261"/>
              <a:gd name="T10" fmla="*/ 634 w 2491"/>
              <a:gd name="T11" fmla="*/ 43 h 2261"/>
              <a:gd name="T12" fmla="*/ 1145 w 2491"/>
              <a:gd name="T13" fmla="*/ 504 h 2261"/>
              <a:gd name="T14" fmla="*/ 1426 w 2491"/>
              <a:gd name="T15" fmla="*/ 223 h 2261"/>
              <a:gd name="T16" fmla="*/ 2031 w 2491"/>
              <a:gd name="T17" fmla="*/ 79 h 2261"/>
              <a:gd name="T18" fmla="*/ 2239 w 2491"/>
              <a:gd name="T19" fmla="*/ 698 h 2261"/>
              <a:gd name="T20" fmla="*/ 1685 w 2491"/>
              <a:gd name="T21" fmla="*/ 1238 h 2261"/>
              <a:gd name="T22" fmla="*/ 2167 w 2491"/>
              <a:gd name="T23" fmla="*/ 1850 h 2261"/>
              <a:gd name="T24" fmla="*/ 2491 w 2491"/>
              <a:gd name="T25" fmla="*/ 2189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1" h="2261">
                <a:moveTo>
                  <a:pt x="828" y="2261"/>
                </a:moveTo>
                <a:cubicBezTo>
                  <a:pt x="655" y="2157"/>
                  <a:pt x="482" y="2053"/>
                  <a:pt x="432" y="1901"/>
                </a:cubicBezTo>
                <a:cubicBezTo>
                  <a:pt x="382" y="1749"/>
                  <a:pt x="586" y="1515"/>
                  <a:pt x="526" y="1346"/>
                </a:cubicBezTo>
                <a:cubicBezTo>
                  <a:pt x="466" y="1177"/>
                  <a:pt x="144" y="1068"/>
                  <a:pt x="72" y="885"/>
                </a:cubicBezTo>
                <a:cubicBezTo>
                  <a:pt x="0" y="702"/>
                  <a:pt x="0" y="385"/>
                  <a:pt x="94" y="245"/>
                </a:cubicBezTo>
                <a:cubicBezTo>
                  <a:pt x="188" y="105"/>
                  <a:pt x="459" y="0"/>
                  <a:pt x="634" y="43"/>
                </a:cubicBezTo>
                <a:cubicBezTo>
                  <a:pt x="809" y="86"/>
                  <a:pt x="1013" y="474"/>
                  <a:pt x="1145" y="504"/>
                </a:cubicBezTo>
                <a:cubicBezTo>
                  <a:pt x="1277" y="534"/>
                  <a:pt x="1278" y="294"/>
                  <a:pt x="1426" y="223"/>
                </a:cubicBezTo>
                <a:cubicBezTo>
                  <a:pt x="1574" y="152"/>
                  <a:pt x="1896" y="0"/>
                  <a:pt x="2031" y="79"/>
                </a:cubicBezTo>
                <a:cubicBezTo>
                  <a:pt x="2166" y="158"/>
                  <a:pt x="2297" y="505"/>
                  <a:pt x="2239" y="698"/>
                </a:cubicBezTo>
                <a:cubicBezTo>
                  <a:pt x="2181" y="891"/>
                  <a:pt x="1697" y="1046"/>
                  <a:pt x="1685" y="1238"/>
                </a:cubicBezTo>
                <a:cubicBezTo>
                  <a:pt x="1673" y="1430"/>
                  <a:pt x="2033" y="1692"/>
                  <a:pt x="2167" y="1850"/>
                </a:cubicBezTo>
                <a:cubicBezTo>
                  <a:pt x="2301" y="2008"/>
                  <a:pt x="2396" y="2098"/>
                  <a:pt x="2491" y="2189"/>
                </a:cubicBezTo>
              </a:path>
            </a:pathLst>
          </a:custGeom>
          <a:solidFill>
            <a:srgbClr val="C9E7E9">
              <a:alpha val="8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6" name="Line 4"/>
          <p:cNvSpPr>
            <a:spLocks noChangeShapeType="1"/>
          </p:cNvSpPr>
          <p:nvPr/>
        </p:nvSpPr>
        <p:spPr bwMode="auto">
          <a:xfrm>
            <a:off x="4419600" y="4332288"/>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7" name="Line 5"/>
          <p:cNvSpPr>
            <a:spLocks noChangeShapeType="1"/>
          </p:cNvSpPr>
          <p:nvPr/>
        </p:nvSpPr>
        <p:spPr bwMode="auto">
          <a:xfrm flipH="1">
            <a:off x="5276850" y="4349750"/>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8" name="Line 6"/>
          <p:cNvSpPr>
            <a:spLocks noChangeShapeType="1"/>
          </p:cNvSpPr>
          <p:nvPr/>
        </p:nvSpPr>
        <p:spPr bwMode="auto">
          <a:xfrm>
            <a:off x="5276850" y="5021263"/>
            <a:ext cx="0" cy="9890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4999" name="Line 7"/>
          <p:cNvSpPr>
            <a:spLocks noChangeShapeType="1"/>
          </p:cNvSpPr>
          <p:nvPr/>
        </p:nvSpPr>
        <p:spPr bwMode="auto">
          <a:xfrm flipH="1">
            <a:off x="5276850" y="4257675"/>
            <a:ext cx="776288" cy="6588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0" name="Text Box 8"/>
          <p:cNvSpPr txBox="1">
            <a:spLocks noChangeArrowheads="1"/>
          </p:cNvSpPr>
          <p:nvPr/>
        </p:nvSpPr>
        <p:spPr bwMode="auto">
          <a:xfrm>
            <a:off x="4162425" y="387985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p>
        </p:txBody>
      </p:sp>
      <p:sp>
        <p:nvSpPr>
          <p:cNvPr id="85001" name="Text Box 9"/>
          <p:cNvSpPr txBox="1">
            <a:spLocks noChangeArrowheads="1"/>
          </p:cNvSpPr>
          <p:nvPr/>
        </p:nvSpPr>
        <p:spPr bwMode="auto">
          <a:xfrm>
            <a:off x="6007100" y="3819525"/>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O</a:t>
            </a:r>
          </a:p>
        </p:txBody>
      </p:sp>
      <p:sp>
        <p:nvSpPr>
          <p:cNvPr id="85004" name="Line 12"/>
          <p:cNvSpPr>
            <a:spLocks noChangeShapeType="1"/>
          </p:cNvSpPr>
          <p:nvPr/>
        </p:nvSpPr>
        <p:spPr bwMode="auto">
          <a:xfrm>
            <a:off x="5276850" y="6010275"/>
            <a:ext cx="1122363" cy="6461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5" name="Text Box 13"/>
          <p:cNvSpPr txBox="1">
            <a:spLocks noChangeArrowheads="1"/>
          </p:cNvSpPr>
          <p:nvPr/>
        </p:nvSpPr>
        <p:spPr bwMode="auto">
          <a:xfrm>
            <a:off x="6005513" y="5486400"/>
            <a:ext cx="1058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Asn</a:t>
            </a:r>
          </a:p>
        </p:txBody>
      </p:sp>
      <p:grpSp>
        <p:nvGrpSpPr>
          <p:cNvPr id="85023" name="Group 31"/>
          <p:cNvGrpSpPr>
            <a:grpSpLocks/>
          </p:cNvGrpSpPr>
          <p:nvPr/>
        </p:nvGrpSpPr>
        <p:grpSpPr bwMode="auto">
          <a:xfrm>
            <a:off x="3382963" y="3062288"/>
            <a:ext cx="1181100" cy="1789112"/>
            <a:chOff x="2131" y="1929"/>
            <a:chExt cx="744" cy="1127"/>
          </a:xfrm>
        </p:grpSpPr>
        <p:sp>
          <p:nvSpPr>
            <p:cNvPr id="85002" name="Line 10"/>
            <p:cNvSpPr>
              <a:spLocks noChangeShapeType="1"/>
            </p:cNvSpPr>
            <p:nvPr/>
          </p:nvSpPr>
          <p:spPr bwMode="auto">
            <a:xfrm flipH="1">
              <a:off x="2312" y="2672"/>
              <a:ext cx="397" cy="2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3" name="Line 11"/>
            <p:cNvSpPr>
              <a:spLocks noChangeShapeType="1"/>
            </p:cNvSpPr>
            <p:nvPr/>
          </p:nvSpPr>
          <p:spPr bwMode="auto">
            <a:xfrm flipV="1">
              <a:off x="2756" y="2160"/>
              <a:ext cx="9" cy="3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06" name="Text Box 14"/>
            <p:cNvSpPr txBox="1">
              <a:spLocks noChangeArrowheads="1"/>
            </p:cNvSpPr>
            <p:nvPr/>
          </p:nvSpPr>
          <p:spPr bwMode="auto">
            <a:xfrm>
              <a:off x="2655" y="1929"/>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85007" name="Text Box 15"/>
            <p:cNvSpPr txBox="1">
              <a:spLocks noChangeArrowheads="1"/>
            </p:cNvSpPr>
            <p:nvPr/>
          </p:nvSpPr>
          <p:spPr bwMode="auto">
            <a:xfrm>
              <a:off x="2131" y="2825"/>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grpSp>
      <p:grpSp>
        <p:nvGrpSpPr>
          <p:cNvPr id="85008" name="Group 16"/>
          <p:cNvGrpSpPr>
            <a:grpSpLocks/>
          </p:cNvGrpSpPr>
          <p:nvPr/>
        </p:nvGrpSpPr>
        <p:grpSpPr bwMode="auto">
          <a:xfrm>
            <a:off x="303213" y="946150"/>
            <a:ext cx="3076575" cy="2497138"/>
            <a:chOff x="191" y="596"/>
            <a:chExt cx="1938" cy="1573"/>
          </a:xfrm>
        </p:grpSpPr>
        <p:sp>
          <p:nvSpPr>
            <p:cNvPr id="85009" name="Line 17"/>
            <p:cNvSpPr>
              <a:spLocks noChangeShapeType="1"/>
            </p:cNvSpPr>
            <p:nvPr/>
          </p:nvSpPr>
          <p:spPr bwMode="auto">
            <a:xfrm>
              <a:off x="637" y="1662"/>
              <a:ext cx="70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0" name="Line 18"/>
            <p:cNvSpPr>
              <a:spLocks noChangeShapeType="1"/>
            </p:cNvSpPr>
            <p:nvPr/>
          </p:nvSpPr>
          <p:spPr bwMode="auto">
            <a:xfrm flipV="1">
              <a:off x="1345" y="1039"/>
              <a:ext cx="265" cy="6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1" name="Line 19"/>
            <p:cNvSpPr>
              <a:spLocks noChangeShapeType="1"/>
            </p:cNvSpPr>
            <p:nvPr/>
          </p:nvSpPr>
          <p:spPr bwMode="auto">
            <a:xfrm flipH="1">
              <a:off x="420" y="1661"/>
              <a:ext cx="226" cy="50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2" name="Line 20"/>
            <p:cNvSpPr>
              <a:spLocks noChangeShapeType="1"/>
            </p:cNvSpPr>
            <p:nvPr/>
          </p:nvSpPr>
          <p:spPr bwMode="auto">
            <a:xfrm flipH="1" flipV="1">
              <a:off x="391" y="1294"/>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3" name="Line 21"/>
            <p:cNvSpPr>
              <a:spLocks noChangeShapeType="1"/>
            </p:cNvSpPr>
            <p:nvPr/>
          </p:nvSpPr>
          <p:spPr bwMode="auto">
            <a:xfrm flipH="1" flipV="1">
              <a:off x="452" y="1256"/>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4" name="Text Box 22"/>
            <p:cNvSpPr txBox="1">
              <a:spLocks noChangeArrowheads="1"/>
            </p:cNvSpPr>
            <p:nvPr/>
          </p:nvSpPr>
          <p:spPr bwMode="auto">
            <a:xfrm>
              <a:off x="191" y="942"/>
              <a:ext cx="2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O</a:t>
              </a:r>
            </a:p>
          </p:txBody>
        </p:sp>
        <p:sp>
          <p:nvSpPr>
            <p:cNvPr id="85015" name="Text Box 23"/>
            <p:cNvSpPr txBox="1">
              <a:spLocks noChangeArrowheads="1"/>
            </p:cNvSpPr>
            <p:nvPr/>
          </p:nvSpPr>
          <p:spPr bwMode="auto">
            <a:xfrm>
              <a:off x="1193" y="1424"/>
              <a:ext cx="278" cy="327"/>
            </a:xfrm>
            <a:prstGeom prst="rect">
              <a:avLst/>
            </a:prstGeom>
            <a:solidFill>
              <a:srgbClr val="E1F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t>N</a:t>
              </a:r>
            </a:p>
          </p:txBody>
        </p:sp>
        <p:sp>
          <p:nvSpPr>
            <p:cNvPr id="85016" name="Line 24"/>
            <p:cNvSpPr>
              <a:spLocks noChangeShapeType="1"/>
            </p:cNvSpPr>
            <p:nvPr/>
          </p:nvSpPr>
          <p:spPr bwMode="auto">
            <a:xfrm>
              <a:off x="1411" y="1700"/>
              <a:ext cx="151" cy="1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7" name="Text Box 25"/>
            <p:cNvSpPr txBox="1">
              <a:spLocks noChangeArrowheads="1"/>
            </p:cNvSpPr>
            <p:nvPr/>
          </p:nvSpPr>
          <p:spPr bwMode="auto">
            <a:xfrm>
              <a:off x="1535" y="1815"/>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85018" name="Line 26"/>
            <p:cNvSpPr>
              <a:spLocks noChangeShapeType="1"/>
            </p:cNvSpPr>
            <p:nvPr/>
          </p:nvSpPr>
          <p:spPr bwMode="auto">
            <a:xfrm>
              <a:off x="1610" y="1020"/>
              <a:ext cx="51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19" name="Text Box 27"/>
            <p:cNvSpPr txBox="1">
              <a:spLocks noChangeArrowheads="1"/>
            </p:cNvSpPr>
            <p:nvPr/>
          </p:nvSpPr>
          <p:spPr bwMode="auto">
            <a:xfrm>
              <a:off x="607" y="596"/>
              <a:ext cx="1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BACKBONE AMIDE</a:t>
              </a:r>
            </a:p>
          </p:txBody>
        </p:sp>
      </p:grpSp>
      <p:sp>
        <p:nvSpPr>
          <p:cNvPr id="85020" name="Line 28"/>
          <p:cNvSpPr>
            <a:spLocks noChangeShapeType="1"/>
          </p:cNvSpPr>
          <p:nvPr/>
        </p:nvSpPr>
        <p:spPr bwMode="auto">
          <a:xfrm>
            <a:off x="2159000" y="2503488"/>
            <a:ext cx="2203450" cy="1633537"/>
          </a:xfrm>
          <a:prstGeom prst="line">
            <a:avLst/>
          </a:prstGeom>
          <a:noFill/>
          <a:ln w="57150" cap="rnd">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5021" name="Text Box 29"/>
          <p:cNvSpPr txBox="1">
            <a:spLocks noChangeArrowheads="1"/>
          </p:cNvSpPr>
          <p:nvPr/>
        </p:nvSpPr>
        <p:spPr bwMode="auto">
          <a:xfrm>
            <a:off x="3130550" y="2606675"/>
            <a:ext cx="1014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3300"/>
                </a:solidFill>
              </a:rPr>
              <a:t>2.8 </a:t>
            </a:r>
            <a:r>
              <a:rPr lang="en-US" sz="2800">
                <a:solidFill>
                  <a:srgbClr val="FF3300"/>
                </a:solidFill>
                <a:cs typeface="Arial" charset="0"/>
              </a:rPr>
              <a:t>Å</a:t>
            </a:r>
          </a:p>
        </p:txBody>
      </p:sp>
      <p:sp>
        <p:nvSpPr>
          <p:cNvPr id="85022" name="Text Box 30"/>
          <p:cNvSpPr txBox="1">
            <a:spLocks noChangeArrowheads="1"/>
          </p:cNvSpPr>
          <p:nvPr/>
        </p:nvSpPr>
        <p:spPr bwMode="auto">
          <a:xfrm>
            <a:off x="4884738" y="506413"/>
            <a:ext cx="2690812"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600"/>
              <a:t>BAD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0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21"/>
                                        </p:tgtEl>
                                        <p:attrNameLst>
                                          <p:attrName>style.visibility</p:attrName>
                                        </p:attrNameLst>
                                      </p:cBhvr>
                                      <p:to>
                                        <p:strVal val="visible"/>
                                      </p:to>
                                    </p:set>
                                  </p:childTnLst>
                                </p:cTn>
                              </p:par>
                            </p:childTnLst>
                          </p:cTn>
                        </p:par>
                        <p:par>
                          <p:cTn id="9" fill="hold" nodeType="afterGroup">
                            <p:stCondLst>
                              <p:cond delay="0"/>
                            </p:stCondLst>
                            <p:childTnLst>
                              <p:par>
                                <p:cTn id="10" presetID="53" presetClass="entr" presetSubtype="0" fill="hold" grpId="0" nodeType="afterEffect">
                                  <p:stCondLst>
                                    <p:cond delay="0"/>
                                  </p:stCondLst>
                                  <p:childTnLst>
                                    <p:set>
                                      <p:cBhvr>
                                        <p:cTn id="11" dur="1" fill="hold">
                                          <p:stCondLst>
                                            <p:cond delay="0"/>
                                          </p:stCondLst>
                                        </p:cTn>
                                        <p:tgtEl>
                                          <p:spTgt spid="85022"/>
                                        </p:tgtEl>
                                        <p:attrNameLst>
                                          <p:attrName>style.visibility</p:attrName>
                                        </p:attrNameLst>
                                      </p:cBhvr>
                                      <p:to>
                                        <p:strVal val="visible"/>
                                      </p:to>
                                    </p:set>
                                    <p:anim calcmode="lin" valueType="num">
                                      <p:cBhvr>
                                        <p:cTn id="12" dur="5000" fill="hold"/>
                                        <p:tgtEl>
                                          <p:spTgt spid="85022"/>
                                        </p:tgtEl>
                                        <p:attrNameLst>
                                          <p:attrName>ppt_w</p:attrName>
                                        </p:attrNameLst>
                                      </p:cBhvr>
                                      <p:tavLst>
                                        <p:tav tm="0">
                                          <p:val>
                                            <p:fltVal val="0"/>
                                          </p:val>
                                        </p:tav>
                                        <p:tav tm="100000">
                                          <p:val>
                                            <p:strVal val="#ppt_w"/>
                                          </p:val>
                                        </p:tav>
                                      </p:tavLst>
                                    </p:anim>
                                    <p:anim calcmode="lin" valueType="num">
                                      <p:cBhvr>
                                        <p:cTn id="13" dur="5000" fill="hold"/>
                                        <p:tgtEl>
                                          <p:spTgt spid="85022"/>
                                        </p:tgtEl>
                                        <p:attrNameLst>
                                          <p:attrName>ppt_h</p:attrName>
                                        </p:attrNameLst>
                                      </p:cBhvr>
                                      <p:tavLst>
                                        <p:tav tm="0">
                                          <p:val>
                                            <p:fltVal val="0"/>
                                          </p:val>
                                        </p:tav>
                                        <p:tav tm="100000">
                                          <p:val>
                                            <p:strVal val="#ppt_h"/>
                                          </p:val>
                                        </p:tav>
                                      </p:tavLst>
                                    </p:anim>
                                    <p:animEffect transition="in" filter="fade">
                                      <p:cBhvr>
                                        <p:cTn id="14" dur="5000"/>
                                        <p:tgtEl>
                                          <p:spTgt spid="850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50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0" grpId="0" animBg="1"/>
      <p:bldP spid="85021" grpId="0"/>
      <p:bldP spid="850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76" name="Freeform 32"/>
          <p:cNvSpPr>
            <a:spLocks/>
          </p:cNvSpPr>
          <p:nvPr/>
        </p:nvSpPr>
        <p:spPr bwMode="auto">
          <a:xfrm>
            <a:off x="-222250" y="125413"/>
            <a:ext cx="4497388" cy="3967162"/>
          </a:xfrm>
          <a:custGeom>
            <a:avLst/>
            <a:gdLst>
              <a:gd name="T0" fmla="*/ 2833 w 2833"/>
              <a:gd name="T1" fmla="*/ 1037 h 2499"/>
              <a:gd name="T2" fmla="*/ 2523 w 2833"/>
              <a:gd name="T3" fmla="*/ 1332 h 2499"/>
              <a:gd name="T4" fmla="*/ 1969 w 2833"/>
              <a:gd name="T5" fmla="*/ 1253 h 2499"/>
              <a:gd name="T6" fmla="*/ 1825 w 2833"/>
              <a:gd name="T7" fmla="*/ 1872 h 2499"/>
              <a:gd name="T8" fmla="*/ 1047 w 2833"/>
              <a:gd name="T9" fmla="*/ 1822 h 2499"/>
              <a:gd name="T10" fmla="*/ 802 w 2833"/>
              <a:gd name="T11" fmla="*/ 2391 h 2499"/>
              <a:gd name="T12" fmla="*/ 176 w 2833"/>
              <a:gd name="T13" fmla="*/ 2369 h 2499"/>
              <a:gd name="T14" fmla="*/ 176 w 2833"/>
              <a:gd name="T15" fmla="*/ 1613 h 2499"/>
              <a:gd name="T16" fmla="*/ 18 w 2833"/>
              <a:gd name="T17" fmla="*/ 943 h 2499"/>
              <a:gd name="T18" fmla="*/ 284 w 2833"/>
              <a:gd name="T19" fmla="*/ 619 h 2499"/>
              <a:gd name="T20" fmla="*/ 896 w 2833"/>
              <a:gd name="T21" fmla="*/ 799 h 2499"/>
              <a:gd name="T22" fmla="*/ 1314 w 2833"/>
              <a:gd name="T23" fmla="*/ 1210 h 2499"/>
              <a:gd name="T24" fmla="*/ 1400 w 2833"/>
              <a:gd name="T25" fmla="*/ 655 h 2499"/>
              <a:gd name="T26" fmla="*/ 2358 w 2833"/>
              <a:gd name="T27" fmla="*/ 454 h 2499"/>
              <a:gd name="T28" fmla="*/ 2660 w 2833"/>
              <a:gd name="T29" fmla="*/ 0 h 2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3" h="2499">
                <a:moveTo>
                  <a:pt x="2833" y="1037"/>
                </a:moveTo>
                <a:cubicBezTo>
                  <a:pt x="2750" y="1166"/>
                  <a:pt x="2667" y="1296"/>
                  <a:pt x="2523" y="1332"/>
                </a:cubicBezTo>
                <a:cubicBezTo>
                  <a:pt x="2379" y="1368"/>
                  <a:pt x="2085" y="1163"/>
                  <a:pt x="1969" y="1253"/>
                </a:cubicBezTo>
                <a:cubicBezTo>
                  <a:pt x="1853" y="1343"/>
                  <a:pt x="1979" y="1777"/>
                  <a:pt x="1825" y="1872"/>
                </a:cubicBezTo>
                <a:cubicBezTo>
                  <a:pt x="1671" y="1967"/>
                  <a:pt x="1218" y="1735"/>
                  <a:pt x="1047" y="1822"/>
                </a:cubicBezTo>
                <a:cubicBezTo>
                  <a:pt x="876" y="1909"/>
                  <a:pt x="947" y="2300"/>
                  <a:pt x="802" y="2391"/>
                </a:cubicBezTo>
                <a:cubicBezTo>
                  <a:pt x="657" y="2482"/>
                  <a:pt x="280" y="2499"/>
                  <a:pt x="176" y="2369"/>
                </a:cubicBezTo>
                <a:cubicBezTo>
                  <a:pt x="72" y="2239"/>
                  <a:pt x="202" y="1851"/>
                  <a:pt x="176" y="1613"/>
                </a:cubicBezTo>
                <a:cubicBezTo>
                  <a:pt x="150" y="1375"/>
                  <a:pt x="0" y="1109"/>
                  <a:pt x="18" y="943"/>
                </a:cubicBezTo>
                <a:cubicBezTo>
                  <a:pt x="36" y="777"/>
                  <a:pt x="138" y="643"/>
                  <a:pt x="284" y="619"/>
                </a:cubicBezTo>
                <a:cubicBezTo>
                  <a:pt x="430" y="595"/>
                  <a:pt x="724" y="701"/>
                  <a:pt x="896" y="799"/>
                </a:cubicBezTo>
                <a:cubicBezTo>
                  <a:pt x="1068" y="897"/>
                  <a:pt x="1230" y="1234"/>
                  <a:pt x="1314" y="1210"/>
                </a:cubicBezTo>
                <a:cubicBezTo>
                  <a:pt x="1398" y="1186"/>
                  <a:pt x="1226" y="781"/>
                  <a:pt x="1400" y="655"/>
                </a:cubicBezTo>
                <a:cubicBezTo>
                  <a:pt x="1574" y="529"/>
                  <a:pt x="2148" y="563"/>
                  <a:pt x="2358" y="454"/>
                </a:cubicBezTo>
                <a:cubicBezTo>
                  <a:pt x="2568" y="345"/>
                  <a:pt x="2614" y="172"/>
                  <a:pt x="2660" y="0"/>
                </a:cubicBezTo>
              </a:path>
            </a:pathLst>
          </a:custGeom>
          <a:solidFill>
            <a:srgbClr val="C9E7E9">
              <a:alpha val="80000"/>
            </a:srgb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7" name="Freeform 33"/>
          <p:cNvSpPr>
            <a:spLocks/>
          </p:cNvSpPr>
          <p:nvPr/>
        </p:nvSpPr>
        <p:spPr bwMode="auto">
          <a:xfrm>
            <a:off x="4000500" y="3690938"/>
            <a:ext cx="3005138" cy="3144837"/>
          </a:xfrm>
          <a:custGeom>
            <a:avLst/>
            <a:gdLst>
              <a:gd name="T0" fmla="*/ 828 w 2491"/>
              <a:gd name="T1" fmla="*/ 2261 h 2261"/>
              <a:gd name="T2" fmla="*/ 432 w 2491"/>
              <a:gd name="T3" fmla="*/ 1901 h 2261"/>
              <a:gd name="T4" fmla="*/ 526 w 2491"/>
              <a:gd name="T5" fmla="*/ 1346 h 2261"/>
              <a:gd name="T6" fmla="*/ 72 w 2491"/>
              <a:gd name="T7" fmla="*/ 885 h 2261"/>
              <a:gd name="T8" fmla="*/ 94 w 2491"/>
              <a:gd name="T9" fmla="*/ 245 h 2261"/>
              <a:gd name="T10" fmla="*/ 634 w 2491"/>
              <a:gd name="T11" fmla="*/ 43 h 2261"/>
              <a:gd name="T12" fmla="*/ 1145 w 2491"/>
              <a:gd name="T13" fmla="*/ 504 h 2261"/>
              <a:gd name="T14" fmla="*/ 1426 w 2491"/>
              <a:gd name="T15" fmla="*/ 223 h 2261"/>
              <a:gd name="T16" fmla="*/ 2031 w 2491"/>
              <a:gd name="T17" fmla="*/ 79 h 2261"/>
              <a:gd name="T18" fmla="*/ 2239 w 2491"/>
              <a:gd name="T19" fmla="*/ 698 h 2261"/>
              <a:gd name="T20" fmla="*/ 1685 w 2491"/>
              <a:gd name="T21" fmla="*/ 1238 h 2261"/>
              <a:gd name="T22" fmla="*/ 2167 w 2491"/>
              <a:gd name="T23" fmla="*/ 1850 h 2261"/>
              <a:gd name="T24" fmla="*/ 2491 w 2491"/>
              <a:gd name="T25" fmla="*/ 2189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91" h="2261">
                <a:moveTo>
                  <a:pt x="828" y="2261"/>
                </a:moveTo>
                <a:cubicBezTo>
                  <a:pt x="655" y="2157"/>
                  <a:pt x="482" y="2053"/>
                  <a:pt x="432" y="1901"/>
                </a:cubicBezTo>
                <a:cubicBezTo>
                  <a:pt x="382" y="1749"/>
                  <a:pt x="586" y="1515"/>
                  <a:pt x="526" y="1346"/>
                </a:cubicBezTo>
                <a:cubicBezTo>
                  <a:pt x="466" y="1177"/>
                  <a:pt x="144" y="1068"/>
                  <a:pt x="72" y="885"/>
                </a:cubicBezTo>
                <a:cubicBezTo>
                  <a:pt x="0" y="702"/>
                  <a:pt x="0" y="385"/>
                  <a:pt x="94" y="245"/>
                </a:cubicBezTo>
                <a:cubicBezTo>
                  <a:pt x="188" y="105"/>
                  <a:pt x="459" y="0"/>
                  <a:pt x="634" y="43"/>
                </a:cubicBezTo>
                <a:cubicBezTo>
                  <a:pt x="809" y="86"/>
                  <a:pt x="1013" y="474"/>
                  <a:pt x="1145" y="504"/>
                </a:cubicBezTo>
                <a:cubicBezTo>
                  <a:pt x="1277" y="534"/>
                  <a:pt x="1278" y="294"/>
                  <a:pt x="1426" y="223"/>
                </a:cubicBezTo>
                <a:cubicBezTo>
                  <a:pt x="1574" y="152"/>
                  <a:pt x="1896" y="0"/>
                  <a:pt x="2031" y="79"/>
                </a:cubicBezTo>
                <a:cubicBezTo>
                  <a:pt x="2166" y="158"/>
                  <a:pt x="2297" y="505"/>
                  <a:pt x="2239" y="698"/>
                </a:cubicBezTo>
                <a:cubicBezTo>
                  <a:pt x="2181" y="891"/>
                  <a:pt x="1697" y="1046"/>
                  <a:pt x="1685" y="1238"/>
                </a:cubicBezTo>
                <a:cubicBezTo>
                  <a:pt x="1673" y="1430"/>
                  <a:pt x="2033" y="1692"/>
                  <a:pt x="2167" y="1850"/>
                </a:cubicBezTo>
                <a:cubicBezTo>
                  <a:pt x="2301" y="2008"/>
                  <a:pt x="2396" y="2098"/>
                  <a:pt x="2491" y="2189"/>
                </a:cubicBezTo>
              </a:path>
            </a:pathLst>
          </a:custGeom>
          <a:solidFill>
            <a:srgbClr val="C9E7E9">
              <a:alpha val="8000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7" name="Line 3"/>
          <p:cNvSpPr>
            <a:spLocks noChangeShapeType="1"/>
          </p:cNvSpPr>
          <p:nvPr/>
        </p:nvSpPr>
        <p:spPr bwMode="auto">
          <a:xfrm flipH="1">
            <a:off x="5170488" y="4332288"/>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8" name="Line 4"/>
          <p:cNvSpPr>
            <a:spLocks noChangeShapeType="1"/>
          </p:cNvSpPr>
          <p:nvPr/>
        </p:nvSpPr>
        <p:spPr bwMode="auto">
          <a:xfrm>
            <a:off x="4313238" y="4349750"/>
            <a:ext cx="857250" cy="688975"/>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49" name="Line 5"/>
          <p:cNvSpPr>
            <a:spLocks noChangeShapeType="1"/>
          </p:cNvSpPr>
          <p:nvPr/>
        </p:nvSpPr>
        <p:spPr bwMode="auto">
          <a:xfrm flipH="1">
            <a:off x="5170488" y="5021263"/>
            <a:ext cx="0" cy="989012"/>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0" name="Line 6"/>
          <p:cNvSpPr>
            <a:spLocks noChangeShapeType="1"/>
          </p:cNvSpPr>
          <p:nvPr/>
        </p:nvSpPr>
        <p:spPr bwMode="auto">
          <a:xfrm>
            <a:off x="4394200" y="4257675"/>
            <a:ext cx="776288" cy="6588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1" name="Text Box 7"/>
          <p:cNvSpPr txBox="1">
            <a:spLocks noChangeArrowheads="1"/>
          </p:cNvSpPr>
          <p:nvPr/>
        </p:nvSpPr>
        <p:spPr bwMode="auto">
          <a:xfrm flipH="1">
            <a:off x="5843588" y="3879850"/>
            <a:ext cx="441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p>
        </p:txBody>
      </p:sp>
      <p:sp>
        <p:nvSpPr>
          <p:cNvPr id="31752" name="Text Box 8"/>
          <p:cNvSpPr txBox="1">
            <a:spLocks noChangeArrowheads="1"/>
          </p:cNvSpPr>
          <p:nvPr/>
        </p:nvSpPr>
        <p:spPr bwMode="auto">
          <a:xfrm flipH="1">
            <a:off x="3979863" y="3819525"/>
            <a:ext cx="4603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O</a:t>
            </a:r>
          </a:p>
        </p:txBody>
      </p:sp>
      <p:sp>
        <p:nvSpPr>
          <p:cNvPr id="31753" name="Line 9"/>
          <p:cNvSpPr>
            <a:spLocks noChangeShapeType="1"/>
          </p:cNvSpPr>
          <p:nvPr/>
        </p:nvSpPr>
        <p:spPr bwMode="auto">
          <a:xfrm>
            <a:off x="6146800" y="4241800"/>
            <a:ext cx="630238" cy="450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4" name="Line 10"/>
          <p:cNvSpPr>
            <a:spLocks noChangeShapeType="1"/>
          </p:cNvSpPr>
          <p:nvPr/>
        </p:nvSpPr>
        <p:spPr bwMode="auto">
          <a:xfrm flipH="1" flipV="1">
            <a:off x="6057900" y="3429000"/>
            <a:ext cx="14288" cy="5127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57" name="Text Box 13"/>
          <p:cNvSpPr txBox="1">
            <a:spLocks noChangeArrowheads="1"/>
          </p:cNvSpPr>
          <p:nvPr/>
        </p:nvSpPr>
        <p:spPr bwMode="auto">
          <a:xfrm flipH="1">
            <a:off x="5883275" y="30622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31758" name="Text Box 14"/>
          <p:cNvSpPr txBox="1">
            <a:spLocks noChangeArrowheads="1"/>
          </p:cNvSpPr>
          <p:nvPr/>
        </p:nvSpPr>
        <p:spPr bwMode="auto">
          <a:xfrm flipH="1">
            <a:off x="6715125" y="4484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grpSp>
        <p:nvGrpSpPr>
          <p:cNvPr id="31759" name="Group 15"/>
          <p:cNvGrpSpPr>
            <a:grpSpLocks/>
          </p:cNvGrpSpPr>
          <p:nvPr/>
        </p:nvGrpSpPr>
        <p:grpSpPr bwMode="auto">
          <a:xfrm>
            <a:off x="303213" y="946150"/>
            <a:ext cx="3076575" cy="2497138"/>
            <a:chOff x="191" y="596"/>
            <a:chExt cx="1938" cy="1573"/>
          </a:xfrm>
        </p:grpSpPr>
        <p:sp>
          <p:nvSpPr>
            <p:cNvPr id="31760" name="Line 16"/>
            <p:cNvSpPr>
              <a:spLocks noChangeShapeType="1"/>
            </p:cNvSpPr>
            <p:nvPr/>
          </p:nvSpPr>
          <p:spPr bwMode="auto">
            <a:xfrm>
              <a:off x="637" y="1662"/>
              <a:ext cx="70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1" name="Line 17"/>
            <p:cNvSpPr>
              <a:spLocks noChangeShapeType="1"/>
            </p:cNvSpPr>
            <p:nvPr/>
          </p:nvSpPr>
          <p:spPr bwMode="auto">
            <a:xfrm flipV="1">
              <a:off x="1345" y="1039"/>
              <a:ext cx="265" cy="6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2" name="Line 18"/>
            <p:cNvSpPr>
              <a:spLocks noChangeShapeType="1"/>
            </p:cNvSpPr>
            <p:nvPr/>
          </p:nvSpPr>
          <p:spPr bwMode="auto">
            <a:xfrm flipH="1">
              <a:off x="420" y="1661"/>
              <a:ext cx="226" cy="508"/>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3" name="Line 19"/>
            <p:cNvSpPr>
              <a:spLocks noChangeShapeType="1"/>
            </p:cNvSpPr>
            <p:nvPr/>
          </p:nvSpPr>
          <p:spPr bwMode="auto">
            <a:xfrm flipH="1" flipV="1">
              <a:off x="391" y="1294"/>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4" name="Line 20"/>
            <p:cNvSpPr>
              <a:spLocks noChangeShapeType="1"/>
            </p:cNvSpPr>
            <p:nvPr/>
          </p:nvSpPr>
          <p:spPr bwMode="auto">
            <a:xfrm flipH="1" flipV="1">
              <a:off x="452" y="1256"/>
              <a:ext cx="227" cy="377"/>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5" name="Text Box 21"/>
            <p:cNvSpPr txBox="1">
              <a:spLocks noChangeArrowheads="1"/>
            </p:cNvSpPr>
            <p:nvPr/>
          </p:nvSpPr>
          <p:spPr bwMode="auto">
            <a:xfrm>
              <a:off x="191" y="942"/>
              <a:ext cx="29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O</a:t>
              </a:r>
            </a:p>
          </p:txBody>
        </p:sp>
        <p:sp>
          <p:nvSpPr>
            <p:cNvPr id="31766" name="Text Box 22"/>
            <p:cNvSpPr txBox="1">
              <a:spLocks noChangeArrowheads="1"/>
            </p:cNvSpPr>
            <p:nvPr/>
          </p:nvSpPr>
          <p:spPr bwMode="auto">
            <a:xfrm>
              <a:off x="1193" y="1424"/>
              <a:ext cx="278" cy="327"/>
            </a:xfrm>
            <a:prstGeom prst="rect">
              <a:avLst/>
            </a:prstGeom>
            <a:solidFill>
              <a:srgbClr val="E1F2F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t>N</a:t>
              </a:r>
            </a:p>
          </p:txBody>
        </p:sp>
        <p:sp>
          <p:nvSpPr>
            <p:cNvPr id="31767" name="Line 23"/>
            <p:cNvSpPr>
              <a:spLocks noChangeShapeType="1"/>
            </p:cNvSpPr>
            <p:nvPr/>
          </p:nvSpPr>
          <p:spPr bwMode="auto">
            <a:xfrm>
              <a:off x="1411" y="1700"/>
              <a:ext cx="151" cy="18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68" name="Text Box 24"/>
            <p:cNvSpPr txBox="1">
              <a:spLocks noChangeArrowheads="1"/>
            </p:cNvSpPr>
            <p:nvPr/>
          </p:nvSpPr>
          <p:spPr bwMode="auto">
            <a:xfrm>
              <a:off x="1535" y="1815"/>
              <a:ext cx="2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H</a:t>
              </a:r>
            </a:p>
          </p:txBody>
        </p:sp>
        <p:sp>
          <p:nvSpPr>
            <p:cNvPr id="31769" name="Line 25"/>
            <p:cNvSpPr>
              <a:spLocks noChangeShapeType="1"/>
            </p:cNvSpPr>
            <p:nvPr/>
          </p:nvSpPr>
          <p:spPr bwMode="auto">
            <a:xfrm>
              <a:off x="1610" y="1020"/>
              <a:ext cx="519"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0" name="Text Box 26"/>
            <p:cNvSpPr txBox="1">
              <a:spLocks noChangeArrowheads="1"/>
            </p:cNvSpPr>
            <p:nvPr/>
          </p:nvSpPr>
          <p:spPr bwMode="auto">
            <a:xfrm>
              <a:off x="607" y="596"/>
              <a:ext cx="14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BACKBONE AMIDE</a:t>
              </a:r>
            </a:p>
          </p:txBody>
        </p:sp>
      </p:grpSp>
      <p:sp>
        <p:nvSpPr>
          <p:cNvPr id="31771" name="Line 27"/>
          <p:cNvSpPr>
            <a:spLocks noChangeShapeType="1"/>
          </p:cNvSpPr>
          <p:nvPr/>
        </p:nvSpPr>
        <p:spPr bwMode="auto">
          <a:xfrm>
            <a:off x="2159000" y="2503488"/>
            <a:ext cx="2203450" cy="1633537"/>
          </a:xfrm>
          <a:prstGeom prst="line">
            <a:avLst/>
          </a:prstGeom>
          <a:noFill/>
          <a:ln w="57150" cap="rnd">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2" name="Text Box 28"/>
          <p:cNvSpPr txBox="1">
            <a:spLocks noChangeArrowheads="1"/>
          </p:cNvSpPr>
          <p:nvPr/>
        </p:nvSpPr>
        <p:spPr bwMode="auto">
          <a:xfrm>
            <a:off x="3130550" y="2606675"/>
            <a:ext cx="10144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a:solidFill>
                  <a:srgbClr val="FF3300"/>
                </a:solidFill>
              </a:rPr>
              <a:t>2.8 </a:t>
            </a:r>
            <a:r>
              <a:rPr lang="en-US" sz="2800">
                <a:solidFill>
                  <a:srgbClr val="FF3300"/>
                </a:solidFill>
                <a:cs typeface="Arial" charset="0"/>
              </a:rPr>
              <a:t>Å</a:t>
            </a:r>
          </a:p>
        </p:txBody>
      </p:sp>
      <p:sp>
        <p:nvSpPr>
          <p:cNvPr id="31773" name="Text Box 29"/>
          <p:cNvSpPr txBox="1">
            <a:spLocks noChangeArrowheads="1"/>
          </p:cNvSpPr>
          <p:nvPr/>
        </p:nvSpPr>
        <p:spPr bwMode="auto">
          <a:xfrm>
            <a:off x="6005513" y="5486400"/>
            <a:ext cx="105886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Asn</a:t>
            </a:r>
          </a:p>
        </p:txBody>
      </p:sp>
      <p:sp>
        <p:nvSpPr>
          <p:cNvPr id="31774" name="Line 30"/>
          <p:cNvSpPr>
            <a:spLocks noChangeShapeType="1"/>
          </p:cNvSpPr>
          <p:nvPr/>
        </p:nvSpPr>
        <p:spPr bwMode="auto">
          <a:xfrm>
            <a:off x="5162550" y="6010275"/>
            <a:ext cx="1122363" cy="646113"/>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75" name="Text Box 31"/>
          <p:cNvSpPr txBox="1">
            <a:spLocks noChangeArrowheads="1"/>
          </p:cNvSpPr>
          <p:nvPr/>
        </p:nvSpPr>
        <p:spPr bwMode="auto">
          <a:xfrm>
            <a:off x="4884738" y="506413"/>
            <a:ext cx="3908425"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600"/>
              <a:t>GOOD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01" y="205190"/>
            <a:ext cx="8229600" cy="743934"/>
          </a:xfrm>
        </p:spPr>
        <p:txBody>
          <a:bodyPr/>
          <a:lstStyle/>
          <a:p>
            <a:r>
              <a:rPr lang="en-US" b="1" dirty="0" smtClean="0"/>
              <a:t>Refinement</a:t>
            </a:r>
            <a:endParaRPr lang="en-US" b="1" dirty="0"/>
          </a:p>
        </p:txBody>
      </p:sp>
      <p:sp>
        <p:nvSpPr>
          <p:cNvPr id="3" name="Content Placeholder 2"/>
          <p:cNvSpPr>
            <a:spLocks noGrp="1"/>
          </p:cNvSpPr>
          <p:nvPr>
            <p:ph idx="1"/>
          </p:nvPr>
        </p:nvSpPr>
        <p:spPr>
          <a:xfrm>
            <a:off x="0" y="4045352"/>
            <a:ext cx="7419957" cy="2812648"/>
          </a:xfrm>
        </p:spPr>
        <p:txBody>
          <a:bodyPr/>
          <a:lstStyle/>
          <a:p>
            <a:pPr marL="800100" lvl="1" indent="-342900">
              <a:buFont typeface="+mj-lt"/>
              <a:buAutoNum type="arabicPeriod"/>
            </a:pPr>
            <a:r>
              <a:rPr lang="en-US" sz="1800" dirty="0"/>
              <a:t>Tools to fit the atoms to a map. </a:t>
            </a:r>
          </a:p>
          <a:p>
            <a:pPr marL="857250" lvl="2" indent="0">
              <a:buNone/>
            </a:pPr>
            <a:r>
              <a:rPr lang="en-US" sz="1400" dirty="0"/>
              <a:t>Manual Refinement with Coot</a:t>
            </a:r>
            <a:r>
              <a:rPr lang="en-US" sz="1400" dirty="0" smtClean="0"/>
              <a:t>.</a:t>
            </a:r>
          </a:p>
          <a:p>
            <a:pPr marL="800100" lvl="1" indent="-342900">
              <a:buFont typeface="+mj-lt"/>
              <a:buAutoNum type="arabicPeriod"/>
            </a:pPr>
            <a:r>
              <a:rPr lang="en-US" sz="1800" dirty="0"/>
              <a:t>Tools to improve model’s agreement with </a:t>
            </a:r>
            <a:r>
              <a:rPr lang="en-US" sz="1800" dirty="0">
                <a:solidFill>
                  <a:srgbClr val="000000"/>
                </a:solidFill>
              </a:rPr>
              <a:t>|F</a:t>
            </a:r>
            <a:r>
              <a:rPr lang="en-US" sz="1800" baseline="-25000" dirty="0">
                <a:solidFill>
                  <a:srgbClr val="000000"/>
                </a:solidFill>
              </a:rPr>
              <a:t>obs</a:t>
            </a:r>
            <a:r>
              <a:rPr lang="en-US" sz="1800" dirty="0">
                <a:solidFill>
                  <a:srgbClr val="000000"/>
                </a:solidFill>
              </a:rPr>
              <a:t>|. </a:t>
            </a:r>
          </a:p>
          <a:p>
            <a:pPr marL="857250" lvl="2" indent="0">
              <a:buNone/>
            </a:pPr>
            <a:r>
              <a:rPr lang="en-US" sz="1400" dirty="0">
                <a:solidFill>
                  <a:srgbClr val="000000"/>
                </a:solidFill>
              </a:rPr>
              <a:t>Automated refinement with </a:t>
            </a:r>
            <a:r>
              <a:rPr lang="en-US" sz="1400" dirty="0" err="1" smtClean="0">
                <a:solidFill>
                  <a:srgbClr val="000000"/>
                </a:solidFill>
              </a:rPr>
              <a:t>Phenix</a:t>
            </a:r>
            <a:endParaRPr lang="en-US" sz="1400" dirty="0"/>
          </a:p>
          <a:p>
            <a:pPr marL="800100" lvl="1" indent="-342900">
              <a:buFont typeface="+mj-lt"/>
              <a:buAutoNum type="arabicPeriod"/>
            </a:pPr>
            <a:r>
              <a:rPr lang="en-US" sz="1800" dirty="0" smtClean="0"/>
              <a:t>Tools to indicate which atoms are inconsistent with |F</a:t>
            </a:r>
            <a:r>
              <a:rPr lang="en-US" sz="1800" baseline="-25000" dirty="0" smtClean="0"/>
              <a:t>obs</a:t>
            </a:r>
            <a:r>
              <a:rPr lang="en-US" sz="1800" dirty="0" smtClean="0"/>
              <a:t>|.</a:t>
            </a:r>
          </a:p>
          <a:p>
            <a:pPr marL="857250" lvl="2" indent="0">
              <a:buNone/>
            </a:pPr>
            <a:r>
              <a:rPr lang="en-US" sz="1400" dirty="0" smtClean="0"/>
              <a:t>R factor</a:t>
            </a:r>
          </a:p>
          <a:p>
            <a:pPr marL="857250" lvl="2" indent="0">
              <a:buNone/>
            </a:pPr>
            <a:r>
              <a:rPr lang="en-US" sz="1400" dirty="0" smtClean="0"/>
              <a:t>Difference Fourier map.</a:t>
            </a:r>
          </a:p>
          <a:p>
            <a:pPr marL="857250" lvl="2" indent="0">
              <a:buNone/>
            </a:pPr>
            <a:endParaRPr lang="en-US" sz="1400" dirty="0" smtClean="0"/>
          </a:p>
          <a:p>
            <a:pPr marL="800100" lvl="1" indent="-342900">
              <a:buFont typeface="+mj-lt"/>
              <a:buAutoNum type="arabicPeriod"/>
            </a:pPr>
            <a:r>
              <a:rPr lang="en-US" sz="1800" dirty="0"/>
              <a:t>Tools to indicate atoms which deviate from ideal geometry.</a:t>
            </a:r>
          </a:p>
          <a:p>
            <a:pPr marL="857250" lvl="2" indent="0">
              <a:buNone/>
            </a:pPr>
            <a:r>
              <a:rPr lang="en-US" sz="1000" dirty="0"/>
              <a:t>Saves server</a:t>
            </a:r>
          </a:p>
          <a:p>
            <a:pPr marL="857250" lvl="2" indent="0">
              <a:buNone/>
            </a:pPr>
            <a:endParaRPr lang="en-US" sz="1400" dirty="0" smtClean="0"/>
          </a:p>
        </p:txBody>
      </p:sp>
      <p:grpSp>
        <p:nvGrpSpPr>
          <p:cNvPr id="6" name="Group 5"/>
          <p:cNvGrpSpPr/>
          <p:nvPr/>
        </p:nvGrpSpPr>
        <p:grpSpPr>
          <a:xfrm>
            <a:off x="3235320" y="5465659"/>
            <a:ext cx="1322397" cy="907141"/>
            <a:chOff x="4390698" y="2641750"/>
            <a:chExt cx="1322397" cy="907141"/>
          </a:xfrm>
        </p:grpSpPr>
        <p:grpSp>
          <p:nvGrpSpPr>
            <p:cNvPr id="8" name="Group 65"/>
            <p:cNvGrpSpPr>
              <a:grpSpLocks/>
            </p:cNvGrpSpPr>
            <p:nvPr/>
          </p:nvGrpSpPr>
          <p:grpSpPr bwMode="auto">
            <a:xfrm>
              <a:off x="4406582" y="2641750"/>
              <a:ext cx="1306513" cy="835025"/>
              <a:chOff x="4767" y="1071"/>
              <a:chExt cx="823" cy="526"/>
            </a:xfrm>
          </p:grpSpPr>
          <p:sp>
            <p:nvSpPr>
              <p:cNvPr id="9" name="Text Box 48"/>
              <p:cNvSpPr txBox="1">
                <a:spLocks noChangeArrowheads="1"/>
              </p:cNvSpPr>
              <p:nvPr/>
            </p:nvSpPr>
            <p:spPr bwMode="auto">
              <a:xfrm>
                <a:off x="4767" y="1071"/>
                <a:ext cx="823" cy="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dirty="0" err="1">
                    <a:latin typeface="Symbol" pitchFamily="18" charset="2"/>
                  </a:rPr>
                  <a:t>S</a:t>
                </a:r>
                <a:r>
                  <a:rPr lang="en-US" dirty="0" err="1"/>
                  <a:t>|F</a:t>
                </a:r>
                <a:r>
                  <a:rPr lang="en-US" baseline="-25000" dirty="0" err="1"/>
                  <a:t>obs</a:t>
                </a:r>
                <a:r>
                  <a:rPr lang="en-US" dirty="0" err="1"/>
                  <a:t>-F</a:t>
                </a:r>
                <a:r>
                  <a:rPr lang="en-US" baseline="-25000" dirty="0" err="1"/>
                  <a:t>calc</a:t>
                </a:r>
                <a:r>
                  <a:rPr lang="en-US" dirty="0"/>
                  <a:t>|</a:t>
                </a:r>
              </a:p>
              <a:p>
                <a:pPr algn="ctr">
                  <a:lnSpc>
                    <a:spcPct val="135000"/>
                  </a:lnSpc>
                </a:pPr>
                <a:r>
                  <a:rPr lang="en-US" dirty="0" err="1">
                    <a:latin typeface="Symbol" pitchFamily="18" charset="2"/>
                  </a:rPr>
                  <a:t>S</a:t>
                </a:r>
                <a:r>
                  <a:rPr lang="en-US" dirty="0" err="1"/>
                  <a:t>|F</a:t>
                </a:r>
                <a:r>
                  <a:rPr lang="en-US" baseline="-25000" dirty="0" err="1"/>
                  <a:t>obs</a:t>
                </a:r>
                <a:r>
                  <a:rPr lang="en-US" dirty="0"/>
                  <a:t>|</a:t>
                </a:r>
              </a:p>
            </p:txBody>
          </p:sp>
          <p:sp>
            <p:nvSpPr>
              <p:cNvPr id="10" name="Line 59"/>
              <p:cNvSpPr>
                <a:spLocks noChangeShapeType="1"/>
              </p:cNvSpPr>
              <p:nvPr/>
            </p:nvSpPr>
            <p:spPr bwMode="auto">
              <a:xfrm>
                <a:off x="4838" y="1361"/>
                <a:ext cx="701"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 name="Group 4"/>
            <p:cNvGrpSpPr/>
            <p:nvPr/>
          </p:nvGrpSpPr>
          <p:grpSpPr>
            <a:xfrm>
              <a:off x="4390698" y="2937903"/>
              <a:ext cx="1308346" cy="610988"/>
              <a:chOff x="4390698" y="2937903"/>
              <a:chExt cx="1308346" cy="610988"/>
            </a:xfrm>
          </p:grpSpPr>
          <p:cxnSp>
            <p:nvCxnSpPr>
              <p:cNvPr id="17" name="Straight Connector 16"/>
              <p:cNvCxnSpPr/>
              <p:nvPr/>
            </p:nvCxnSpPr>
            <p:spPr>
              <a:xfrm flipH="1">
                <a:off x="4505244" y="3140288"/>
                <a:ext cx="1193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30642" y="3302670"/>
                <a:ext cx="348172" cy="246221"/>
              </a:xfrm>
              <a:prstGeom prst="rect">
                <a:avLst/>
              </a:prstGeom>
              <a:noFill/>
            </p:spPr>
            <p:txBody>
              <a:bodyPr wrap="none" rtlCol="0">
                <a:spAutoFit/>
              </a:bodyPr>
              <a:lstStyle/>
              <a:p>
                <a:r>
                  <a:rPr lang="en-US" sz="1000" dirty="0" err="1" smtClean="0"/>
                  <a:t>hkl</a:t>
                </a:r>
                <a:endParaRPr lang="en-US" sz="1200" dirty="0"/>
              </a:p>
            </p:txBody>
          </p:sp>
          <p:sp>
            <p:nvSpPr>
              <p:cNvPr id="20" name="TextBox 19"/>
              <p:cNvSpPr txBox="1"/>
              <p:nvPr/>
            </p:nvSpPr>
            <p:spPr>
              <a:xfrm>
                <a:off x="4390698" y="2937903"/>
                <a:ext cx="365806" cy="261610"/>
              </a:xfrm>
              <a:prstGeom prst="rect">
                <a:avLst/>
              </a:prstGeom>
              <a:noFill/>
            </p:spPr>
            <p:txBody>
              <a:bodyPr wrap="none" rtlCol="0">
                <a:spAutoFit/>
              </a:bodyPr>
              <a:lstStyle/>
              <a:p>
                <a:r>
                  <a:rPr lang="en-US" sz="1050" dirty="0" err="1" smtClean="0"/>
                  <a:t>hkl</a:t>
                </a:r>
                <a:endParaRPr lang="en-US" sz="1200" dirty="0"/>
              </a:p>
            </p:txBody>
          </p:sp>
        </p:grpSp>
      </p:grpSp>
      <p:sp>
        <p:nvSpPr>
          <p:cNvPr id="4" name="TextBox 3"/>
          <p:cNvSpPr txBox="1"/>
          <p:nvPr/>
        </p:nvSpPr>
        <p:spPr>
          <a:xfrm>
            <a:off x="135698" y="950183"/>
            <a:ext cx="8796404" cy="2862322"/>
          </a:xfrm>
          <a:prstGeom prst="rect">
            <a:avLst/>
          </a:prstGeom>
          <a:noFill/>
        </p:spPr>
        <p:txBody>
          <a:bodyPr wrap="square" rtlCol="0">
            <a:spAutoFit/>
          </a:bodyPr>
          <a:lstStyle/>
          <a:p>
            <a:r>
              <a:rPr lang="en-US" b="1" dirty="0" smtClean="0"/>
              <a:t>Refinement</a:t>
            </a:r>
            <a:r>
              <a:rPr lang="en-US" dirty="0" smtClean="0"/>
              <a:t> is the process of improving an atomic model so as to resemble the true structure.</a:t>
            </a:r>
          </a:p>
          <a:p>
            <a:r>
              <a:rPr lang="en-US" b="1" dirty="0" smtClean="0"/>
              <a:t>Refinement</a:t>
            </a:r>
            <a:r>
              <a:rPr lang="en-US" dirty="0" smtClean="0"/>
              <a:t> cannot be completed in one session—experimental phases are not good enough to reveal all structural features at once. In fact, experimental </a:t>
            </a:r>
            <a:r>
              <a:rPr lang="en-US" dirty="0"/>
              <a:t>phases are </a:t>
            </a:r>
            <a:r>
              <a:rPr lang="en-US" dirty="0" smtClean="0"/>
              <a:t>routinely abandoned when model is &gt;65% complete. </a:t>
            </a:r>
            <a:r>
              <a:rPr lang="en-US" dirty="0"/>
              <a:t>Phases are adopted from the </a:t>
            </a:r>
            <a:r>
              <a:rPr lang="en-US" dirty="0" smtClean="0"/>
              <a:t>model—more accurate than experimental phases.</a:t>
            </a:r>
          </a:p>
          <a:p>
            <a:r>
              <a:rPr lang="en-US" b="1" dirty="0" smtClean="0"/>
              <a:t>Refinement</a:t>
            </a:r>
            <a:r>
              <a:rPr lang="en-US" dirty="0" smtClean="0"/>
              <a:t> is preformed in iterations (rounds). Phases will improve stepwise as we eliminate errors from the model. Corrections in one part of the model will improve entire </a:t>
            </a:r>
            <a:r>
              <a:rPr lang="en-US" dirty="0" err="1" smtClean="0"/>
              <a:t>map</a:t>
            </a:r>
            <a:r>
              <a:rPr lang="en-US" dirty="0" err="1" smtClean="0">
                <a:sym typeface="Wingdings" pitchFamily="2" charset="2"/>
              </a:rPr>
              <a:t>Improved</a:t>
            </a:r>
            <a:r>
              <a:rPr lang="en-US" dirty="0" smtClean="0">
                <a:sym typeface="Wingdings" pitchFamily="2" charset="2"/>
              </a:rPr>
              <a:t> map will reveal new features to include in your model</a:t>
            </a:r>
            <a:r>
              <a:rPr lang="en-US" dirty="0" smtClean="0"/>
              <a:t>. Bootstrapping procedure. Ends when no new features observed.</a:t>
            </a:r>
            <a:endParaRPr lang="en-US" dirty="0"/>
          </a:p>
        </p:txBody>
      </p:sp>
      <p:sp>
        <p:nvSpPr>
          <p:cNvPr id="7" name="Circular Arrow 6"/>
          <p:cNvSpPr>
            <a:spLocks noChangeAspect="1"/>
          </p:cNvSpPr>
          <p:nvPr/>
        </p:nvSpPr>
        <p:spPr>
          <a:xfrm rot="3305944" flipH="1">
            <a:off x="5540938" y="3806497"/>
            <a:ext cx="2833542" cy="2837980"/>
          </a:xfrm>
          <a:prstGeom prst="circularArrow">
            <a:avLst>
              <a:gd name="adj1" fmla="val 12500"/>
              <a:gd name="adj2" fmla="val 1142319"/>
              <a:gd name="adj3" fmla="val 20457681"/>
              <a:gd name="adj4" fmla="val 8223229"/>
              <a:gd name="adj5" fmla="val 115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41286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sz="3200" dirty="0" smtClean="0"/>
              <a:t>Compare &amp; Contrast Refinement Algorithms</a:t>
            </a:r>
            <a:endParaRPr lang="en-US" sz="3200" dirty="0"/>
          </a:p>
        </p:txBody>
      </p:sp>
      <p:sp>
        <p:nvSpPr>
          <p:cNvPr id="94211" name="Rectangle 3"/>
          <p:cNvSpPr>
            <a:spLocks noGrp="1" noChangeArrowheads="1"/>
          </p:cNvSpPr>
          <p:nvPr>
            <p:ph type="body" sz="half" idx="1"/>
          </p:nvPr>
        </p:nvSpPr>
        <p:spPr>
          <a:xfrm>
            <a:off x="457200" y="1525250"/>
            <a:ext cx="4038600" cy="4525963"/>
          </a:xfrm>
          <a:ln/>
          <a:extLst>
            <a:ext uri="{91240B29-F687-4F45-9708-019B960494DF}">
              <a14:hiddenLine xmlns:a14="http://schemas.microsoft.com/office/drawing/2010/main" w="9525">
                <a:solidFill>
                  <a:srgbClr val="FF0000"/>
                </a:solidFill>
                <a:miter lim="800000"/>
                <a:headEnd/>
                <a:tailEnd/>
              </a14:hiddenLine>
            </a:ext>
          </a:extLst>
        </p:spPr>
        <p:txBody>
          <a:bodyPr/>
          <a:lstStyle/>
          <a:p>
            <a:r>
              <a:rPr lang="en-US" sz="3600" dirty="0" smtClean="0"/>
              <a:t>Manual</a:t>
            </a:r>
            <a:endParaRPr lang="en-US" sz="3600" dirty="0">
              <a:solidFill>
                <a:srgbClr val="FF0000"/>
              </a:solidFill>
            </a:endParaRPr>
          </a:p>
          <a:p>
            <a:r>
              <a:rPr lang="en-US" sz="2400" dirty="0" smtClean="0">
                <a:solidFill>
                  <a:srgbClr val="3333CC"/>
                </a:solidFill>
              </a:rPr>
              <a:t>Coot</a:t>
            </a:r>
          </a:p>
          <a:p>
            <a:r>
              <a:rPr lang="en-US" sz="2400" dirty="0" smtClean="0">
                <a:solidFill>
                  <a:srgbClr val="3333CC"/>
                </a:solidFill>
              </a:rPr>
              <a:t>Real Space refinement</a:t>
            </a:r>
            <a:endParaRPr lang="en-US" sz="2400" dirty="0">
              <a:solidFill>
                <a:srgbClr val="3333CC"/>
              </a:solidFill>
            </a:endParaRPr>
          </a:p>
          <a:p>
            <a:r>
              <a:rPr lang="en-US" sz="2400" dirty="0" smtClean="0">
                <a:solidFill>
                  <a:srgbClr val="3333CC"/>
                </a:solidFill>
              </a:rPr>
              <a:t>Local region</a:t>
            </a:r>
            <a:endParaRPr lang="en-US" sz="2400" dirty="0">
              <a:solidFill>
                <a:srgbClr val="3333CC"/>
              </a:solidFill>
            </a:endParaRPr>
          </a:p>
          <a:p>
            <a:r>
              <a:rPr lang="en-US" sz="2400" dirty="0" smtClean="0">
                <a:solidFill>
                  <a:srgbClr val="3333CC"/>
                </a:solidFill>
              </a:rPr>
              <a:t>Large </a:t>
            </a:r>
            <a:r>
              <a:rPr lang="en-US" sz="2400" dirty="0">
                <a:solidFill>
                  <a:srgbClr val="3333CC"/>
                </a:solidFill>
              </a:rPr>
              <a:t>radius of convergence</a:t>
            </a:r>
          </a:p>
          <a:p>
            <a:endParaRPr lang="en-US" sz="2400" dirty="0">
              <a:solidFill>
                <a:srgbClr val="FF0000"/>
              </a:solidFill>
            </a:endParaRPr>
          </a:p>
        </p:txBody>
      </p:sp>
      <p:sp>
        <p:nvSpPr>
          <p:cNvPr id="94212" name="Rectangle 4"/>
          <p:cNvSpPr>
            <a:spLocks noGrp="1" noChangeArrowheads="1"/>
          </p:cNvSpPr>
          <p:nvPr>
            <p:ph type="body" sz="half" idx="2"/>
          </p:nvPr>
        </p:nvSpPr>
        <p:spPr>
          <a:xfrm>
            <a:off x="4445989" y="1510259"/>
            <a:ext cx="4495800" cy="4525963"/>
          </a:xfrm>
        </p:spPr>
        <p:txBody>
          <a:bodyPr/>
          <a:lstStyle/>
          <a:p>
            <a:r>
              <a:rPr lang="en-US" sz="3600" dirty="0" smtClean="0"/>
              <a:t>Automatic</a:t>
            </a:r>
            <a:endParaRPr lang="en-US" sz="3600" dirty="0"/>
          </a:p>
          <a:p>
            <a:r>
              <a:rPr lang="en-US" sz="2400" dirty="0" err="1" smtClean="0">
                <a:solidFill>
                  <a:srgbClr val="00B050"/>
                </a:solidFill>
              </a:rPr>
              <a:t>Phenix</a:t>
            </a:r>
            <a:endParaRPr lang="en-US" sz="2400" dirty="0" smtClean="0">
              <a:solidFill>
                <a:srgbClr val="00B050"/>
              </a:solidFill>
            </a:endParaRPr>
          </a:p>
          <a:p>
            <a:r>
              <a:rPr lang="en-US" sz="2400" dirty="0" smtClean="0">
                <a:solidFill>
                  <a:srgbClr val="00B050"/>
                </a:solidFill>
              </a:rPr>
              <a:t>Reciprocal Space refinement </a:t>
            </a:r>
          </a:p>
          <a:p>
            <a:r>
              <a:rPr lang="en-US" sz="2400" dirty="0" smtClean="0">
                <a:solidFill>
                  <a:srgbClr val="00B050"/>
                </a:solidFill>
              </a:rPr>
              <a:t>All coordinates</a:t>
            </a:r>
            <a:endParaRPr lang="en-US" sz="2400" dirty="0">
              <a:solidFill>
                <a:srgbClr val="00B050"/>
              </a:solidFill>
            </a:endParaRPr>
          </a:p>
          <a:p>
            <a:r>
              <a:rPr lang="en-US" sz="2400" dirty="0">
                <a:solidFill>
                  <a:srgbClr val="00B050"/>
                </a:solidFill>
              </a:rPr>
              <a:t>Small radius of convergence</a:t>
            </a:r>
          </a:p>
          <a:p>
            <a:endParaRPr lang="en-US" sz="2400" dirty="0">
              <a:solidFill>
                <a:srgbClr val="33CC33"/>
              </a:solidFill>
            </a:endParaRPr>
          </a:p>
        </p:txBody>
      </p:sp>
      <p:grpSp>
        <p:nvGrpSpPr>
          <p:cNvPr id="2" name="Group 1"/>
          <p:cNvGrpSpPr>
            <a:grpSpLocks noChangeAspect="1"/>
          </p:cNvGrpSpPr>
          <p:nvPr/>
        </p:nvGrpSpPr>
        <p:grpSpPr>
          <a:xfrm>
            <a:off x="409034" y="4274280"/>
            <a:ext cx="3171824" cy="2588419"/>
            <a:chOff x="319088" y="3586956"/>
            <a:chExt cx="4229100" cy="3451225"/>
          </a:xfrm>
        </p:grpSpPr>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088" y="3586956"/>
              <a:ext cx="4229100" cy="345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9"/>
            <p:cNvSpPr txBox="1">
              <a:spLocks noChangeArrowheads="1"/>
            </p:cNvSpPr>
            <p:nvPr/>
          </p:nvSpPr>
          <p:spPr bwMode="auto">
            <a:xfrm>
              <a:off x="1412875" y="6528594"/>
              <a:ext cx="2309813"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Torsion angle C</a:t>
              </a:r>
              <a:r>
                <a:rPr lang="en-US">
                  <a:latin typeface="Symbol" pitchFamily="18" charset="2"/>
                </a:rPr>
                <a:t>a</a:t>
              </a:r>
              <a:r>
                <a:rPr lang="en-US"/>
                <a:t>-C</a:t>
              </a:r>
              <a:r>
                <a:rPr lang="en-US">
                  <a:latin typeface="Symbol" pitchFamily="18" charset="2"/>
                </a:rPr>
                <a:t>b</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212">
                                            <p:txEl>
                                              <p:pRg st="0" end="0"/>
                                            </p:txEl>
                                          </p:spTgt>
                                        </p:tgtEl>
                                        <p:attrNameLst>
                                          <p:attrName>style.visibility</p:attrName>
                                        </p:attrNameLst>
                                      </p:cBhvr>
                                      <p:to>
                                        <p:strVal val="visible"/>
                                      </p:to>
                                    </p:set>
                                    <p:animEffect transition="in" filter="fade">
                                      <p:cBhvr>
                                        <p:cTn id="7" dur="500"/>
                                        <p:tgtEl>
                                          <p:spTgt spid="942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4212">
                                            <p:txEl>
                                              <p:pRg st="1" end="1"/>
                                            </p:txEl>
                                          </p:spTgt>
                                        </p:tgtEl>
                                        <p:attrNameLst>
                                          <p:attrName>style.visibility</p:attrName>
                                        </p:attrNameLst>
                                      </p:cBhvr>
                                      <p:to>
                                        <p:strVal val="visible"/>
                                      </p:to>
                                    </p:set>
                                    <p:animEffect transition="in" filter="fade">
                                      <p:cBhvr>
                                        <p:cTn id="11" dur="500"/>
                                        <p:tgtEl>
                                          <p:spTgt spid="9421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4212">
                                            <p:txEl>
                                              <p:pRg st="2" end="2"/>
                                            </p:txEl>
                                          </p:spTgt>
                                        </p:tgtEl>
                                        <p:attrNameLst>
                                          <p:attrName>style.visibility</p:attrName>
                                        </p:attrNameLst>
                                      </p:cBhvr>
                                      <p:to>
                                        <p:strVal val="visible"/>
                                      </p:to>
                                    </p:set>
                                    <p:animEffect transition="in" filter="fade">
                                      <p:cBhvr>
                                        <p:cTn id="15" dur="500"/>
                                        <p:tgtEl>
                                          <p:spTgt spid="94212">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4212">
                                            <p:txEl>
                                              <p:pRg st="3" end="3"/>
                                            </p:txEl>
                                          </p:spTgt>
                                        </p:tgtEl>
                                        <p:attrNameLst>
                                          <p:attrName>style.visibility</p:attrName>
                                        </p:attrNameLst>
                                      </p:cBhvr>
                                      <p:to>
                                        <p:strVal val="visible"/>
                                      </p:to>
                                    </p:set>
                                    <p:animEffect transition="in" filter="fade">
                                      <p:cBhvr>
                                        <p:cTn id="19" dur="500"/>
                                        <p:tgtEl>
                                          <p:spTgt spid="94212">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4212">
                                            <p:txEl>
                                              <p:pRg st="4" end="4"/>
                                            </p:txEl>
                                          </p:spTgt>
                                        </p:tgtEl>
                                        <p:attrNameLst>
                                          <p:attrName>style.visibility</p:attrName>
                                        </p:attrNameLst>
                                      </p:cBhvr>
                                      <p:to>
                                        <p:strVal val="visible"/>
                                      </p:to>
                                    </p:set>
                                    <p:animEffect transition="in" filter="fade">
                                      <p:cBhvr>
                                        <p:cTn id="23" dur="500"/>
                                        <p:tgtEl>
                                          <p:spTgt spid="942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250825" y="274638"/>
            <a:ext cx="8229600" cy="1143000"/>
          </a:xfrm>
        </p:spPr>
        <p:txBody>
          <a:bodyPr/>
          <a:lstStyle/>
          <a:p>
            <a:r>
              <a:rPr lang="en-US" sz="2400" dirty="0"/>
              <a:t>Importance of </a:t>
            </a:r>
            <a:r>
              <a:rPr lang="en-US" sz="2400" dirty="0" smtClean="0"/>
              <a:t>the geometric restraints in boosting the</a:t>
            </a:r>
            <a:r>
              <a:rPr lang="en-US" sz="4000" dirty="0"/>
              <a:t/>
            </a:r>
            <a:br>
              <a:rPr lang="en-US" sz="4000" dirty="0"/>
            </a:br>
            <a:r>
              <a:rPr lang="en-US" sz="4000" dirty="0"/>
              <a:t>Data to Parameter Ratio </a:t>
            </a:r>
            <a:endParaRPr lang="en-US" sz="2400" dirty="0"/>
          </a:p>
        </p:txBody>
      </p:sp>
      <p:sp>
        <p:nvSpPr>
          <p:cNvPr id="13317" name="Text Box 5"/>
          <p:cNvSpPr txBox="1">
            <a:spLocks noChangeArrowheads="1"/>
          </p:cNvSpPr>
          <p:nvPr/>
        </p:nvSpPr>
        <p:spPr bwMode="auto">
          <a:xfrm>
            <a:off x="268288" y="1893888"/>
            <a:ext cx="3889375" cy="417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solidFill>
                  <a:srgbClr val="FF3300"/>
                </a:solidFill>
              </a:rPr>
              <a:t>PARAMETERS</a:t>
            </a:r>
          </a:p>
          <a:p>
            <a:r>
              <a:rPr lang="en-US">
                <a:solidFill>
                  <a:srgbClr val="FF3300"/>
                </a:solidFill>
              </a:rPr>
              <a:t>Each atom has 4 parameters (variables) to refine:</a:t>
            </a:r>
          </a:p>
          <a:p>
            <a:r>
              <a:rPr lang="en-US">
                <a:solidFill>
                  <a:srgbClr val="FF3300"/>
                </a:solidFill>
              </a:rPr>
              <a:t>	</a:t>
            </a:r>
          </a:p>
          <a:p>
            <a:r>
              <a:rPr lang="en-US">
                <a:solidFill>
                  <a:srgbClr val="FF3300"/>
                </a:solidFill>
              </a:rPr>
              <a:t>	x coordinate</a:t>
            </a:r>
          </a:p>
          <a:p>
            <a:r>
              <a:rPr lang="en-US">
                <a:solidFill>
                  <a:srgbClr val="FF3300"/>
                </a:solidFill>
              </a:rPr>
              <a:t>	y coordinate</a:t>
            </a:r>
          </a:p>
          <a:p>
            <a:r>
              <a:rPr lang="en-US">
                <a:solidFill>
                  <a:srgbClr val="FF3300"/>
                </a:solidFill>
              </a:rPr>
              <a:t>	z coordinate</a:t>
            </a:r>
          </a:p>
          <a:p>
            <a:r>
              <a:rPr lang="en-US">
                <a:solidFill>
                  <a:srgbClr val="FF3300"/>
                </a:solidFill>
              </a:rPr>
              <a:t>	B factor</a:t>
            </a:r>
          </a:p>
          <a:p>
            <a:endParaRPr lang="en-US">
              <a:solidFill>
                <a:srgbClr val="FF3300"/>
              </a:solidFill>
            </a:endParaRPr>
          </a:p>
          <a:p>
            <a:r>
              <a:rPr lang="en-US">
                <a:solidFill>
                  <a:srgbClr val="FF3300"/>
                </a:solidFill>
              </a:rPr>
              <a:t>In proteinase K there are approximately 2000 atoms to refine.</a:t>
            </a:r>
          </a:p>
          <a:p>
            <a:endParaRPr lang="en-US">
              <a:solidFill>
                <a:srgbClr val="FF3300"/>
              </a:solidFill>
            </a:endParaRPr>
          </a:p>
          <a:p>
            <a:r>
              <a:rPr lang="en-US">
                <a:solidFill>
                  <a:srgbClr val="FF3300"/>
                </a:solidFill>
              </a:rPr>
              <a:t>This corresponds to </a:t>
            </a:r>
          </a:p>
          <a:p>
            <a:r>
              <a:rPr lang="en-US">
                <a:solidFill>
                  <a:srgbClr val="FF3300"/>
                </a:solidFill>
              </a:rPr>
              <a:t>2000*4= </a:t>
            </a:r>
            <a:r>
              <a:rPr lang="en-US" sz="2400" b="1">
                <a:solidFill>
                  <a:srgbClr val="FF3300"/>
                </a:solidFill>
              </a:rPr>
              <a:t>8000 variables</a:t>
            </a:r>
            <a:r>
              <a:rPr lang="en-US">
                <a:solidFill>
                  <a:srgbClr val="FF3300"/>
                </a:solidFill>
              </a:rPr>
              <a:t>.</a:t>
            </a:r>
          </a:p>
        </p:txBody>
      </p:sp>
      <p:sp>
        <p:nvSpPr>
          <p:cNvPr id="13318" name="Text Box 6"/>
          <p:cNvSpPr txBox="1">
            <a:spLocks noChangeArrowheads="1"/>
          </p:cNvSpPr>
          <p:nvPr/>
        </p:nvSpPr>
        <p:spPr bwMode="auto">
          <a:xfrm>
            <a:off x="4572000" y="4000500"/>
            <a:ext cx="45720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solidFill>
                <a:schemeClr val="hlink"/>
              </a:solidFill>
            </a:endParaRPr>
          </a:p>
          <a:p>
            <a:endParaRPr lang="en-US" dirty="0">
              <a:solidFill>
                <a:schemeClr val="hlink"/>
              </a:solidFill>
            </a:endParaRPr>
          </a:p>
          <a:p>
            <a:r>
              <a:rPr lang="en-US" dirty="0">
                <a:solidFill>
                  <a:srgbClr val="00B050"/>
                </a:solidFill>
              </a:rPr>
              <a:t>At </a:t>
            </a:r>
            <a:r>
              <a:rPr lang="en-US" dirty="0" smtClean="0">
                <a:solidFill>
                  <a:srgbClr val="00B050"/>
                </a:solidFill>
              </a:rPr>
              <a:t>1.4 Å </a:t>
            </a:r>
            <a:r>
              <a:rPr lang="en-US" dirty="0">
                <a:solidFill>
                  <a:srgbClr val="00B050"/>
                </a:solidFill>
              </a:rPr>
              <a:t>resolution we have </a:t>
            </a:r>
            <a:r>
              <a:rPr lang="en-US" sz="2400" b="1" dirty="0" smtClean="0">
                <a:solidFill>
                  <a:srgbClr val="00B050"/>
                </a:solidFill>
              </a:rPr>
              <a:t>48,000 </a:t>
            </a:r>
            <a:r>
              <a:rPr lang="en-US" sz="2400" b="1" dirty="0">
                <a:solidFill>
                  <a:srgbClr val="00B050"/>
                </a:solidFill>
              </a:rPr>
              <a:t>observations</a:t>
            </a:r>
            <a:r>
              <a:rPr lang="en-US" dirty="0">
                <a:solidFill>
                  <a:srgbClr val="00B050"/>
                </a:solidFill>
              </a:rPr>
              <a:t>.  About </a:t>
            </a:r>
            <a:r>
              <a:rPr lang="en-US" dirty="0" smtClean="0">
                <a:solidFill>
                  <a:srgbClr val="00B050"/>
                </a:solidFill>
              </a:rPr>
              <a:t>6 </a:t>
            </a:r>
            <a:r>
              <a:rPr lang="en-US" dirty="0">
                <a:solidFill>
                  <a:srgbClr val="00B050"/>
                </a:solidFill>
              </a:rPr>
              <a:t>observations per variable. </a:t>
            </a:r>
            <a:r>
              <a:rPr lang="en-US" dirty="0" smtClean="0">
                <a:solidFill>
                  <a:srgbClr val="00B050"/>
                </a:solidFill>
              </a:rPr>
              <a:t>Less chance of </a:t>
            </a:r>
            <a:r>
              <a:rPr lang="en-US" dirty="0" err="1" smtClean="0">
                <a:solidFill>
                  <a:srgbClr val="00B050"/>
                </a:solidFill>
              </a:rPr>
              <a:t>overfitting</a:t>
            </a:r>
            <a:r>
              <a:rPr lang="en-US" dirty="0" smtClean="0">
                <a:solidFill>
                  <a:srgbClr val="00B050"/>
                </a:solidFill>
              </a:rPr>
              <a:t>.</a:t>
            </a:r>
            <a:endParaRPr lang="en-US" dirty="0">
              <a:solidFill>
                <a:srgbClr val="00B050"/>
              </a:solidFill>
            </a:endParaRPr>
          </a:p>
        </p:txBody>
      </p:sp>
      <p:sp>
        <p:nvSpPr>
          <p:cNvPr id="13319" name="Text Box 7"/>
          <p:cNvSpPr txBox="1">
            <a:spLocks noChangeArrowheads="1"/>
          </p:cNvSpPr>
          <p:nvPr/>
        </p:nvSpPr>
        <p:spPr bwMode="auto">
          <a:xfrm>
            <a:off x="765175" y="6340475"/>
            <a:ext cx="719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Adding stereochemical restraints is equivalent to adding observations</a:t>
            </a:r>
          </a:p>
        </p:txBody>
      </p:sp>
      <p:sp>
        <p:nvSpPr>
          <p:cNvPr id="13321" name="Rectangle 9"/>
          <p:cNvSpPr>
            <a:spLocks noChangeArrowheads="1"/>
          </p:cNvSpPr>
          <p:nvPr/>
        </p:nvSpPr>
        <p:spPr bwMode="auto">
          <a:xfrm>
            <a:off x="4572000" y="1966913"/>
            <a:ext cx="4572000" cy="264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dirty="0">
                <a:solidFill>
                  <a:srgbClr val="00B050"/>
                </a:solidFill>
              </a:rPr>
              <a:t>DATA</a:t>
            </a:r>
          </a:p>
          <a:p>
            <a:r>
              <a:rPr lang="en-US" dirty="0">
                <a:solidFill>
                  <a:srgbClr val="00B050"/>
                </a:solidFill>
              </a:rPr>
              <a:t>At 2.5 </a:t>
            </a:r>
            <a:r>
              <a:rPr lang="en-US" dirty="0" smtClean="0">
                <a:solidFill>
                  <a:srgbClr val="00B050"/>
                </a:solidFill>
                <a:latin typeface="Calibri"/>
              </a:rPr>
              <a:t>Å</a:t>
            </a:r>
            <a:r>
              <a:rPr lang="en-US" dirty="0" smtClean="0">
                <a:solidFill>
                  <a:srgbClr val="00B050"/>
                </a:solidFill>
              </a:rPr>
              <a:t> </a:t>
            </a:r>
            <a:r>
              <a:rPr lang="en-US" dirty="0">
                <a:solidFill>
                  <a:srgbClr val="00B050"/>
                </a:solidFill>
              </a:rPr>
              <a:t>resolution we have </a:t>
            </a:r>
            <a:r>
              <a:rPr lang="en-US" sz="2400" b="1" dirty="0">
                <a:solidFill>
                  <a:srgbClr val="00B050"/>
                </a:solidFill>
              </a:rPr>
              <a:t>8400 observations</a:t>
            </a:r>
            <a:r>
              <a:rPr lang="en-US" dirty="0">
                <a:solidFill>
                  <a:srgbClr val="00B050"/>
                </a:solidFill>
              </a:rPr>
              <a:t> (data points) (Fobs). </a:t>
            </a:r>
          </a:p>
          <a:p>
            <a:endParaRPr lang="en-US" dirty="0">
              <a:solidFill>
                <a:srgbClr val="00B050"/>
              </a:solidFill>
            </a:endParaRPr>
          </a:p>
          <a:p>
            <a:r>
              <a:rPr lang="en-US" dirty="0" smtClean="0">
                <a:solidFill>
                  <a:srgbClr val="00B050"/>
                </a:solidFill>
              </a:rPr>
              <a:t>Warning: with 8000 variables and only 8400 observations a perfect </a:t>
            </a:r>
            <a:r>
              <a:rPr lang="en-US" dirty="0">
                <a:solidFill>
                  <a:srgbClr val="00B050"/>
                </a:solidFill>
              </a:rPr>
              <a:t>fit can be obtained irrespective of the accuracy of the model</a:t>
            </a:r>
            <a:r>
              <a:rPr lang="en-US" dirty="0" smtClean="0">
                <a:solidFill>
                  <a:srgbClr val="00B050"/>
                </a:solidFill>
              </a:rPr>
              <a:t>. (</a:t>
            </a:r>
            <a:r>
              <a:rPr lang="en-US" dirty="0" err="1" smtClean="0">
                <a:solidFill>
                  <a:srgbClr val="00B050"/>
                </a:solidFill>
              </a:rPr>
              <a:t>overfitting</a:t>
            </a:r>
            <a:r>
              <a:rPr lang="en-US" dirty="0" smtClean="0">
                <a:solidFill>
                  <a:srgbClr val="00B050"/>
                </a:solidFill>
              </a:rPr>
              <a:t>)</a:t>
            </a:r>
            <a:endParaRPr lang="en-US"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P spid="13319" grpId="0"/>
      <p:bldP spid="133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352" y="3755003"/>
            <a:ext cx="4094496" cy="3102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Geometry</a:t>
            </a:r>
            <a:endParaRPr lang="en-US" dirty="0"/>
          </a:p>
        </p:txBody>
      </p:sp>
      <p:sp>
        <p:nvSpPr>
          <p:cNvPr id="3" name="Content Placeholder 2"/>
          <p:cNvSpPr>
            <a:spLocks noGrp="1"/>
          </p:cNvSpPr>
          <p:nvPr>
            <p:ph idx="1"/>
          </p:nvPr>
        </p:nvSpPr>
        <p:spPr>
          <a:xfrm>
            <a:off x="419100" y="1299258"/>
            <a:ext cx="8229600" cy="2786605"/>
          </a:xfrm>
        </p:spPr>
        <p:txBody>
          <a:bodyPr/>
          <a:lstStyle/>
          <a:p>
            <a:r>
              <a:rPr lang="en-US" dirty="0" smtClean="0"/>
              <a:t>Monitor RMS Deviations </a:t>
            </a:r>
          </a:p>
          <a:p>
            <a:pPr lvl="1"/>
            <a:r>
              <a:rPr lang="en-US" dirty="0" smtClean="0"/>
              <a:t>from ideal bond lengths </a:t>
            </a:r>
          </a:p>
          <a:p>
            <a:pPr lvl="2"/>
            <a:r>
              <a:rPr lang="en-US" dirty="0" smtClean="0"/>
              <a:t>(We want RMSD less than or equal to 0.02 </a:t>
            </a:r>
            <a:r>
              <a:rPr lang="en-US" dirty="0" smtClean="0">
                <a:latin typeface="Calibri"/>
              </a:rPr>
              <a:t>Å</a:t>
            </a:r>
            <a:r>
              <a:rPr lang="en-US" dirty="0" smtClean="0"/>
              <a:t>) </a:t>
            </a:r>
          </a:p>
          <a:p>
            <a:pPr lvl="1"/>
            <a:r>
              <a:rPr lang="en-US" dirty="0" smtClean="0"/>
              <a:t>From ideal bond angles </a:t>
            </a:r>
          </a:p>
          <a:p>
            <a:pPr lvl="2"/>
            <a:r>
              <a:rPr lang="en-US" dirty="0" smtClean="0"/>
              <a:t>(We want RMSD less than or equal to 2.0</a:t>
            </a:r>
            <a:r>
              <a:rPr lang="en-US" dirty="0" smtClean="0">
                <a:latin typeface="Calibri"/>
              </a:rPr>
              <a:t>°</a:t>
            </a:r>
            <a:r>
              <a:rPr lang="en-US" dirty="0" smtClean="0"/>
              <a:t>).</a:t>
            </a:r>
            <a:endParaRPr lang="en-US" dirty="0"/>
          </a:p>
        </p:txBody>
      </p:sp>
    </p:spTree>
    <p:extLst>
      <p:ext uri="{BB962C8B-B14F-4D97-AF65-F5344CB8AC3E}">
        <p14:creationId xmlns:p14="http://schemas.microsoft.com/office/powerpoint/2010/main" val="92387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Products of refinement</a:t>
            </a:r>
            <a:endParaRPr lang="en-US" dirty="0">
              <a:solidFill>
                <a:schemeClr val="bg1"/>
              </a:solidFill>
            </a:endParaRPr>
          </a:p>
        </p:txBody>
      </p:sp>
      <p:sp>
        <p:nvSpPr>
          <p:cNvPr id="3" name="Content Placeholder 2"/>
          <p:cNvSpPr>
            <a:spLocks noGrp="1"/>
          </p:cNvSpPr>
          <p:nvPr>
            <p:ph idx="1"/>
          </p:nvPr>
        </p:nvSpPr>
        <p:spPr>
          <a:xfrm>
            <a:off x="255818" y="1666300"/>
            <a:ext cx="4324120" cy="2740447"/>
          </a:xfrm>
        </p:spPr>
        <p:txBody>
          <a:bodyPr/>
          <a:lstStyle/>
          <a:p>
            <a:r>
              <a:rPr lang="en-US" sz="2800" dirty="0" err="1" smtClean="0">
                <a:solidFill>
                  <a:schemeClr val="bg1"/>
                </a:solidFill>
              </a:rPr>
              <a:t>R</a:t>
            </a:r>
            <a:r>
              <a:rPr lang="en-US" sz="2800" baseline="-25000" dirty="0" err="1" smtClean="0">
                <a:solidFill>
                  <a:schemeClr val="bg1"/>
                </a:solidFill>
              </a:rPr>
              <a:t>work</a:t>
            </a:r>
            <a:endParaRPr lang="en-US" sz="2800" baseline="-25000" dirty="0" smtClean="0">
              <a:solidFill>
                <a:schemeClr val="bg1"/>
              </a:solidFill>
            </a:endParaRPr>
          </a:p>
          <a:p>
            <a:r>
              <a:rPr lang="en-US" sz="2800" dirty="0" err="1" smtClean="0">
                <a:solidFill>
                  <a:schemeClr val="bg1"/>
                </a:solidFill>
              </a:rPr>
              <a:t>R</a:t>
            </a:r>
            <a:r>
              <a:rPr lang="en-US" sz="2800" baseline="-25000" dirty="0" err="1" smtClean="0">
                <a:solidFill>
                  <a:schemeClr val="bg1"/>
                </a:solidFill>
              </a:rPr>
              <a:t>free</a:t>
            </a:r>
            <a:endParaRPr lang="en-US" sz="2800" baseline="-25000" dirty="0" smtClean="0">
              <a:solidFill>
                <a:schemeClr val="bg1"/>
              </a:solidFill>
            </a:endParaRPr>
          </a:p>
          <a:p>
            <a:r>
              <a:rPr lang="en-US" sz="2800" dirty="0" smtClean="0">
                <a:solidFill>
                  <a:schemeClr val="tx1">
                    <a:lumMod val="50000"/>
                    <a:lumOff val="50000"/>
                  </a:schemeClr>
                </a:solidFill>
              </a:rPr>
              <a:t>Geometric quality stats</a:t>
            </a:r>
          </a:p>
          <a:p>
            <a:r>
              <a:rPr lang="en-US" sz="2800" dirty="0" smtClean="0">
                <a:solidFill>
                  <a:schemeClr val="tx1">
                    <a:lumMod val="50000"/>
                    <a:lumOff val="50000"/>
                  </a:schemeClr>
                </a:solidFill>
              </a:rPr>
              <a:t>native-round1_001.pdb</a:t>
            </a:r>
            <a:endParaRPr lang="en-US" sz="2800" dirty="0">
              <a:solidFill>
                <a:schemeClr val="tx1">
                  <a:lumMod val="50000"/>
                  <a:lumOff val="50000"/>
                </a:schemeClr>
              </a:solidFill>
            </a:endParaRPr>
          </a:p>
          <a:p>
            <a:r>
              <a:rPr lang="en-US" sz="2800" dirty="0">
                <a:solidFill>
                  <a:schemeClr val="tx1">
                    <a:lumMod val="50000"/>
                    <a:lumOff val="50000"/>
                  </a:schemeClr>
                </a:solidFill>
              </a:rPr>
              <a:t>native-round1_001.mtz</a:t>
            </a:r>
          </a:p>
          <a:p>
            <a:endParaRPr lang="en-US" sz="2800" dirty="0">
              <a:solidFill>
                <a:schemeClr val="bg1"/>
              </a:solidFill>
            </a:endParaRPr>
          </a:p>
        </p:txBody>
      </p:sp>
      <p:sp>
        <p:nvSpPr>
          <p:cNvPr id="7" name="TextBox 6"/>
          <p:cNvSpPr txBox="1"/>
          <p:nvPr/>
        </p:nvSpPr>
        <p:spPr>
          <a:xfrm>
            <a:off x="4682166" y="2253938"/>
            <a:ext cx="3591048" cy="369332"/>
          </a:xfrm>
          <a:prstGeom prst="rect">
            <a:avLst/>
          </a:prstGeom>
          <a:noFill/>
        </p:spPr>
        <p:txBody>
          <a:bodyPr wrap="none" rtlCol="0">
            <a:spAutoFit/>
          </a:bodyPr>
          <a:lstStyle/>
          <a:p>
            <a:r>
              <a:rPr lang="en-US" dirty="0" smtClean="0">
                <a:solidFill>
                  <a:schemeClr val="bg1"/>
                </a:solidFill>
                <a:sym typeface="Wingdings" pitchFamily="2" charset="2"/>
              </a:rPr>
              <a:t> Same as above, but unbiased.</a:t>
            </a:r>
            <a:endParaRPr lang="en-US" dirty="0">
              <a:solidFill>
                <a:schemeClr val="bg1"/>
              </a:solidFill>
            </a:endParaRPr>
          </a:p>
        </p:txBody>
      </p:sp>
      <p:sp>
        <p:nvSpPr>
          <p:cNvPr id="8" name="TextBox 7"/>
          <p:cNvSpPr txBox="1"/>
          <p:nvPr/>
        </p:nvSpPr>
        <p:spPr>
          <a:xfrm>
            <a:off x="4682166" y="1628926"/>
            <a:ext cx="4347666" cy="646331"/>
          </a:xfrm>
          <a:prstGeom prst="rect">
            <a:avLst/>
          </a:prstGeom>
          <a:noFill/>
        </p:spPr>
        <p:txBody>
          <a:bodyPr wrap="square" rtlCol="0">
            <a:spAutoFit/>
          </a:bodyPr>
          <a:lstStyle/>
          <a:p>
            <a:pPr marL="285750" indent="-285750"/>
            <a:r>
              <a:rPr lang="en-US" dirty="0" smtClean="0">
                <a:solidFill>
                  <a:schemeClr val="bg1"/>
                </a:solidFill>
                <a:sym typeface="Wingdings" pitchFamily="2" charset="2"/>
              </a:rPr>
              <a:t> Indicates discrepancy between model and data (Fobs and </a:t>
            </a:r>
            <a:r>
              <a:rPr lang="en-US" dirty="0" err="1" smtClean="0">
                <a:solidFill>
                  <a:schemeClr val="bg1"/>
                </a:solidFill>
                <a:sym typeface="Wingdings" pitchFamily="2" charset="2"/>
              </a:rPr>
              <a:t>Fcalc</a:t>
            </a:r>
            <a:r>
              <a:rPr lang="en-US" dirty="0" smtClean="0">
                <a:solidFill>
                  <a:schemeClr val="bg1"/>
                </a:solidFill>
                <a:sym typeface="Wingdings" pitchFamily="2" charset="2"/>
              </a:rPr>
              <a:t>).</a:t>
            </a:r>
            <a:endParaRPr lang="en-US" dirty="0">
              <a:solidFill>
                <a:schemeClr val="bg1"/>
              </a:solidFill>
            </a:endParaRPr>
          </a:p>
        </p:txBody>
      </p:sp>
      <p:grpSp>
        <p:nvGrpSpPr>
          <p:cNvPr id="9" name="Group 8"/>
          <p:cNvGrpSpPr/>
          <p:nvPr/>
        </p:nvGrpSpPr>
        <p:grpSpPr>
          <a:xfrm>
            <a:off x="6111079" y="4792008"/>
            <a:ext cx="2713040" cy="1772111"/>
            <a:chOff x="3703323" y="2641753"/>
            <a:chExt cx="2713040" cy="1772111"/>
          </a:xfrm>
        </p:grpSpPr>
        <p:grpSp>
          <p:nvGrpSpPr>
            <p:cNvPr id="10" name="Group 65"/>
            <p:cNvGrpSpPr>
              <a:grpSpLocks/>
            </p:cNvGrpSpPr>
            <p:nvPr/>
          </p:nvGrpSpPr>
          <p:grpSpPr bwMode="auto">
            <a:xfrm>
              <a:off x="3703323" y="2641753"/>
              <a:ext cx="2713040" cy="1662116"/>
              <a:chOff x="4324" y="1071"/>
              <a:chExt cx="1709" cy="1047"/>
            </a:xfrm>
          </p:grpSpPr>
          <p:sp>
            <p:nvSpPr>
              <p:cNvPr id="15" name="Text Box 48"/>
              <p:cNvSpPr txBox="1">
                <a:spLocks noChangeArrowheads="1"/>
              </p:cNvSpPr>
              <p:nvPr/>
            </p:nvSpPr>
            <p:spPr bwMode="auto">
              <a:xfrm>
                <a:off x="4324" y="1071"/>
                <a:ext cx="1709" cy="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135000"/>
                  </a:lnSpc>
                </a:pPr>
                <a:r>
                  <a:rPr lang="en-US" sz="4000" dirty="0" err="1">
                    <a:solidFill>
                      <a:schemeClr val="bg1"/>
                    </a:solidFill>
                    <a:latin typeface="Symbol" pitchFamily="18" charset="2"/>
                  </a:rPr>
                  <a:t>S</a:t>
                </a:r>
                <a:r>
                  <a:rPr lang="en-US" sz="4000" dirty="0" err="1">
                    <a:solidFill>
                      <a:schemeClr val="bg1"/>
                    </a:solidFill>
                  </a:rPr>
                  <a:t>|F</a:t>
                </a:r>
                <a:r>
                  <a:rPr lang="en-US" sz="4000" baseline="-25000" dirty="0" err="1">
                    <a:solidFill>
                      <a:schemeClr val="bg1"/>
                    </a:solidFill>
                  </a:rPr>
                  <a:t>obs</a:t>
                </a:r>
                <a:r>
                  <a:rPr lang="en-US" sz="4000" dirty="0" err="1">
                    <a:solidFill>
                      <a:schemeClr val="bg1"/>
                    </a:solidFill>
                  </a:rPr>
                  <a:t>-F</a:t>
                </a:r>
                <a:r>
                  <a:rPr lang="en-US" sz="4000" baseline="-25000" dirty="0" err="1">
                    <a:solidFill>
                      <a:schemeClr val="bg1"/>
                    </a:solidFill>
                  </a:rPr>
                  <a:t>calc</a:t>
                </a:r>
                <a:r>
                  <a:rPr lang="en-US" sz="4000" dirty="0">
                    <a:solidFill>
                      <a:schemeClr val="bg1"/>
                    </a:solidFill>
                  </a:rPr>
                  <a:t>|</a:t>
                </a:r>
              </a:p>
              <a:p>
                <a:pPr algn="ctr">
                  <a:lnSpc>
                    <a:spcPct val="135000"/>
                  </a:lnSpc>
                </a:pPr>
                <a:r>
                  <a:rPr lang="en-US" sz="4000" dirty="0" err="1">
                    <a:solidFill>
                      <a:schemeClr val="bg1"/>
                    </a:solidFill>
                    <a:latin typeface="Symbol" pitchFamily="18" charset="2"/>
                  </a:rPr>
                  <a:t>S</a:t>
                </a:r>
                <a:r>
                  <a:rPr lang="en-US" sz="4000" dirty="0" err="1">
                    <a:solidFill>
                      <a:schemeClr val="bg1"/>
                    </a:solidFill>
                  </a:rPr>
                  <a:t>|F</a:t>
                </a:r>
                <a:r>
                  <a:rPr lang="en-US" sz="4000" baseline="-25000" dirty="0" err="1">
                    <a:solidFill>
                      <a:schemeClr val="bg1"/>
                    </a:solidFill>
                  </a:rPr>
                  <a:t>obs</a:t>
                </a:r>
                <a:r>
                  <a:rPr lang="en-US" sz="4000" dirty="0">
                    <a:solidFill>
                      <a:schemeClr val="bg1"/>
                    </a:solidFill>
                  </a:rPr>
                  <a:t>|</a:t>
                </a:r>
              </a:p>
            </p:txBody>
          </p:sp>
          <p:sp>
            <p:nvSpPr>
              <p:cNvPr id="16" name="Line 59"/>
              <p:cNvSpPr>
                <a:spLocks noChangeShapeType="1"/>
              </p:cNvSpPr>
              <p:nvPr/>
            </p:nvSpPr>
            <p:spPr bwMode="auto">
              <a:xfrm>
                <a:off x="4366" y="1694"/>
                <a:ext cx="1577"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000">
                  <a:solidFill>
                    <a:schemeClr val="bg1"/>
                  </a:solidFill>
                </a:endParaRPr>
              </a:p>
            </p:txBody>
          </p:sp>
        </p:grpSp>
        <p:grpSp>
          <p:nvGrpSpPr>
            <p:cNvPr id="11" name="Group 10"/>
            <p:cNvGrpSpPr/>
            <p:nvPr/>
          </p:nvGrpSpPr>
          <p:grpSpPr>
            <a:xfrm>
              <a:off x="3769425" y="3230658"/>
              <a:ext cx="978055" cy="1183206"/>
              <a:chOff x="3769425" y="3230658"/>
              <a:chExt cx="978055" cy="1183206"/>
            </a:xfrm>
          </p:grpSpPr>
          <p:sp>
            <p:nvSpPr>
              <p:cNvPr id="13" name="TextBox 12"/>
              <p:cNvSpPr txBox="1"/>
              <p:nvPr/>
            </p:nvSpPr>
            <p:spPr>
              <a:xfrm>
                <a:off x="4301524" y="4075310"/>
                <a:ext cx="445956" cy="338554"/>
              </a:xfrm>
              <a:prstGeom prst="rect">
                <a:avLst/>
              </a:prstGeom>
              <a:noFill/>
            </p:spPr>
            <p:txBody>
              <a:bodyPr wrap="none" rtlCol="0">
                <a:spAutoFit/>
              </a:bodyPr>
              <a:lstStyle/>
              <a:p>
                <a:r>
                  <a:rPr lang="en-US" sz="1600" dirty="0" err="1" smtClean="0">
                    <a:solidFill>
                      <a:schemeClr val="bg1"/>
                    </a:solidFill>
                  </a:rPr>
                  <a:t>hkl</a:t>
                </a:r>
                <a:endParaRPr lang="en-US" sz="2400" dirty="0">
                  <a:solidFill>
                    <a:schemeClr val="bg1"/>
                  </a:solidFill>
                </a:endParaRPr>
              </a:p>
            </p:txBody>
          </p:sp>
          <p:sp>
            <p:nvSpPr>
              <p:cNvPr id="17" name="TextBox 16"/>
              <p:cNvSpPr txBox="1"/>
              <p:nvPr/>
            </p:nvSpPr>
            <p:spPr>
              <a:xfrm>
                <a:off x="3769425" y="3230658"/>
                <a:ext cx="445956" cy="338554"/>
              </a:xfrm>
              <a:prstGeom prst="rect">
                <a:avLst/>
              </a:prstGeom>
              <a:noFill/>
            </p:spPr>
            <p:txBody>
              <a:bodyPr wrap="none" rtlCol="0">
                <a:spAutoFit/>
              </a:bodyPr>
              <a:lstStyle/>
              <a:p>
                <a:r>
                  <a:rPr lang="en-US" sz="1600" dirty="0" err="1" smtClean="0">
                    <a:solidFill>
                      <a:schemeClr val="bg1"/>
                    </a:solidFill>
                  </a:rPr>
                  <a:t>hkl</a:t>
                </a:r>
                <a:endParaRPr lang="en-US" sz="2000" dirty="0">
                  <a:solidFill>
                    <a:schemeClr val="bg1"/>
                  </a:solidFill>
                </a:endParaRPr>
              </a:p>
            </p:txBody>
          </p:sp>
        </p:grpSp>
      </p:grpSp>
      <p:sp>
        <p:nvSpPr>
          <p:cNvPr id="18" name="TextBox 17"/>
          <p:cNvSpPr txBox="1"/>
          <p:nvPr/>
        </p:nvSpPr>
        <p:spPr>
          <a:xfrm>
            <a:off x="4737271" y="5127872"/>
            <a:ext cx="1289135" cy="1107996"/>
          </a:xfrm>
          <a:prstGeom prst="rect">
            <a:avLst/>
          </a:prstGeom>
          <a:noFill/>
        </p:spPr>
        <p:txBody>
          <a:bodyPr wrap="none" rtlCol="0">
            <a:spAutoFit/>
          </a:bodyPr>
          <a:lstStyle/>
          <a:p>
            <a:r>
              <a:rPr lang="en-US" sz="6600" dirty="0" smtClean="0">
                <a:solidFill>
                  <a:schemeClr val="bg1"/>
                </a:solidFill>
              </a:rPr>
              <a:t>R=</a:t>
            </a:r>
            <a:endParaRPr lang="en-US" sz="6600" dirty="0">
              <a:solidFill>
                <a:schemeClr val="bg1"/>
              </a:solidFill>
            </a:endParaRPr>
          </a:p>
        </p:txBody>
      </p:sp>
      <p:sp>
        <p:nvSpPr>
          <p:cNvPr id="19" name="TextBox 18"/>
          <p:cNvSpPr txBox="1"/>
          <p:nvPr/>
        </p:nvSpPr>
        <p:spPr>
          <a:xfrm>
            <a:off x="4682166" y="3302508"/>
            <a:ext cx="2590774" cy="369332"/>
          </a:xfrm>
          <a:prstGeom prst="rect">
            <a:avLst/>
          </a:prstGeom>
          <a:noFill/>
        </p:spPr>
        <p:txBody>
          <a:bodyPr wrap="none" rtlCol="0">
            <a:spAutoFit/>
          </a:bodyPr>
          <a:lstStyle/>
          <a:p>
            <a:r>
              <a:rPr lang="en-US" dirty="0" smtClean="0">
                <a:solidFill>
                  <a:schemeClr val="bg2"/>
                </a:solidFill>
                <a:sym typeface="Wingdings" pitchFamily="2" charset="2"/>
              </a:rPr>
              <a:t> Refined coordinates.</a:t>
            </a:r>
            <a:endParaRPr lang="en-US" dirty="0">
              <a:solidFill>
                <a:schemeClr val="bg2"/>
              </a:solidFill>
            </a:endParaRPr>
          </a:p>
        </p:txBody>
      </p:sp>
      <p:sp>
        <p:nvSpPr>
          <p:cNvPr id="20" name="TextBox 19"/>
          <p:cNvSpPr txBox="1"/>
          <p:nvPr/>
        </p:nvSpPr>
        <p:spPr>
          <a:xfrm>
            <a:off x="4682166" y="3804759"/>
            <a:ext cx="4411785" cy="369332"/>
          </a:xfrm>
          <a:prstGeom prst="rect">
            <a:avLst/>
          </a:prstGeom>
          <a:noFill/>
        </p:spPr>
        <p:txBody>
          <a:bodyPr wrap="none" rtlCol="0">
            <a:spAutoFit/>
          </a:bodyPr>
          <a:lstStyle/>
          <a:p>
            <a:r>
              <a:rPr lang="en-US" dirty="0" smtClean="0">
                <a:solidFill>
                  <a:schemeClr val="bg2"/>
                </a:solidFill>
                <a:sym typeface="Wingdings" pitchFamily="2" charset="2"/>
              </a:rPr>
              <a:t> Structure factors with updated phases.</a:t>
            </a:r>
            <a:endParaRPr lang="en-US" dirty="0">
              <a:solidFill>
                <a:schemeClr val="bg2"/>
              </a:solidFill>
            </a:endParaRPr>
          </a:p>
        </p:txBody>
      </p:sp>
      <p:sp>
        <p:nvSpPr>
          <p:cNvPr id="21" name="TextBox 20"/>
          <p:cNvSpPr txBox="1"/>
          <p:nvPr/>
        </p:nvSpPr>
        <p:spPr>
          <a:xfrm>
            <a:off x="4682166" y="2789240"/>
            <a:ext cx="4535729" cy="369332"/>
          </a:xfrm>
          <a:prstGeom prst="rect">
            <a:avLst/>
          </a:prstGeom>
          <a:noFill/>
        </p:spPr>
        <p:txBody>
          <a:bodyPr wrap="none" rtlCol="0">
            <a:spAutoFit/>
          </a:bodyPr>
          <a:lstStyle/>
          <a:p>
            <a:r>
              <a:rPr lang="en-US" dirty="0" smtClean="0">
                <a:solidFill>
                  <a:schemeClr val="bg2"/>
                </a:solidFill>
                <a:sym typeface="Wingdings" pitchFamily="2" charset="2"/>
              </a:rPr>
              <a:t> Indicates deviation from ideal geometry.</a:t>
            </a:r>
            <a:endParaRPr lang="en-US" dirty="0">
              <a:solidFill>
                <a:schemeClr val="bg2"/>
              </a:solidFill>
            </a:endParaRPr>
          </a:p>
        </p:txBody>
      </p:sp>
    </p:spTree>
    <p:extLst>
      <p:ext uri="{BB962C8B-B14F-4D97-AF65-F5344CB8AC3E}">
        <p14:creationId xmlns:p14="http://schemas.microsoft.com/office/powerpoint/2010/main" val="764146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VBOX\AppData\Local\Microsoft\Windows\Temporary Internet Files\Content.IE5\ZC88ESFX\balanc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598" y="4237598"/>
            <a:ext cx="6024065" cy="2342602"/>
          </a:xfrm>
          <a:prstGeom prst="rect">
            <a:avLst/>
          </a:prstGeom>
          <a:noFill/>
          <a:extLst>
            <a:ext uri="{909E8E84-426E-40DD-AFC4-6F175D3DCCD1}">
              <a14:hiddenFill xmlns:a14="http://schemas.microsoft.com/office/drawing/2010/main">
                <a:solidFill>
                  <a:srgbClr val="FFFFFF"/>
                </a:solidFill>
              </a14:hiddenFill>
            </a:ext>
          </a:extLst>
        </p:spPr>
      </p:pic>
      <p:sp>
        <p:nvSpPr>
          <p:cNvPr id="2052" name="Rectangle 4"/>
          <p:cNvSpPr>
            <a:spLocks noGrp="1" noChangeArrowheads="1"/>
          </p:cNvSpPr>
          <p:nvPr>
            <p:ph type="title"/>
          </p:nvPr>
        </p:nvSpPr>
        <p:spPr/>
        <p:txBody>
          <a:bodyPr/>
          <a:lstStyle/>
          <a:p>
            <a:r>
              <a:rPr lang="en-US"/>
              <a:t>Automated Refinement</a:t>
            </a:r>
          </a:p>
        </p:txBody>
      </p:sp>
      <p:sp>
        <p:nvSpPr>
          <p:cNvPr id="2053" name="Text Box 5"/>
          <p:cNvSpPr txBox="1">
            <a:spLocks noChangeArrowheads="1"/>
          </p:cNvSpPr>
          <p:nvPr/>
        </p:nvSpPr>
        <p:spPr bwMode="auto">
          <a:xfrm>
            <a:off x="804863" y="1482725"/>
            <a:ext cx="7532687"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dirty="0" smtClean="0"/>
              <a:t>Two </a:t>
            </a:r>
            <a:r>
              <a:rPr lang="en-US" dirty="0"/>
              <a:t>TERMS:</a:t>
            </a:r>
          </a:p>
          <a:p>
            <a:pPr algn="ctr"/>
            <a:r>
              <a:rPr lang="en-US" sz="4000" dirty="0" err="1"/>
              <a:t>E</a:t>
            </a:r>
            <a:r>
              <a:rPr lang="en-US" sz="4000" baseline="-25000" dirty="0" err="1"/>
              <a:t>total</a:t>
            </a:r>
            <a:r>
              <a:rPr lang="en-US" sz="4000" dirty="0"/>
              <a:t> = </a:t>
            </a:r>
            <a:r>
              <a:rPr lang="en-US" sz="4000" dirty="0" err="1">
                <a:solidFill>
                  <a:srgbClr val="00B050"/>
                </a:solidFill>
              </a:rPr>
              <a:t>E</a:t>
            </a:r>
            <a:r>
              <a:rPr lang="en-US" sz="4000" baseline="-25000" dirty="0" err="1">
                <a:solidFill>
                  <a:srgbClr val="00B050"/>
                </a:solidFill>
              </a:rPr>
              <a:t>data</a:t>
            </a:r>
            <a:r>
              <a:rPr lang="en-US" sz="4000" dirty="0"/>
              <a:t>(</a:t>
            </a:r>
            <a:r>
              <a:rPr lang="en-US" sz="3600" i="1" dirty="0" err="1">
                <a:solidFill>
                  <a:srgbClr val="3333CC"/>
                </a:solidFill>
              </a:rPr>
              <a:t>w</a:t>
            </a:r>
            <a:r>
              <a:rPr lang="en-US" sz="2800" baseline="-25000" dirty="0" err="1">
                <a:solidFill>
                  <a:srgbClr val="3333CC"/>
                </a:solidFill>
              </a:rPr>
              <a:t>data</a:t>
            </a:r>
            <a:r>
              <a:rPr lang="en-US" sz="3600" dirty="0"/>
              <a:t>)</a:t>
            </a:r>
            <a:r>
              <a:rPr lang="en-US" sz="4000" dirty="0"/>
              <a:t>+ </a:t>
            </a:r>
            <a:r>
              <a:rPr lang="en-US" sz="4000" dirty="0" err="1" smtClean="0">
                <a:solidFill>
                  <a:srgbClr val="FF3300"/>
                </a:solidFill>
              </a:rPr>
              <a:t>E</a:t>
            </a:r>
            <a:r>
              <a:rPr lang="en-US" sz="4000" baseline="-25000" dirty="0" err="1" smtClean="0">
                <a:solidFill>
                  <a:srgbClr val="FF3300"/>
                </a:solidFill>
              </a:rPr>
              <a:t>geometry</a:t>
            </a:r>
            <a:endParaRPr lang="en-US" sz="4000" dirty="0"/>
          </a:p>
        </p:txBody>
      </p:sp>
      <p:sp>
        <p:nvSpPr>
          <p:cNvPr id="2" name="Rectangle 1"/>
          <p:cNvSpPr/>
          <p:nvPr/>
        </p:nvSpPr>
        <p:spPr>
          <a:xfrm>
            <a:off x="1547598" y="3775933"/>
            <a:ext cx="2361234" cy="923330"/>
          </a:xfrm>
          <a:prstGeom prst="rect">
            <a:avLst/>
          </a:prstGeom>
        </p:spPr>
        <p:txBody>
          <a:bodyPr wrap="square">
            <a:spAutoFit/>
          </a:bodyPr>
          <a:lstStyle/>
          <a:p>
            <a:pPr lvl="0"/>
            <a:r>
              <a:rPr lang="en-US" dirty="0" err="1" smtClean="0">
                <a:solidFill>
                  <a:srgbClr val="00B050"/>
                </a:solidFill>
              </a:rPr>
              <a:t>E</a:t>
            </a:r>
            <a:r>
              <a:rPr lang="en-US" baseline="-25000" dirty="0" err="1" smtClean="0">
                <a:solidFill>
                  <a:srgbClr val="00B050"/>
                </a:solidFill>
              </a:rPr>
              <a:t>data</a:t>
            </a:r>
            <a:r>
              <a:rPr lang="en-US" baseline="-25000" dirty="0" smtClean="0">
                <a:solidFill>
                  <a:srgbClr val="00B050"/>
                </a:solidFill>
              </a:rPr>
              <a:t> </a:t>
            </a:r>
            <a:r>
              <a:rPr lang="en-US" dirty="0" smtClean="0">
                <a:solidFill>
                  <a:srgbClr val="00B050"/>
                </a:solidFill>
                <a:effectLst>
                  <a:glow rad="228600">
                    <a:schemeClr val="bg1">
                      <a:alpha val="88000"/>
                    </a:schemeClr>
                  </a:glow>
                </a:effectLst>
              </a:rPr>
              <a:t>minimizes discrepancy between |F</a:t>
            </a:r>
            <a:r>
              <a:rPr lang="en-US" baseline="-25000" dirty="0" smtClean="0">
                <a:solidFill>
                  <a:srgbClr val="00B050"/>
                </a:solidFill>
                <a:effectLst>
                  <a:glow rad="228600">
                    <a:schemeClr val="bg1">
                      <a:alpha val="88000"/>
                    </a:schemeClr>
                  </a:glow>
                </a:effectLst>
              </a:rPr>
              <a:t>obs</a:t>
            </a:r>
            <a:r>
              <a:rPr lang="en-US" dirty="0" smtClean="0">
                <a:solidFill>
                  <a:srgbClr val="00B050"/>
                </a:solidFill>
                <a:effectLst>
                  <a:glow rad="228600">
                    <a:schemeClr val="bg1">
                      <a:alpha val="88000"/>
                    </a:schemeClr>
                  </a:glow>
                </a:effectLst>
              </a:rPr>
              <a:t>| &amp; |</a:t>
            </a:r>
            <a:r>
              <a:rPr lang="en-US" dirty="0" err="1" smtClean="0">
                <a:solidFill>
                  <a:srgbClr val="00B050"/>
                </a:solidFill>
                <a:effectLst>
                  <a:glow rad="228600">
                    <a:schemeClr val="bg1">
                      <a:alpha val="88000"/>
                    </a:schemeClr>
                  </a:glow>
                </a:effectLst>
              </a:rPr>
              <a:t>F</a:t>
            </a:r>
            <a:r>
              <a:rPr lang="en-US" baseline="-25000" dirty="0" err="1" smtClean="0">
                <a:solidFill>
                  <a:srgbClr val="00B050"/>
                </a:solidFill>
                <a:effectLst>
                  <a:glow rad="228600">
                    <a:schemeClr val="bg1">
                      <a:alpha val="88000"/>
                    </a:schemeClr>
                  </a:glow>
                </a:effectLst>
              </a:rPr>
              <a:t>calc</a:t>
            </a:r>
            <a:r>
              <a:rPr lang="en-US" dirty="0" smtClean="0">
                <a:solidFill>
                  <a:srgbClr val="00B050"/>
                </a:solidFill>
                <a:effectLst>
                  <a:glow rad="228600">
                    <a:schemeClr val="bg1">
                      <a:alpha val="88000"/>
                    </a:schemeClr>
                  </a:glow>
                </a:effectLst>
              </a:rPr>
              <a:t>|.</a:t>
            </a:r>
            <a:endParaRPr lang="en-US" dirty="0">
              <a:solidFill>
                <a:srgbClr val="00B050"/>
              </a:solidFill>
              <a:effectLst>
                <a:glow rad="228600">
                  <a:schemeClr val="bg1">
                    <a:alpha val="88000"/>
                  </a:schemeClr>
                </a:glow>
              </a:effectLst>
            </a:endParaRPr>
          </a:p>
        </p:txBody>
      </p:sp>
      <p:sp>
        <p:nvSpPr>
          <p:cNvPr id="3" name="Rectangle 2"/>
          <p:cNvSpPr/>
          <p:nvPr/>
        </p:nvSpPr>
        <p:spPr>
          <a:xfrm>
            <a:off x="3995194" y="3058122"/>
            <a:ext cx="1214024" cy="1015663"/>
          </a:xfrm>
          <a:prstGeom prst="rect">
            <a:avLst/>
          </a:prstGeom>
        </p:spPr>
        <p:txBody>
          <a:bodyPr wrap="square">
            <a:spAutoFit/>
          </a:bodyPr>
          <a:lstStyle/>
          <a:p>
            <a:pPr lvl="0"/>
            <a:r>
              <a:rPr lang="en-US" b="1" i="1" dirty="0" err="1">
                <a:solidFill>
                  <a:srgbClr val="3333CC"/>
                </a:solidFill>
              </a:rPr>
              <a:t>w</a:t>
            </a:r>
            <a:r>
              <a:rPr lang="en-US" b="1" i="1" baseline="-25000" dirty="0" err="1">
                <a:solidFill>
                  <a:srgbClr val="3333CC"/>
                </a:solidFill>
              </a:rPr>
              <a:t>data</a:t>
            </a:r>
            <a:r>
              <a:rPr lang="en-US" sz="1400" i="1" baseline="-25000" dirty="0">
                <a:solidFill>
                  <a:srgbClr val="3333CC"/>
                </a:solidFill>
              </a:rPr>
              <a:t> </a:t>
            </a:r>
            <a:r>
              <a:rPr lang="en-US" sz="1400" dirty="0">
                <a:solidFill>
                  <a:srgbClr val="3333CC"/>
                </a:solidFill>
              </a:rPr>
              <a:t>is a weight </a:t>
            </a:r>
            <a:r>
              <a:rPr lang="en-US" sz="1400" dirty="0" smtClean="0">
                <a:solidFill>
                  <a:srgbClr val="3333CC"/>
                </a:solidFill>
              </a:rPr>
              <a:t>to shift the balance.</a:t>
            </a:r>
            <a:endParaRPr lang="en-US" sz="1400" dirty="0">
              <a:solidFill>
                <a:srgbClr val="3333CC"/>
              </a:solidFill>
            </a:endParaRPr>
          </a:p>
        </p:txBody>
      </p:sp>
      <p:sp>
        <p:nvSpPr>
          <p:cNvPr id="4" name="Rectangle 3"/>
          <p:cNvSpPr/>
          <p:nvPr/>
        </p:nvSpPr>
        <p:spPr>
          <a:xfrm>
            <a:off x="5104422" y="3185447"/>
            <a:ext cx="3946967" cy="1477328"/>
          </a:xfrm>
          <a:prstGeom prst="rect">
            <a:avLst/>
          </a:prstGeom>
        </p:spPr>
        <p:txBody>
          <a:bodyPr wrap="square">
            <a:spAutoFit/>
          </a:bodyPr>
          <a:lstStyle/>
          <a:p>
            <a:r>
              <a:rPr lang="en-US" dirty="0" err="1" smtClean="0">
                <a:solidFill>
                  <a:srgbClr val="FF3300"/>
                </a:solidFill>
              </a:rPr>
              <a:t>E</a:t>
            </a:r>
            <a:r>
              <a:rPr lang="en-US" baseline="-25000" dirty="0" err="1" smtClean="0">
                <a:solidFill>
                  <a:srgbClr val="FF3300"/>
                </a:solidFill>
              </a:rPr>
              <a:t>geometry</a:t>
            </a:r>
            <a:r>
              <a:rPr lang="en-US" dirty="0" smtClean="0"/>
              <a:t> </a:t>
            </a:r>
            <a:r>
              <a:rPr lang="en-US" dirty="0" smtClean="0">
                <a:solidFill>
                  <a:srgbClr val="FF3300"/>
                </a:solidFill>
                <a:effectLst>
                  <a:glow rad="228600">
                    <a:schemeClr val="bg1">
                      <a:alpha val="88000"/>
                    </a:schemeClr>
                  </a:glow>
                </a:effectLst>
              </a:rPr>
              <a:t>minimizes deviation from:</a:t>
            </a:r>
          </a:p>
          <a:p>
            <a:pPr lvl="0"/>
            <a:r>
              <a:rPr lang="en-US" dirty="0" smtClean="0">
                <a:solidFill>
                  <a:srgbClr val="FF3300"/>
                </a:solidFill>
                <a:effectLst>
                  <a:glow rad="228600">
                    <a:schemeClr val="bg1">
                      <a:alpha val="88000"/>
                    </a:schemeClr>
                  </a:glow>
                </a:effectLst>
              </a:rPr>
              <a:t>ideal bond lengths</a:t>
            </a:r>
          </a:p>
          <a:p>
            <a:pPr lvl="0"/>
            <a:r>
              <a:rPr lang="en-US" dirty="0" smtClean="0">
                <a:solidFill>
                  <a:srgbClr val="FF3300"/>
                </a:solidFill>
                <a:effectLst>
                  <a:glow rad="228600">
                    <a:schemeClr val="bg1">
                      <a:alpha val="88000"/>
                    </a:schemeClr>
                  </a:glow>
                </a:effectLst>
              </a:rPr>
              <a:t>ideal bond angles</a:t>
            </a:r>
          </a:p>
          <a:p>
            <a:pPr lvl="0"/>
            <a:r>
              <a:rPr lang="en-US" dirty="0" smtClean="0">
                <a:solidFill>
                  <a:srgbClr val="FF3300"/>
                </a:solidFill>
                <a:effectLst>
                  <a:glow rad="228600">
                    <a:schemeClr val="bg1">
                      <a:alpha val="88000"/>
                    </a:schemeClr>
                  </a:glow>
                </a:effectLst>
              </a:rPr>
              <a:t>planarity (for aromatics) </a:t>
            </a:r>
          </a:p>
          <a:p>
            <a:pPr lvl="0"/>
            <a:r>
              <a:rPr lang="en-US" dirty="0" smtClean="0">
                <a:solidFill>
                  <a:srgbClr val="FF3300"/>
                </a:solidFill>
                <a:effectLst>
                  <a:glow rad="228600">
                    <a:schemeClr val="bg1">
                      <a:alpha val="88000"/>
                    </a:schemeClr>
                  </a:glow>
                </a:effectLst>
              </a:rPr>
              <a:t>&amp; repels Van der Waals overlaps.</a:t>
            </a:r>
            <a:endParaRPr lang="en-US" dirty="0">
              <a:solidFill>
                <a:srgbClr val="FF3300"/>
              </a:solidFill>
              <a:effectLst>
                <a:glow rad="228600">
                  <a:schemeClr val="bg1">
                    <a:alpha val="88000"/>
                  </a:schemeClr>
                </a:glow>
              </a:effectLst>
            </a:endParaRPr>
          </a:p>
        </p:txBody>
      </p:sp>
      <p:grpSp>
        <p:nvGrpSpPr>
          <p:cNvPr id="10" name="Group 9"/>
          <p:cNvGrpSpPr/>
          <p:nvPr/>
        </p:nvGrpSpPr>
        <p:grpSpPr>
          <a:xfrm>
            <a:off x="3895779" y="4124303"/>
            <a:ext cx="400357" cy="1496120"/>
            <a:chOff x="3918929" y="4390528"/>
            <a:chExt cx="400357" cy="1496120"/>
          </a:xfrm>
        </p:grpSpPr>
        <p:cxnSp>
          <p:nvCxnSpPr>
            <p:cNvPr id="12" name="Straight Arrow Connector 11"/>
            <p:cNvCxnSpPr/>
            <p:nvPr/>
          </p:nvCxnSpPr>
          <p:spPr>
            <a:xfrm flipH="1">
              <a:off x="4064643" y="4390528"/>
              <a:ext cx="254643" cy="1053793"/>
            </a:xfrm>
            <a:prstGeom prst="straightConnector1">
              <a:avLst/>
            </a:prstGeom>
            <a:ln w="31750">
              <a:solidFill>
                <a:srgbClr val="3333CC"/>
              </a:solidFill>
              <a:tailEnd type="arrow"/>
            </a:ln>
          </p:spPr>
          <p:style>
            <a:lnRef idx="1">
              <a:schemeClr val="accent1"/>
            </a:lnRef>
            <a:fillRef idx="0">
              <a:schemeClr val="accent1"/>
            </a:fillRef>
            <a:effectRef idx="0">
              <a:schemeClr val="accent1"/>
            </a:effectRef>
            <a:fontRef idx="minor">
              <a:schemeClr val="tx1"/>
            </a:fontRef>
          </p:style>
        </p:cxnSp>
        <p:sp>
          <p:nvSpPr>
            <p:cNvPr id="9" name="Isosceles Triangle 8"/>
            <p:cNvSpPr/>
            <p:nvPr/>
          </p:nvSpPr>
          <p:spPr>
            <a:xfrm rot="10800000">
              <a:off x="3918929" y="5412087"/>
              <a:ext cx="324091" cy="474561"/>
            </a:xfrm>
            <a:prstGeom prst="triangl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768770" y="4096935"/>
            <a:ext cx="448452" cy="1528354"/>
            <a:chOff x="4757195" y="4363160"/>
            <a:chExt cx="448452" cy="1528354"/>
          </a:xfrm>
        </p:grpSpPr>
        <p:cxnSp>
          <p:nvCxnSpPr>
            <p:cNvPr id="6" name="Straight Arrow Connector 5"/>
            <p:cNvCxnSpPr/>
            <p:nvPr/>
          </p:nvCxnSpPr>
          <p:spPr>
            <a:xfrm>
              <a:off x="4757195" y="4363160"/>
              <a:ext cx="254643" cy="1053793"/>
            </a:xfrm>
            <a:prstGeom prst="straightConnector1">
              <a:avLst/>
            </a:prstGeom>
            <a:ln w="31750">
              <a:solidFill>
                <a:srgbClr val="3333CC"/>
              </a:solidFill>
              <a:tailEnd type="arrow"/>
            </a:ln>
          </p:spPr>
          <p:style>
            <a:lnRef idx="1">
              <a:schemeClr val="accent1"/>
            </a:lnRef>
            <a:fillRef idx="0">
              <a:schemeClr val="accent1"/>
            </a:fillRef>
            <a:effectRef idx="0">
              <a:schemeClr val="accent1"/>
            </a:effectRef>
            <a:fontRef idx="minor">
              <a:schemeClr val="tx1"/>
            </a:fontRef>
          </p:style>
        </p:cxnSp>
        <p:sp>
          <p:nvSpPr>
            <p:cNvPr id="15" name="Isosceles Triangle 14"/>
            <p:cNvSpPr/>
            <p:nvPr/>
          </p:nvSpPr>
          <p:spPr>
            <a:xfrm rot="10800000">
              <a:off x="4881556" y="5416953"/>
              <a:ext cx="324091" cy="474561"/>
            </a:xfrm>
            <a:prstGeom prst="triangle">
              <a:avLst/>
            </a:prstGeom>
            <a:solidFill>
              <a:srgbClr val="33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26" presetClass="emph" presetSubtype="0" repeatCount="indefinite" fill="hold" nodeType="withEffect">
                                  <p:stCondLst>
                                    <p:cond delay="0"/>
                                  </p:stCondLst>
                                  <p:childTnLst>
                                    <p:animEffect transition="out" filter="fade">
                                      <p:cBhvr>
                                        <p:cTn id="13" dur="500" tmFilter="0, 0; .2, .5; .8, .5; 1, 0"/>
                                        <p:tgtEl>
                                          <p:spTgt spid="10"/>
                                        </p:tgtEl>
                                      </p:cBhvr>
                                    </p:animEffect>
                                    <p:animScale>
                                      <p:cBhvr>
                                        <p:cTn id="14" dur="250" autoRev="1" fill="hold"/>
                                        <p:tgtEl>
                                          <p:spTgt spid="10"/>
                                        </p:tgtEl>
                                      </p:cBhvr>
                                      <p:by x="105000" y="105000"/>
                                    </p:animScale>
                                  </p:childTnLst>
                                </p:cTn>
                              </p:par>
                              <p:par>
                                <p:cTn id="15" presetID="26" presetClass="emph" presetSubtype="0" repeatCount="indefinite" fill="hold" nodeType="withEffect">
                                  <p:stCondLst>
                                    <p:cond delay="0"/>
                                  </p:stCondLst>
                                  <p:childTnLst>
                                    <p:animEffect transition="out" filter="fade">
                                      <p:cBhvr>
                                        <p:cTn id="16" dur="1000" tmFilter="0, 0; .2, .5; .8, .5; 1, 0"/>
                                        <p:tgtEl>
                                          <p:spTgt spid="11"/>
                                        </p:tgtEl>
                                      </p:cBhvr>
                                    </p:animEffect>
                                    <p:animScale>
                                      <p:cBhvr>
                                        <p:cTn id="1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a:xfrm>
            <a:off x="1068636" y="254000"/>
            <a:ext cx="7043489" cy="3759200"/>
          </a:xfrm>
        </p:spPr>
        <p:txBody>
          <a:bodyPr/>
          <a:lstStyle/>
          <a:p>
            <a:pPr algn="l"/>
            <a:r>
              <a:rPr lang="en-US" sz="4000" dirty="0"/>
              <a:t>Jeopardy clue:</a:t>
            </a:r>
            <a:br>
              <a:rPr lang="en-US" sz="4000" dirty="0"/>
            </a:br>
            <a:r>
              <a:rPr lang="en-US" sz="3600" dirty="0"/>
              <a:t/>
            </a:r>
            <a:br>
              <a:rPr lang="en-US" sz="3600" dirty="0"/>
            </a:br>
            <a:r>
              <a:rPr lang="en-US" sz="3600" dirty="0"/>
              <a:t/>
            </a:r>
            <a:br>
              <a:rPr lang="en-US" sz="3600" dirty="0"/>
            </a:br>
            <a:r>
              <a:rPr lang="en-US" sz="3600" dirty="0"/>
              <a:t/>
            </a:r>
            <a:br>
              <a:rPr lang="en-US" sz="3600" dirty="0"/>
            </a:br>
            <a:r>
              <a:rPr lang="en-US" sz="2800" dirty="0"/>
              <a:t>The appearance of the atomic model when </a:t>
            </a:r>
            <a:r>
              <a:rPr lang="en-US" sz="2800" dirty="0" err="1"/>
              <a:t>stereochemical</a:t>
            </a:r>
            <a:r>
              <a:rPr lang="en-US" sz="2800" dirty="0"/>
              <a:t> restraints are not included in crystallographic refinement.</a:t>
            </a:r>
          </a:p>
        </p:txBody>
      </p:sp>
      <p:pic>
        <p:nvPicPr>
          <p:cNvPr id="9224" name="Picture 8" descr="jeopar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12863" y="985838"/>
            <a:ext cx="6134100" cy="156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6" name="AutoShape 10"/>
          <p:cNvSpPr>
            <a:spLocks noChangeArrowheads="1"/>
          </p:cNvSpPr>
          <p:nvPr/>
        </p:nvSpPr>
        <p:spPr bwMode="auto">
          <a:xfrm>
            <a:off x="2165350" y="5359400"/>
            <a:ext cx="4427538" cy="681038"/>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a:t>What is spaghetti, Alex?</a:t>
            </a:r>
          </a:p>
        </p:txBody>
      </p:sp>
      <p:sp>
        <p:nvSpPr>
          <p:cNvPr id="9229" name="Rectangle 13"/>
          <p:cNvSpPr>
            <a:spLocks noChangeArrowheads="1"/>
          </p:cNvSpPr>
          <p:nvPr/>
        </p:nvSpPr>
        <p:spPr bwMode="auto">
          <a:xfrm>
            <a:off x="887413" y="4117975"/>
            <a:ext cx="71368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dirty="0" err="1"/>
              <a:t>E</a:t>
            </a:r>
            <a:r>
              <a:rPr lang="en-US" sz="4000" baseline="-25000" dirty="0" err="1"/>
              <a:t>total</a:t>
            </a:r>
            <a:r>
              <a:rPr lang="en-US" sz="4000" dirty="0"/>
              <a:t> =</a:t>
            </a:r>
            <a:r>
              <a:rPr lang="en-US" sz="4000" dirty="0" err="1">
                <a:solidFill>
                  <a:srgbClr val="FF3300"/>
                </a:solidFill>
              </a:rPr>
              <a:t>E</a:t>
            </a:r>
            <a:r>
              <a:rPr lang="en-US" sz="4000" baseline="-25000" dirty="0" err="1">
                <a:solidFill>
                  <a:srgbClr val="FF3300"/>
                </a:solidFill>
              </a:rPr>
              <a:t>stereochemistry</a:t>
            </a:r>
            <a:r>
              <a:rPr lang="en-US" sz="4000" dirty="0"/>
              <a:t> + </a:t>
            </a:r>
            <a:r>
              <a:rPr lang="en-US" sz="4000" dirty="0" err="1" smtClean="0">
                <a:solidFill>
                  <a:srgbClr val="3399FF"/>
                </a:solidFill>
              </a:rPr>
              <a:t>w</a:t>
            </a:r>
            <a:r>
              <a:rPr lang="en-US" sz="4000" baseline="-25000" dirty="0" err="1" smtClean="0">
                <a:solidFill>
                  <a:srgbClr val="3399FF"/>
                </a:solidFill>
              </a:rPr>
              <a:t>data</a:t>
            </a:r>
            <a:r>
              <a:rPr lang="en-US" sz="4000" baseline="-14000" dirty="0" smtClean="0"/>
              <a:t>*</a:t>
            </a:r>
            <a:r>
              <a:rPr lang="en-US" sz="4000" dirty="0" err="1" smtClean="0">
                <a:solidFill>
                  <a:srgbClr val="00B050"/>
                </a:solidFill>
              </a:rPr>
              <a:t>E</a:t>
            </a:r>
            <a:r>
              <a:rPr lang="en-US" sz="4000" baseline="-25000" dirty="0" err="1" smtClean="0">
                <a:solidFill>
                  <a:srgbClr val="00B050"/>
                </a:solidFill>
              </a:rPr>
              <a:t>data</a:t>
            </a:r>
            <a:endParaRPr lang="en-US" sz="4000" baseline="-25000" dirty="0">
              <a:solidFill>
                <a:srgbClr val="00B050"/>
              </a:solidFill>
            </a:endParaRPr>
          </a:p>
        </p:txBody>
      </p:sp>
      <p:pic>
        <p:nvPicPr>
          <p:cNvPr id="9230" name="Picture 14"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5180013"/>
            <a:ext cx="1130300" cy="111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restrained        not restrained</a:t>
            </a:r>
          </a:p>
        </p:txBody>
      </p:sp>
      <p:pic>
        <p:nvPicPr>
          <p:cNvPr id="45060" name="Picture 4" descr="spaghettipdb"/>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664075" y="2276475"/>
            <a:ext cx="4038600" cy="322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2" name="Picture 6" descr="spaghettino"/>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98450" y="2339975"/>
            <a:ext cx="4038600" cy="322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6" name="Picture 1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425" y="1627188"/>
            <a:ext cx="4200525" cy="4151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5066"/>
                                        </p:tgtEl>
                                        <p:attrNameLst>
                                          <p:attrName>style.visibility</p:attrName>
                                        </p:attrNameLst>
                                      </p:cBhvr>
                                      <p:to>
                                        <p:strVal val="visible"/>
                                      </p:to>
                                    </p:set>
                                    <p:anim calcmode="lin" valueType="num">
                                      <p:cBhvr>
                                        <p:cTn id="7" dur="3000" fill="hold"/>
                                        <p:tgtEl>
                                          <p:spTgt spid="45066"/>
                                        </p:tgtEl>
                                        <p:attrNameLst>
                                          <p:attrName>ppt_w</p:attrName>
                                        </p:attrNameLst>
                                      </p:cBhvr>
                                      <p:tavLst>
                                        <p:tav tm="0">
                                          <p:val>
                                            <p:fltVal val="0"/>
                                          </p:val>
                                        </p:tav>
                                        <p:tav tm="100000">
                                          <p:val>
                                            <p:strVal val="#ppt_w"/>
                                          </p:val>
                                        </p:tav>
                                      </p:tavLst>
                                    </p:anim>
                                    <p:anim calcmode="lin" valueType="num">
                                      <p:cBhvr>
                                        <p:cTn id="8" dur="3000" fill="hold"/>
                                        <p:tgtEl>
                                          <p:spTgt spid="45066"/>
                                        </p:tgtEl>
                                        <p:attrNameLst>
                                          <p:attrName>ppt_h</p:attrName>
                                        </p:attrNameLst>
                                      </p:cBhvr>
                                      <p:tavLst>
                                        <p:tav tm="0">
                                          <p:val>
                                            <p:fltVal val="0"/>
                                          </p:val>
                                        </p:tav>
                                        <p:tav tm="100000">
                                          <p:val>
                                            <p:strVal val="#ppt_h"/>
                                          </p:val>
                                        </p:tav>
                                      </p:tavLst>
                                    </p:anim>
                                    <p:animEffect transition="in" filter="fade">
                                      <p:cBhvr>
                                        <p:cTn id="9" dur="3000"/>
                                        <p:tgtEl>
                                          <p:spTgt spid="4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101687" y="254000"/>
            <a:ext cx="7127913" cy="3759200"/>
          </a:xfrm>
        </p:spPr>
        <p:txBody>
          <a:bodyPr/>
          <a:lstStyle/>
          <a:p>
            <a:pPr algn="l"/>
            <a:r>
              <a:rPr lang="en-US" sz="4000" dirty="0"/>
              <a:t>2</a:t>
            </a:r>
            <a:r>
              <a:rPr lang="en-US" sz="4000" baseline="30000" dirty="0"/>
              <a:t>nd</a:t>
            </a:r>
            <a:r>
              <a:rPr lang="en-US" sz="4000" dirty="0"/>
              <a:t> Jeopardy clue:</a:t>
            </a:r>
            <a:br>
              <a:rPr lang="en-US" sz="4000" dirty="0"/>
            </a:br>
            <a:r>
              <a:rPr lang="en-US" sz="3600" dirty="0"/>
              <a:t/>
            </a:r>
            <a:br>
              <a:rPr lang="en-US" sz="3600" dirty="0"/>
            </a:br>
            <a:r>
              <a:rPr lang="en-US" sz="3600" dirty="0"/>
              <a:t/>
            </a:r>
            <a:br>
              <a:rPr lang="en-US" sz="3600" dirty="0"/>
            </a:br>
            <a:r>
              <a:rPr lang="en-US" sz="3600" dirty="0"/>
              <a:t/>
            </a:r>
            <a:br>
              <a:rPr lang="en-US" sz="3600" dirty="0"/>
            </a:br>
            <a:r>
              <a:rPr lang="en-US" sz="2800" dirty="0"/>
              <a:t>The value of the R-factor resulting when </a:t>
            </a:r>
            <a:r>
              <a:rPr lang="en-US" sz="2800" dirty="0" err="1"/>
              <a:t>stereochemical</a:t>
            </a:r>
            <a:r>
              <a:rPr lang="en-US" sz="2800" dirty="0"/>
              <a:t> restraints are not included in crystallographic refinement.</a:t>
            </a:r>
          </a:p>
        </p:txBody>
      </p:sp>
      <p:pic>
        <p:nvPicPr>
          <p:cNvPr id="16387" name="Picture 3" descr="jeopard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12863" y="985838"/>
            <a:ext cx="6134100" cy="156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AutoShape 4"/>
          <p:cNvSpPr>
            <a:spLocks noChangeArrowheads="1"/>
          </p:cNvSpPr>
          <p:nvPr/>
        </p:nvSpPr>
        <p:spPr bwMode="auto">
          <a:xfrm>
            <a:off x="2165350" y="5359400"/>
            <a:ext cx="4427538" cy="681038"/>
          </a:xfrm>
          <a:prstGeom prst="horizontalScroll">
            <a:avLst>
              <a:gd name="adj" fmla="val 12500"/>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a:t>What is zero, Alex?</a:t>
            </a:r>
          </a:p>
        </p:txBody>
      </p:sp>
      <p:sp>
        <p:nvSpPr>
          <p:cNvPr id="16389" name="Rectangle 5"/>
          <p:cNvSpPr>
            <a:spLocks noChangeArrowheads="1"/>
          </p:cNvSpPr>
          <p:nvPr/>
        </p:nvSpPr>
        <p:spPr bwMode="auto">
          <a:xfrm>
            <a:off x="887413" y="4117975"/>
            <a:ext cx="69834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a:t>E</a:t>
            </a:r>
            <a:r>
              <a:rPr lang="en-US" sz="4000" baseline="-25000"/>
              <a:t>total</a:t>
            </a:r>
            <a:r>
              <a:rPr lang="en-US" sz="4000"/>
              <a:t> =E</a:t>
            </a:r>
            <a:r>
              <a:rPr lang="en-US" sz="4000" baseline="-25000"/>
              <a:t>stereochemistry</a:t>
            </a:r>
            <a:r>
              <a:rPr lang="en-US" sz="4000"/>
              <a:t> + w</a:t>
            </a:r>
            <a:r>
              <a:rPr lang="en-US" sz="4000" baseline="-25000"/>
              <a:t>data</a:t>
            </a:r>
            <a:r>
              <a:rPr lang="en-US" sz="4000"/>
              <a:t>E</a:t>
            </a:r>
            <a:r>
              <a:rPr lang="en-US" sz="4000" baseline="-25000"/>
              <a:t>data</a:t>
            </a:r>
          </a:p>
        </p:txBody>
      </p:sp>
      <p:pic>
        <p:nvPicPr>
          <p:cNvPr id="16393" name="Picture 9" descr="z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5488" y="4981575"/>
            <a:ext cx="1341437" cy="1547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8309"/>
          <a:stretch/>
        </p:blipFill>
        <p:spPr>
          <a:xfrm>
            <a:off x="4207160" y="1206281"/>
            <a:ext cx="4473853" cy="5125066"/>
          </a:xfrm>
          <a:prstGeom prst="rect">
            <a:avLst/>
          </a:prstGeom>
        </p:spPr>
      </p:pic>
      <p:sp>
        <p:nvSpPr>
          <p:cNvPr id="55300" name="Rectangle 4"/>
          <p:cNvSpPr>
            <a:spLocks noGrp="1" noChangeArrowheads="1"/>
          </p:cNvSpPr>
          <p:nvPr>
            <p:ph type="title"/>
          </p:nvPr>
        </p:nvSpPr>
        <p:spPr>
          <a:xfrm>
            <a:off x="0" y="52388"/>
            <a:ext cx="8797925" cy="1143000"/>
          </a:xfrm>
        </p:spPr>
        <p:txBody>
          <a:bodyPr/>
          <a:lstStyle/>
          <a:p>
            <a:r>
              <a:rPr lang="en-US" sz="3600" dirty="0" smtClean="0"/>
              <a:t>Ramachandran plot offers a means of Cross Validation.</a:t>
            </a:r>
            <a:endParaRPr lang="en-US" sz="3600" dirty="0"/>
          </a:p>
        </p:txBody>
      </p:sp>
      <p:pic>
        <p:nvPicPr>
          <p:cNvPr id="55305" name="Picture 9" descr="h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897" y="3210979"/>
            <a:ext cx="2517334" cy="1298286"/>
          </a:xfrm>
          <a:prstGeom prst="rect">
            <a:avLst/>
          </a:prstGeom>
          <a:noFill/>
          <a:extLst>
            <a:ext uri="{909E8E84-426E-40DD-AFC4-6F175D3DCCD1}">
              <a14:hiddenFill xmlns:a14="http://schemas.microsoft.com/office/drawing/2010/main">
                <a:solidFill>
                  <a:srgbClr val="FFFFFF"/>
                </a:solidFill>
              </a14:hiddenFill>
            </a:ext>
          </a:extLst>
        </p:spPr>
      </p:pic>
      <p:pic>
        <p:nvPicPr>
          <p:cNvPr id="55307" name="Picture 11" descr="beta0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357" y="1673810"/>
            <a:ext cx="3084191" cy="11154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9" name="Line 13"/>
          <p:cNvSpPr>
            <a:spLocks noChangeShapeType="1"/>
          </p:cNvSpPr>
          <p:nvPr/>
        </p:nvSpPr>
        <p:spPr bwMode="auto">
          <a:xfrm>
            <a:off x="3131547" y="2095018"/>
            <a:ext cx="2273829" cy="0"/>
          </a:xfrm>
          <a:prstGeom prst="line">
            <a:avLst/>
          </a:prstGeom>
          <a:noFill/>
          <a:ln w="57150">
            <a:solidFill>
              <a:schemeClr val="accent3">
                <a:lumMod val="65000"/>
              </a:schemeClr>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55311" name="Text Box 15"/>
          <p:cNvSpPr txBox="1">
            <a:spLocks noChangeArrowheads="1"/>
          </p:cNvSpPr>
          <p:nvPr/>
        </p:nvSpPr>
        <p:spPr bwMode="auto">
          <a:xfrm>
            <a:off x="1279173" y="3052354"/>
            <a:ext cx="9605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solidFill>
                  <a:srgbClr val="000000"/>
                </a:solidFill>
                <a:latin typeface="Symbol" pitchFamily="18" charset="2"/>
              </a:rPr>
              <a:t>a</a:t>
            </a:r>
            <a:r>
              <a:rPr lang="en-US" sz="2000" dirty="0">
                <a:solidFill>
                  <a:srgbClr val="000000"/>
                </a:solidFill>
              </a:rPr>
              <a:t>-helix</a:t>
            </a:r>
          </a:p>
        </p:txBody>
      </p:sp>
      <p:sp>
        <p:nvSpPr>
          <p:cNvPr id="55313" name="Rectangle 17"/>
          <p:cNvSpPr>
            <a:spLocks noChangeArrowheads="1"/>
          </p:cNvSpPr>
          <p:nvPr/>
        </p:nvSpPr>
        <p:spPr bwMode="auto">
          <a:xfrm>
            <a:off x="1310454" y="1631236"/>
            <a:ext cx="952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000000"/>
                </a:solidFill>
                <a:latin typeface="Symbol" pitchFamily="18" charset="2"/>
              </a:rPr>
              <a:t>b</a:t>
            </a:r>
            <a:r>
              <a:rPr lang="en-US" dirty="0">
                <a:solidFill>
                  <a:srgbClr val="000000"/>
                </a:solidFill>
              </a:rPr>
              <a:t>-sheet</a:t>
            </a:r>
          </a:p>
        </p:txBody>
      </p:sp>
      <p:sp>
        <p:nvSpPr>
          <p:cNvPr id="4" name="TextBox 3"/>
          <p:cNvSpPr txBox="1"/>
          <p:nvPr/>
        </p:nvSpPr>
        <p:spPr>
          <a:xfrm>
            <a:off x="2726422" y="5567893"/>
            <a:ext cx="6388287" cy="1200329"/>
          </a:xfrm>
          <a:prstGeom prst="rect">
            <a:avLst/>
          </a:prstGeom>
          <a:solidFill>
            <a:schemeClr val="bg1"/>
          </a:solidFill>
        </p:spPr>
        <p:txBody>
          <a:bodyPr wrap="none" rtlCol="0">
            <a:spAutoFit/>
          </a:bodyPr>
          <a:lstStyle/>
          <a:p>
            <a:r>
              <a:rPr lang="en-US" dirty="0" smtClean="0">
                <a:latin typeface="Courier New" pitchFamily="49" charset="0"/>
                <a:cs typeface="Courier New" pitchFamily="49" charset="0"/>
              </a:rPr>
              <a:t>Residues in most favored regions   208 90.4%</a:t>
            </a:r>
          </a:p>
          <a:p>
            <a:r>
              <a:rPr lang="en-US" dirty="0" smtClean="0">
                <a:latin typeface="Courier New" pitchFamily="49" charset="0"/>
                <a:cs typeface="Courier New" pitchFamily="49" charset="0"/>
              </a:rPr>
              <a:t>Residues in additional allowed </a:t>
            </a:r>
            <a:r>
              <a:rPr lang="en-US" dirty="0" err="1" smtClean="0">
                <a:latin typeface="Courier New" pitchFamily="49" charset="0"/>
                <a:cs typeface="Courier New" pitchFamily="49" charset="0"/>
              </a:rPr>
              <a:t>reg</a:t>
            </a:r>
            <a:r>
              <a:rPr lang="en-US" dirty="0" smtClean="0">
                <a:latin typeface="Courier New" pitchFamily="49" charset="0"/>
                <a:cs typeface="Courier New" pitchFamily="49" charset="0"/>
              </a:rPr>
              <a:t>  21  9.1%</a:t>
            </a:r>
          </a:p>
          <a:p>
            <a:r>
              <a:rPr lang="en-US" dirty="0" smtClean="0">
                <a:latin typeface="Courier New" pitchFamily="49" charset="0"/>
                <a:cs typeface="Courier New" pitchFamily="49" charset="0"/>
              </a:rPr>
              <a:t>Residues in generously allowed </a:t>
            </a:r>
            <a:r>
              <a:rPr lang="en-US" dirty="0" err="1" smtClean="0">
                <a:latin typeface="Courier New" pitchFamily="49" charset="0"/>
                <a:cs typeface="Courier New" pitchFamily="49" charset="0"/>
              </a:rPr>
              <a:t>reg</a:t>
            </a:r>
            <a:r>
              <a:rPr lang="en-US" dirty="0" smtClean="0">
                <a:latin typeface="Courier New" pitchFamily="49" charset="0"/>
                <a:cs typeface="Courier New" pitchFamily="49" charset="0"/>
              </a:rPr>
              <a:t>   1  0.4%</a:t>
            </a:r>
          </a:p>
          <a:p>
            <a:r>
              <a:rPr lang="en-US" dirty="0" smtClean="0">
                <a:latin typeface="Courier New" pitchFamily="49" charset="0"/>
                <a:cs typeface="Courier New" pitchFamily="49" charset="0"/>
              </a:rPr>
              <a:t>Residues in disallowed regions       0  0.0% </a:t>
            </a:r>
            <a:endParaRPr lang="en-US" dirty="0">
              <a:latin typeface="Courier New" pitchFamily="49" charset="0"/>
              <a:cs typeface="Courier New" pitchFamily="49" charset="0"/>
            </a:endParaRPr>
          </a:p>
        </p:txBody>
      </p:sp>
      <p:sp>
        <p:nvSpPr>
          <p:cNvPr id="14" name="Line 13"/>
          <p:cNvSpPr>
            <a:spLocks noChangeShapeType="1"/>
          </p:cNvSpPr>
          <p:nvPr/>
        </p:nvSpPr>
        <p:spPr bwMode="auto">
          <a:xfrm>
            <a:off x="3132754" y="3770743"/>
            <a:ext cx="2691240" cy="0"/>
          </a:xfrm>
          <a:prstGeom prst="line">
            <a:avLst/>
          </a:prstGeom>
          <a:noFill/>
          <a:ln w="57150">
            <a:solidFill>
              <a:schemeClr val="accent3">
                <a:lumMod val="65000"/>
              </a:schemeClr>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23605886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smtClean="0"/>
              <a:t>Native Structure Refinement</a:t>
            </a:r>
            <a:endParaRPr lang="en-US" dirty="0"/>
          </a:p>
        </p:txBody>
      </p:sp>
      <p:sp>
        <p:nvSpPr>
          <p:cNvPr id="86019" name="Rectangle 3"/>
          <p:cNvSpPr>
            <a:spLocks noGrp="1" noChangeArrowheads="1"/>
          </p:cNvSpPr>
          <p:nvPr>
            <p:ph type="body" idx="1"/>
          </p:nvPr>
        </p:nvSpPr>
        <p:spPr>
          <a:xfrm>
            <a:off x="69965" y="1483822"/>
            <a:ext cx="7777250" cy="4525963"/>
          </a:xfrm>
        </p:spPr>
        <p:txBody>
          <a:bodyPr/>
          <a:lstStyle/>
          <a:p>
            <a:pPr>
              <a:lnSpc>
                <a:spcPct val="80000"/>
              </a:lnSpc>
            </a:pPr>
            <a:r>
              <a:rPr lang="en-US" sz="2400" dirty="0"/>
              <a:t>Automated </a:t>
            </a:r>
            <a:r>
              <a:rPr lang="en-US" sz="2400" dirty="0" smtClean="0"/>
              <a:t>Refinement—Round 1</a:t>
            </a:r>
          </a:p>
          <a:p>
            <a:pPr lvl="1">
              <a:lnSpc>
                <a:spcPct val="80000"/>
              </a:lnSpc>
            </a:pPr>
            <a:r>
              <a:rPr lang="en-US" sz="2000" dirty="0" smtClean="0"/>
              <a:t> </a:t>
            </a:r>
            <a:r>
              <a:rPr lang="en-US" sz="1600" dirty="0" err="1" smtClean="0"/>
              <a:t>Phenix</a:t>
            </a:r>
            <a:endParaRPr lang="en-US" sz="1600" dirty="0"/>
          </a:p>
          <a:p>
            <a:pPr lvl="1">
              <a:lnSpc>
                <a:spcPct val="80000"/>
              </a:lnSpc>
            </a:pPr>
            <a:r>
              <a:rPr lang="en-US" sz="2000" dirty="0" err="1" smtClean="0"/>
              <a:t>R</a:t>
            </a:r>
            <a:r>
              <a:rPr lang="en-US" sz="2000" baseline="-25000" dirty="0" err="1" smtClean="0"/>
              <a:t>work</a:t>
            </a:r>
            <a:r>
              <a:rPr lang="en-US" sz="2000" dirty="0" smtClean="0"/>
              <a:t> </a:t>
            </a:r>
            <a:r>
              <a:rPr lang="en-US" sz="2000" dirty="0"/>
              <a:t>and </a:t>
            </a:r>
            <a:r>
              <a:rPr lang="en-US" sz="2000" dirty="0" err="1"/>
              <a:t>R</a:t>
            </a:r>
            <a:r>
              <a:rPr lang="en-US" sz="2000" baseline="-25000" dirty="0" err="1"/>
              <a:t>free</a:t>
            </a:r>
            <a:r>
              <a:rPr lang="en-US" sz="2000" dirty="0"/>
              <a:t> for your model.</a:t>
            </a:r>
          </a:p>
          <a:p>
            <a:pPr>
              <a:lnSpc>
                <a:spcPct val="80000"/>
              </a:lnSpc>
            </a:pPr>
            <a:r>
              <a:rPr lang="en-US" sz="2400" dirty="0"/>
              <a:t>Validate </a:t>
            </a:r>
            <a:r>
              <a:rPr lang="en-US" sz="2400" dirty="0" smtClean="0"/>
              <a:t>the structure with web server</a:t>
            </a:r>
          </a:p>
          <a:p>
            <a:pPr lvl="1">
              <a:lnSpc>
                <a:spcPct val="80000"/>
              </a:lnSpc>
            </a:pPr>
            <a:r>
              <a:rPr lang="en-US" sz="2000" dirty="0" smtClean="0"/>
              <a:t>Do this now.</a:t>
            </a:r>
          </a:p>
          <a:p>
            <a:pPr lvl="1">
              <a:lnSpc>
                <a:spcPct val="80000"/>
              </a:lnSpc>
            </a:pPr>
            <a:r>
              <a:rPr lang="en-US" sz="2000" dirty="0" smtClean="0"/>
              <a:t>Type “</a:t>
            </a:r>
            <a:r>
              <a:rPr lang="en-US" sz="2000" dirty="0" err="1" smtClean="0"/>
              <a:t>procheck</a:t>
            </a:r>
            <a:r>
              <a:rPr lang="en-US" sz="2000" dirty="0"/>
              <a:t> </a:t>
            </a:r>
            <a:r>
              <a:rPr lang="en-US" sz="2000" dirty="0" smtClean="0"/>
              <a:t>nativeround1_001.pdb 1.5”</a:t>
            </a:r>
          </a:p>
          <a:p>
            <a:pPr lvl="1">
              <a:lnSpc>
                <a:spcPct val="80000"/>
              </a:lnSpc>
            </a:pPr>
            <a:r>
              <a:rPr lang="en-US" sz="2000" dirty="0" smtClean="0"/>
              <a:t>Type “evince nativeround1_001_01.ps”</a:t>
            </a:r>
          </a:p>
          <a:p>
            <a:pPr lvl="1">
              <a:lnSpc>
                <a:spcPct val="80000"/>
              </a:lnSpc>
            </a:pPr>
            <a:r>
              <a:rPr lang="en-US" sz="2000" dirty="0" smtClean="0"/>
              <a:t>Report Ramachandran statistics on spreadsheet.</a:t>
            </a:r>
            <a:endParaRPr lang="en-US" sz="2000" dirty="0"/>
          </a:p>
          <a:p>
            <a:pPr>
              <a:lnSpc>
                <a:spcPct val="80000"/>
              </a:lnSpc>
            </a:pPr>
            <a:r>
              <a:rPr lang="en-US" sz="2400" dirty="0" smtClean="0"/>
              <a:t>Manual Refinement </a:t>
            </a:r>
          </a:p>
          <a:p>
            <a:pPr lvl="1">
              <a:lnSpc>
                <a:spcPct val="80000"/>
              </a:lnSpc>
            </a:pPr>
            <a:r>
              <a:rPr lang="en-US" sz="1600" dirty="0" smtClean="0"/>
              <a:t>correct </a:t>
            </a:r>
            <a:r>
              <a:rPr lang="en-US" sz="1600" dirty="0"/>
              <a:t>errors with Coot</a:t>
            </a:r>
          </a:p>
          <a:p>
            <a:pPr>
              <a:lnSpc>
                <a:spcPct val="80000"/>
              </a:lnSpc>
            </a:pPr>
            <a:r>
              <a:rPr lang="en-US" sz="2400" dirty="0"/>
              <a:t>Automated </a:t>
            </a:r>
            <a:r>
              <a:rPr lang="en-US" sz="2400" dirty="0" smtClean="0"/>
              <a:t>Refinement– Round 2</a:t>
            </a:r>
          </a:p>
          <a:p>
            <a:pPr lvl="1">
              <a:lnSpc>
                <a:spcPct val="80000"/>
              </a:lnSpc>
            </a:pPr>
            <a:r>
              <a:rPr lang="en-US" sz="1200" dirty="0" err="1" smtClean="0"/>
              <a:t>Phenix</a:t>
            </a:r>
            <a:endParaRPr lang="en-US" sz="1200" dirty="0"/>
          </a:p>
          <a:p>
            <a:pPr lvl="1">
              <a:lnSpc>
                <a:spcPct val="80000"/>
              </a:lnSpc>
            </a:pPr>
            <a:r>
              <a:rPr lang="en-US" sz="2000" dirty="0" smtClean="0"/>
              <a:t>Report </a:t>
            </a:r>
            <a:r>
              <a:rPr lang="en-US" sz="2000" dirty="0" err="1" smtClean="0"/>
              <a:t>R</a:t>
            </a:r>
            <a:r>
              <a:rPr lang="en-US" sz="2000" baseline="-25000" dirty="0" err="1" smtClean="0"/>
              <a:t>work</a:t>
            </a:r>
            <a:r>
              <a:rPr lang="en-US" sz="2000" dirty="0" smtClean="0"/>
              <a:t> </a:t>
            </a:r>
            <a:r>
              <a:rPr lang="en-US" sz="2000" dirty="0"/>
              <a:t>and </a:t>
            </a:r>
            <a:r>
              <a:rPr lang="en-US" sz="2000" dirty="0" err="1"/>
              <a:t>R</a:t>
            </a:r>
            <a:r>
              <a:rPr lang="en-US" sz="2000" baseline="-25000" dirty="0" err="1"/>
              <a:t>free</a:t>
            </a:r>
            <a:r>
              <a:rPr lang="en-US" sz="2000" dirty="0"/>
              <a:t> for your </a:t>
            </a:r>
            <a:r>
              <a:rPr lang="en-US" sz="2000" dirty="0" smtClean="0"/>
              <a:t>model on spreadsheet.</a:t>
            </a:r>
            <a:endParaRPr lang="en-US" sz="2000" dirty="0"/>
          </a:p>
          <a:p>
            <a:pPr>
              <a:lnSpc>
                <a:spcPct val="80000"/>
              </a:lnSpc>
            </a:pPr>
            <a:r>
              <a:rPr lang="en-US" sz="2400" dirty="0" smtClean="0"/>
              <a:t>Awards</a:t>
            </a:r>
            <a:endParaRPr lang="en-US" sz="2400" dirty="0"/>
          </a:p>
          <a:p>
            <a:pPr>
              <a:lnSpc>
                <a:spcPct val="80000"/>
              </a:lnSpc>
            </a:pPr>
            <a:endParaRPr lang="en-US" sz="2400" dirty="0"/>
          </a:p>
        </p:txBody>
      </p:sp>
      <p:pic>
        <p:nvPicPr>
          <p:cNvPr id="86020"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39825"/>
            <a:ext cx="1082675" cy="11350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smtClean="0"/>
              <a:t>Native Structure Refinement</a:t>
            </a:r>
            <a:endParaRPr lang="en-US" dirty="0"/>
          </a:p>
        </p:txBody>
      </p:sp>
      <p:sp>
        <p:nvSpPr>
          <p:cNvPr id="86019" name="Rectangle 3"/>
          <p:cNvSpPr>
            <a:spLocks noGrp="1" noChangeArrowheads="1"/>
          </p:cNvSpPr>
          <p:nvPr>
            <p:ph type="body" idx="1"/>
          </p:nvPr>
        </p:nvSpPr>
        <p:spPr>
          <a:xfrm>
            <a:off x="69965" y="1483822"/>
            <a:ext cx="7777250" cy="4525963"/>
          </a:xfrm>
        </p:spPr>
        <p:txBody>
          <a:bodyPr/>
          <a:lstStyle/>
          <a:p>
            <a:pPr>
              <a:lnSpc>
                <a:spcPct val="80000"/>
              </a:lnSpc>
            </a:pPr>
            <a:r>
              <a:rPr lang="en-US" sz="2400" dirty="0"/>
              <a:t>Automated </a:t>
            </a:r>
            <a:r>
              <a:rPr lang="en-US" sz="2400" dirty="0" smtClean="0"/>
              <a:t>Refinement—Round 1</a:t>
            </a:r>
          </a:p>
          <a:p>
            <a:pPr lvl="1">
              <a:lnSpc>
                <a:spcPct val="80000"/>
              </a:lnSpc>
            </a:pPr>
            <a:r>
              <a:rPr lang="en-US" sz="2000" dirty="0" smtClean="0"/>
              <a:t> </a:t>
            </a:r>
            <a:r>
              <a:rPr lang="en-US" sz="1600" dirty="0" err="1" smtClean="0"/>
              <a:t>Phenix</a:t>
            </a:r>
            <a:endParaRPr lang="en-US" sz="1600" dirty="0"/>
          </a:p>
          <a:p>
            <a:pPr lvl="1">
              <a:lnSpc>
                <a:spcPct val="80000"/>
              </a:lnSpc>
            </a:pPr>
            <a:r>
              <a:rPr lang="en-US" sz="2000" dirty="0" err="1" smtClean="0"/>
              <a:t>R</a:t>
            </a:r>
            <a:r>
              <a:rPr lang="en-US" sz="2000" baseline="-25000" dirty="0" err="1" smtClean="0"/>
              <a:t>work</a:t>
            </a:r>
            <a:r>
              <a:rPr lang="en-US" sz="2000" dirty="0" smtClean="0"/>
              <a:t> </a:t>
            </a:r>
            <a:r>
              <a:rPr lang="en-US" sz="2000" dirty="0"/>
              <a:t>and </a:t>
            </a:r>
            <a:r>
              <a:rPr lang="en-US" sz="2000" dirty="0" err="1"/>
              <a:t>R</a:t>
            </a:r>
            <a:r>
              <a:rPr lang="en-US" sz="2000" baseline="-25000" dirty="0" err="1"/>
              <a:t>free</a:t>
            </a:r>
            <a:r>
              <a:rPr lang="en-US" sz="2000" dirty="0"/>
              <a:t> for your model.</a:t>
            </a:r>
          </a:p>
          <a:p>
            <a:pPr>
              <a:lnSpc>
                <a:spcPct val="80000"/>
              </a:lnSpc>
            </a:pPr>
            <a:r>
              <a:rPr lang="en-US" sz="2400" dirty="0"/>
              <a:t>Validate </a:t>
            </a:r>
            <a:r>
              <a:rPr lang="en-US" sz="2400" dirty="0" smtClean="0"/>
              <a:t>the structure with web server</a:t>
            </a:r>
          </a:p>
          <a:p>
            <a:pPr lvl="1">
              <a:lnSpc>
                <a:spcPct val="80000"/>
              </a:lnSpc>
            </a:pPr>
            <a:r>
              <a:rPr lang="en-US" sz="2000" dirty="0" smtClean="0"/>
              <a:t>Do this now.</a:t>
            </a:r>
          </a:p>
          <a:p>
            <a:pPr lvl="1">
              <a:lnSpc>
                <a:spcPct val="80000"/>
              </a:lnSpc>
            </a:pPr>
            <a:r>
              <a:rPr lang="en-US" sz="2000" dirty="0" smtClean="0"/>
              <a:t>Google search “UCLA saves”</a:t>
            </a:r>
          </a:p>
          <a:p>
            <a:pPr lvl="1">
              <a:lnSpc>
                <a:spcPct val="80000"/>
              </a:lnSpc>
            </a:pPr>
            <a:r>
              <a:rPr lang="en-US" sz="2000" dirty="0" smtClean="0"/>
              <a:t>Report Ramachandran statistics on spreadsheet.</a:t>
            </a:r>
            <a:endParaRPr lang="en-US" sz="2000" dirty="0"/>
          </a:p>
          <a:p>
            <a:pPr>
              <a:lnSpc>
                <a:spcPct val="80000"/>
              </a:lnSpc>
            </a:pPr>
            <a:r>
              <a:rPr lang="en-US" sz="2400" dirty="0" smtClean="0"/>
              <a:t>Manual Refinement </a:t>
            </a:r>
          </a:p>
          <a:p>
            <a:pPr lvl="1">
              <a:lnSpc>
                <a:spcPct val="80000"/>
              </a:lnSpc>
            </a:pPr>
            <a:r>
              <a:rPr lang="en-US" sz="1600" dirty="0" smtClean="0"/>
              <a:t>correct </a:t>
            </a:r>
            <a:r>
              <a:rPr lang="en-US" sz="1600" dirty="0"/>
              <a:t>errors with Coot</a:t>
            </a:r>
          </a:p>
          <a:p>
            <a:pPr>
              <a:lnSpc>
                <a:spcPct val="80000"/>
              </a:lnSpc>
            </a:pPr>
            <a:r>
              <a:rPr lang="en-US" sz="2400" dirty="0"/>
              <a:t>Automated </a:t>
            </a:r>
            <a:r>
              <a:rPr lang="en-US" sz="2400" dirty="0" smtClean="0"/>
              <a:t>Refinement– Round 2</a:t>
            </a:r>
          </a:p>
          <a:p>
            <a:pPr lvl="1">
              <a:lnSpc>
                <a:spcPct val="80000"/>
              </a:lnSpc>
            </a:pPr>
            <a:r>
              <a:rPr lang="en-US" sz="1200" dirty="0" err="1" smtClean="0"/>
              <a:t>Phenix</a:t>
            </a:r>
            <a:endParaRPr lang="en-US" sz="1200" dirty="0"/>
          </a:p>
          <a:p>
            <a:pPr lvl="1">
              <a:lnSpc>
                <a:spcPct val="80000"/>
              </a:lnSpc>
            </a:pPr>
            <a:r>
              <a:rPr lang="en-US" sz="2000" dirty="0" smtClean="0"/>
              <a:t>Report </a:t>
            </a:r>
            <a:r>
              <a:rPr lang="en-US" sz="2000" dirty="0" err="1" smtClean="0"/>
              <a:t>R</a:t>
            </a:r>
            <a:r>
              <a:rPr lang="en-US" sz="2000" baseline="-25000" dirty="0" err="1" smtClean="0"/>
              <a:t>work</a:t>
            </a:r>
            <a:r>
              <a:rPr lang="en-US" sz="2000" dirty="0" smtClean="0"/>
              <a:t> </a:t>
            </a:r>
            <a:r>
              <a:rPr lang="en-US" sz="2000" dirty="0"/>
              <a:t>and </a:t>
            </a:r>
            <a:r>
              <a:rPr lang="en-US" sz="2000" dirty="0" err="1"/>
              <a:t>R</a:t>
            </a:r>
            <a:r>
              <a:rPr lang="en-US" sz="2000" baseline="-25000" dirty="0" err="1"/>
              <a:t>free</a:t>
            </a:r>
            <a:r>
              <a:rPr lang="en-US" sz="2000" dirty="0"/>
              <a:t> for your </a:t>
            </a:r>
            <a:r>
              <a:rPr lang="en-US" sz="2000" dirty="0" smtClean="0"/>
              <a:t>model on spreadsheet.</a:t>
            </a:r>
            <a:endParaRPr lang="en-US" sz="2000" dirty="0"/>
          </a:p>
          <a:p>
            <a:pPr>
              <a:lnSpc>
                <a:spcPct val="80000"/>
              </a:lnSpc>
            </a:pPr>
            <a:r>
              <a:rPr lang="en-US" sz="2400" dirty="0" smtClean="0"/>
              <a:t>Awards</a:t>
            </a:r>
            <a:endParaRPr lang="en-US" sz="2400" dirty="0"/>
          </a:p>
          <a:p>
            <a:pPr>
              <a:lnSpc>
                <a:spcPct val="80000"/>
              </a:lnSpc>
            </a:pPr>
            <a:endParaRPr lang="en-US" sz="2400" dirty="0"/>
          </a:p>
        </p:txBody>
      </p:sp>
      <p:pic>
        <p:nvPicPr>
          <p:cNvPr id="86020"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39825"/>
            <a:ext cx="1082675" cy="1135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9320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187" y="2680489"/>
            <a:ext cx="8868578" cy="1313761"/>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0" y="109385"/>
            <a:ext cx="9144000" cy="1143000"/>
          </a:xfrm>
        </p:spPr>
        <p:txBody>
          <a:bodyPr/>
          <a:lstStyle/>
          <a:p>
            <a:r>
              <a:rPr lang="en-US" sz="3200" b="1" dirty="0"/>
              <a:t>Refinement </a:t>
            </a:r>
            <a:r>
              <a:rPr lang="en-US" sz="3200" b="1" dirty="0" smtClean="0"/>
              <a:t>procedure for native structure</a:t>
            </a:r>
            <a:endParaRPr lang="en-US" sz="3200" b="1" dirty="0"/>
          </a:p>
        </p:txBody>
      </p:sp>
      <p:sp>
        <p:nvSpPr>
          <p:cNvPr id="98307" name="Rectangle 3"/>
          <p:cNvSpPr>
            <a:spLocks noGrp="1" noChangeArrowheads="1"/>
          </p:cNvSpPr>
          <p:nvPr>
            <p:ph type="body" idx="1"/>
          </p:nvPr>
        </p:nvSpPr>
        <p:spPr>
          <a:xfrm>
            <a:off x="121187" y="2660234"/>
            <a:ext cx="9022813" cy="1597446"/>
          </a:xfrm>
        </p:spPr>
        <p:txBody>
          <a:bodyPr/>
          <a:lstStyle/>
          <a:p>
            <a:pPr>
              <a:buFontTx/>
              <a:buNone/>
            </a:pPr>
            <a:r>
              <a:rPr lang="en-US" sz="2400" dirty="0" err="1" smtClean="0"/>
              <a:t>phenix.refine</a:t>
            </a:r>
            <a:r>
              <a:rPr lang="en-US" sz="2400" dirty="0" smtClean="0"/>
              <a:t>  </a:t>
            </a:r>
            <a:r>
              <a:rPr lang="en-US" sz="2400">
                <a:solidFill>
                  <a:srgbClr val="FF0000"/>
                </a:solidFill>
              </a:rPr>
              <a:t>yourcoords.pdb</a:t>
            </a:r>
            <a:r>
              <a:rPr lang="en-US" sz="2400"/>
              <a:t> </a:t>
            </a:r>
            <a:r>
              <a:rPr lang="en-US" sz="2400" smtClean="0"/>
              <a:t>m230d_2018_scaled.mtz </a:t>
            </a:r>
            <a:r>
              <a:rPr lang="en-US" sz="2400" dirty="0" err="1"/>
              <a:t>refinement.input.xray_data.labels</a:t>
            </a:r>
            <a:r>
              <a:rPr lang="en-US" sz="2400" dirty="0"/>
              <a:t>="</a:t>
            </a:r>
            <a:r>
              <a:rPr lang="en-US" sz="2400" dirty="0" err="1" smtClean="0"/>
              <a:t>FP_native-kyle</a:t>
            </a:r>
            <a:r>
              <a:rPr lang="en-US" sz="2400" dirty="0" smtClean="0"/>
              <a:t> </a:t>
            </a:r>
            <a:r>
              <a:rPr lang="en-US" sz="2400" dirty="0" err="1" smtClean="0"/>
              <a:t>SIGFP_native-kyle</a:t>
            </a:r>
            <a:r>
              <a:rPr lang="en-US" sz="2400" dirty="0" smtClean="0"/>
              <a:t>“ </a:t>
            </a:r>
            <a:r>
              <a:rPr lang="en-US" sz="2400" dirty="0" err="1" smtClean="0"/>
              <a:t>output.prefix</a:t>
            </a:r>
            <a:r>
              <a:rPr lang="en-US" sz="2400" dirty="0" smtClean="0"/>
              <a:t>=</a:t>
            </a:r>
            <a:r>
              <a:rPr lang="en-US" sz="2400" dirty="0" smtClean="0">
                <a:solidFill>
                  <a:schemeClr val="accent2">
                    <a:lumMod val="60000"/>
                    <a:lumOff val="40000"/>
                  </a:schemeClr>
                </a:solidFill>
              </a:rPr>
              <a:t>nativeround1</a:t>
            </a:r>
            <a:endParaRPr lang="en-US" sz="2400" dirty="0">
              <a:solidFill>
                <a:schemeClr val="accent2">
                  <a:lumMod val="60000"/>
                  <a:lumOff val="40000"/>
                </a:schemeClr>
              </a:solidFill>
            </a:endParaRPr>
          </a:p>
        </p:txBody>
      </p:sp>
      <p:sp>
        <p:nvSpPr>
          <p:cNvPr id="3" name="TextBox 2"/>
          <p:cNvSpPr txBox="1"/>
          <p:nvPr/>
        </p:nvSpPr>
        <p:spPr>
          <a:xfrm>
            <a:off x="1319696" y="2200289"/>
            <a:ext cx="4203780" cy="338554"/>
          </a:xfrm>
          <a:prstGeom prst="rect">
            <a:avLst/>
          </a:prstGeom>
          <a:noFill/>
        </p:spPr>
        <p:txBody>
          <a:bodyPr wrap="none" rtlCol="0">
            <a:spAutoFit/>
          </a:bodyPr>
          <a:lstStyle/>
          <a:p>
            <a:r>
              <a:rPr lang="en-US" sz="1600" dirty="0" smtClean="0">
                <a:solidFill>
                  <a:srgbClr val="FF0000"/>
                </a:solidFill>
              </a:rPr>
              <a:t>Your best coordinates of native proteinase K</a:t>
            </a:r>
            <a:endParaRPr lang="en-US" sz="1600" dirty="0">
              <a:solidFill>
                <a:srgbClr val="FF0000"/>
              </a:solidFill>
            </a:endParaRPr>
          </a:p>
        </p:txBody>
      </p:sp>
      <p:cxnSp>
        <p:nvCxnSpPr>
          <p:cNvPr id="5" name="Straight Arrow Connector 4"/>
          <p:cNvCxnSpPr/>
          <p:nvPr/>
        </p:nvCxnSpPr>
        <p:spPr>
          <a:xfrm>
            <a:off x="3421586" y="2460151"/>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9611" y="5058501"/>
            <a:ext cx="8868578" cy="646331"/>
          </a:xfrm>
          <a:prstGeom prst="rect">
            <a:avLst/>
          </a:prstGeom>
          <a:solidFill>
            <a:schemeClr val="accent3">
              <a:lumMod val="75000"/>
            </a:schemeClr>
          </a:solidFill>
        </p:spPr>
        <p:txBody>
          <a:bodyPr wrap="square" rtlCol="0">
            <a:spAutoFit/>
          </a:bodyPr>
          <a:lstStyle/>
          <a:p>
            <a:r>
              <a:rPr lang="en-US" dirty="0"/>
              <a:t>Then, </a:t>
            </a:r>
            <a:r>
              <a:rPr lang="en-US" dirty="0" smtClean="0"/>
              <a:t>address </a:t>
            </a:r>
            <a:r>
              <a:rPr lang="en-US" dirty="0"/>
              <a:t>difference map </a:t>
            </a:r>
            <a:r>
              <a:rPr lang="en-US" dirty="0" smtClean="0"/>
              <a:t>peaks:</a:t>
            </a:r>
            <a:endParaRPr lang="en-US" dirty="0"/>
          </a:p>
          <a:p>
            <a:r>
              <a:rPr lang="en-US" dirty="0" smtClean="0"/>
              <a:t>	coot nativeround1_001.pdb nativeround1_001.mtz</a:t>
            </a:r>
            <a:endParaRPr lang="en-US" dirty="0"/>
          </a:p>
        </p:txBody>
      </p:sp>
      <p:sp>
        <p:nvSpPr>
          <p:cNvPr id="4" name="TextBox 3"/>
          <p:cNvSpPr txBox="1"/>
          <p:nvPr/>
        </p:nvSpPr>
        <p:spPr>
          <a:xfrm>
            <a:off x="275422" y="1679170"/>
            <a:ext cx="3403496" cy="369332"/>
          </a:xfrm>
          <a:prstGeom prst="rect">
            <a:avLst/>
          </a:prstGeom>
          <a:noFill/>
        </p:spPr>
        <p:txBody>
          <a:bodyPr wrap="none" rtlCol="0">
            <a:spAutoFit/>
          </a:bodyPr>
          <a:lstStyle/>
          <a:p>
            <a:r>
              <a:rPr lang="en-US" dirty="0" smtClean="0"/>
              <a:t>On </a:t>
            </a:r>
            <a:r>
              <a:rPr lang="en-US" b="1" dirty="0" smtClean="0"/>
              <a:t>one line</a:t>
            </a:r>
            <a:r>
              <a:rPr lang="en-US" dirty="0" smtClean="0"/>
              <a:t>, type the following:</a:t>
            </a:r>
            <a:endParaRPr lang="en-US" dirty="0"/>
          </a:p>
        </p:txBody>
      </p:sp>
      <p:sp>
        <p:nvSpPr>
          <p:cNvPr id="7" name="TextBox 6"/>
          <p:cNvSpPr txBox="1"/>
          <p:nvPr/>
        </p:nvSpPr>
        <p:spPr>
          <a:xfrm>
            <a:off x="6724748" y="3167390"/>
            <a:ext cx="2419252" cy="523220"/>
          </a:xfrm>
          <a:prstGeom prst="rect">
            <a:avLst/>
          </a:prstGeom>
          <a:noFill/>
        </p:spPr>
        <p:txBody>
          <a:bodyPr wrap="none" rtlCol="0">
            <a:spAutoFit/>
          </a:bodyPr>
          <a:lstStyle/>
          <a:p>
            <a:r>
              <a:rPr lang="en-US" sz="2800" dirty="0" smtClean="0">
                <a:solidFill>
                  <a:schemeClr val="bg1"/>
                </a:solidFill>
                <a:effectLst>
                  <a:glow rad="228600">
                    <a:schemeClr val="accent2">
                      <a:satMod val="175000"/>
                      <a:alpha val="40000"/>
                    </a:schemeClr>
                  </a:glow>
                </a:effectLst>
              </a:rPr>
              <a:t>COMPLETED</a:t>
            </a:r>
            <a:endParaRPr lang="en-US" sz="2800" dirty="0">
              <a:solidFill>
                <a:schemeClr val="bg1"/>
              </a:solidFill>
              <a:effectLst>
                <a:glow rad="228600">
                  <a:schemeClr val="accent2">
                    <a:satMod val="175000"/>
                    <a:alpha val="40000"/>
                  </a:schemeClr>
                </a:glow>
              </a:effectLst>
            </a:endParaRPr>
          </a:p>
        </p:txBody>
      </p:sp>
      <p:pic>
        <p:nvPicPr>
          <p:cNvPr id="12"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01337" y="2112957"/>
            <a:ext cx="1082675" cy="11350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46550" y="4144721"/>
            <a:ext cx="1061509" cy="523220"/>
          </a:xfrm>
          <a:prstGeom prst="rect">
            <a:avLst/>
          </a:prstGeom>
          <a:noFill/>
        </p:spPr>
        <p:txBody>
          <a:bodyPr wrap="none" rtlCol="0">
            <a:spAutoFit/>
          </a:bodyPr>
          <a:lstStyle/>
          <a:p>
            <a:r>
              <a:rPr lang="en-US" sz="2800" dirty="0" smtClean="0">
                <a:solidFill>
                  <a:schemeClr val="bg1"/>
                </a:solidFill>
                <a:effectLst>
                  <a:glow rad="228600">
                    <a:schemeClr val="accent2">
                      <a:satMod val="175000"/>
                      <a:alpha val="40000"/>
                    </a:schemeClr>
                  </a:glow>
                </a:effectLst>
              </a:rPr>
              <a:t>NOW</a:t>
            </a:r>
            <a:endParaRPr lang="en-US" sz="2800" dirty="0">
              <a:solidFill>
                <a:schemeClr val="bg1"/>
              </a:solidFill>
              <a:effectLst>
                <a:glow rad="228600">
                  <a:schemeClr val="accent2">
                    <a:satMod val="175000"/>
                    <a:alpha val="40000"/>
                  </a:schemeClr>
                </a:glow>
              </a:effectLst>
            </a:endParaRPr>
          </a:p>
        </p:txBody>
      </p:sp>
      <p:sp>
        <p:nvSpPr>
          <p:cNvPr id="14" name="Rectangle 13"/>
          <p:cNvSpPr/>
          <p:nvPr/>
        </p:nvSpPr>
        <p:spPr>
          <a:xfrm>
            <a:off x="185319" y="4206276"/>
            <a:ext cx="6758581" cy="461665"/>
          </a:xfrm>
          <a:prstGeom prst="rect">
            <a:avLst/>
          </a:prstGeom>
        </p:spPr>
        <p:txBody>
          <a:bodyPr wrap="none">
            <a:spAutoFit/>
          </a:bodyPr>
          <a:lstStyle/>
          <a:p>
            <a:r>
              <a:rPr lang="en-US" sz="2400" kern="0" dirty="0" smtClean="0">
                <a:solidFill>
                  <a:srgbClr val="000000"/>
                </a:solidFill>
                <a:latin typeface="Arial"/>
              </a:rPr>
              <a:t>Report Ramachandran statistics in spreadsheet.</a:t>
            </a:r>
            <a:endParaRPr lang="en-US" dirty="0"/>
          </a:p>
        </p:txBody>
      </p:sp>
      <p:sp>
        <p:nvSpPr>
          <p:cNvPr id="17" name="TextBox 16"/>
          <p:cNvSpPr txBox="1"/>
          <p:nvPr/>
        </p:nvSpPr>
        <p:spPr>
          <a:xfrm>
            <a:off x="7531430" y="5127387"/>
            <a:ext cx="1141659" cy="523220"/>
          </a:xfrm>
          <a:prstGeom prst="rect">
            <a:avLst/>
          </a:prstGeom>
          <a:noFill/>
        </p:spPr>
        <p:txBody>
          <a:bodyPr wrap="none" rtlCol="0">
            <a:spAutoFit/>
          </a:bodyPr>
          <a:lstStyle/>
          <a:p>
            <a:r>
              <a:rPr lang="en-US" sz="2800" dirty="0" smtClean="0">
                <a:solidFill>
                  <a:schemeClr val="bg1"/>
                </a:solidFill>
                <a:effectLst>
                  <a:glow rad="228600">
                    <a:schemeClr val="accent2">
                      <a:satMod val="175000"/>
                      <a:alpha val="40000"/>
                    </a:schemeClr>
                  </a:glow>
                </a:effectLst>
              </a:rPr>
              <a:t>NEXT</a:t>
            </a:r>
            <a:endParaRPr lang="en-US" sz="2800" dirty="0">
              <a:solidFill>
                <a:schemeClr val="bg1"/>
              </a:solidFill>
              <a:effectLst>
                <a:glow rad="228600">
                  <a:schemeClr val="accent2">
                    <a:satMod val="175000"/>
                    <a:alpha val="40000"/>
                  </a:schemeClr>
                </a:glow>
              </a:effectLst>
            </a:endParaRPr>
          </a:p>
        </p:txBody>
      </p:sp>
      <p:pic>
        <p:nvPicPr>
          <p:cNvPr id="18" name="Picture 4" descr="MC900434713[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2555" y="3165676"/>
            <a:ext cx="1082675" cy="113506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724748" y="4144721"/>
            <a:ext cx="2419252" cy="523220"/>
          </a:xfrm>
          <a:prstGeom prst="rect">
            <a:avLst/>
          </a:prstGeom>
          <a:noFill/>
        </p:spPr>
        <p:txBody>
          <a:bodyPr wrap="none" rtlCol="0">
            <a:spAutoFit/>
          </a:bodyPr>
          <a:lstStyle/>
          <a:p>
            <a:r>
              <a:rPr lang="en-US" sz="2800" dirty="0" smtClean="0">
                <a:solidFill>
                  <a:schemeClr val="bg1"/>
                </a:solidFill>
                <a:effectLst>
                  <a:glow rad="228600">
                    <a:schemeClr val="accent2">
                      <a:satMod val="175000"/>
                      <a:alpha val="40000"/>
                    </a:schemeClr>
                  </a:glow>
                </a:effectLst>
              </a:rPr>
              <a:t>COMPLETED</a:t>
            </a:r>
            <a:endParaRPr lang="en-US" sz="2800" dirty="0">
              <a:solidFill>
                <a:schemeClr val="bg1"/>
              </a:solidFill>
              <a:effectLst>
                <a:glow rad="228600">
                  <a:schemeClr val="accent2">
                    <a:satMod val="175000"/>
                    <a:alpha val="40000"/>
                  </a:schemeClr>
                </a:glow>
              </a:effectLst>
            </a:endParaRPr>
          </a:p>
        </p:txBody>
      </p:sp>
      <p:sp>
        <p:nvSpPr>
          <p:cNvPr id="20" name="TextBox 19"/>
          <p:cNvSpPr txBox="1"/>
          <p:nvPr/>
        </p:nvSpPr>
        <p:spPr>
          <a:xfrm>
            <a:off x="7584924" y="5155809"/>
            <a:ext cx="1061509" cy="523220"/>
          </a:xfrm>
          <a:prstGeom prst="rect">
            <a:avLst/>
          </a:prstGeom>
          <a:noFill/>
        </p:spPr>
        <p:txBody>
          <a:bodyPr wrap="none" rtlCol="0">
            <a:spAutoFit/>
          </a:bodyPr>
          <a:lstStyle/>
          <a:p>
            <a:r>
              <a:rPr lang="en-US" sz="2800" dirty="0" smtClean="0">
                <a:solidFill>
                  <a:schemeClr val="bg1"/>
                </a:solidFill>
                <a:effectLst>
                  <a:glow rad="228600">
                    <a:schemeClr val="accent2">
                      <a:satMod val="175000"/>
                      <a:alpha val="40000"/>
                    </a:schemeClr>
                  </a:glow>
                </a:effectLst>
              </a:rPr>
              <a:t>NOW</a:t>
            </a:r>
            <a:endParaRPr lang="en-US" sz="2800" dirty="0">
              <a:solidFill>
                <a:schemeClr val="bg1"/>
              </a:solidFill>
              <a:effectLst>
                <a:glow rad="228600">
                  <a:schemeClr val="accent2">
                    <a:satMod val="175000"/>
                    <a:alpha val="40000"/>
                  </a:schemeClr>
                </a:glow>
              </a:effectLst>
            </a:endParaRPr>
          </a:p>
        </p:txBody>
      </p:sp>
      <p:sp>
        <p:nvSpPr>
          <p:cNvPr id="8" name="TextBox 7"/>
          <p:cNvSpPr txBox="1"/>
          <p:nvPr/>
        </p:nvSpPr>
        <p:spPr>
          <a:xfrm>
            <a:off x="1461135" y="6359354"/>
            <a:ext cx="6237605" cy="369332"/>
          </a:xfrm>
          <a:prstGeom prst="rect">
            <a:avLst/>
          </a:prstGeom>
          <a:noFill/>
        </p:spPr>
        <p:txBody>
          <a:bodyPr wrap="none" rtlCol="0">
            <a:spAutoFit/>
          </a:bodyPr>
          <a:lstStyle/>
          <a:p>
            <a:r>
              <a:rPr lang="en-US" dirty="0" smtClean="0"/>
              <a:t>Pause here for 25 minutes for manual refinement with coot.</a:t>
            </a:r>
            <a:endParaRPr lang="en-US" dirty="0"/>
          </a:p>
        </p:txBody>
      </p:sp>
    </p:spTree>
    <p:extLst>
      <p:ext uri="{BB962C8B-B14F-4D97-AF65-F5344CB8AC3E}">
        <p14:creationId xmlns:p14="http://schemas.microsoft.com/office/powerpoint/2010/main" val="263921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xit" presetSubtype="0" fill="hold" grpId="0"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187" y="2680489"/>
            <a:ext cx="8868578" cy="1313761"/>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16524" y="219554"/>
            <a:ext cx="9144000" cy="1143000"/>
          </a:xfrm>
        </p:spPr>
        <p:txBody>
          <a:bodyPr/>
          <a:lstStyle/>
          <a:p>
            <a:r>
              <a:rPr lang="en-US" sz="3200" b="1" dirty="0" smtClean="0"/>
              <a:t>At 6:15 PM stop building. Save coordinates.</a:t>
            </a:r>
            <a:br>
              <a:rPr lang="en-US" sz="3200" b="1" dirty="0" smtClean="0"/>
            </a:br>
            <a:r>
              <a:rPr lang="en-US" sz="3200" b="1" dirty="0" smtClean="0"/>
              <a:t>Start 2</a:t>
            </a:r>
            <a:r>
              <a:rPr lang="en-US" sz="3200" b="1" baseline="30000" dirty="0" smtClean="0"/>
              <a:t>nd</a:t>
            </a:r>
            <a:r>
              <a:rPr lang="en-US" sz="3200" b="1" dirty="0" smtClean="0"/>
              <a:t> round of automated refinement of the native structure</a:t>
            </a:r>
            <a:endParaRPr lang="en-US" sz="3200" b="1" dirty="0"/>
          </a:p>
        </p:txBody>
      </p:sp>
      <p:sp>
        <p:nvSpPr>
          <p:cNvPr id="98307" name="Rectangle 3"/>
          <p:cNvSpPr>
            <a:spLocks noGrp="1" noChangeArrowheads="1"/>
          </p:cNvSpPr>
          <p:nvPr>
            <p:ph type="body" idx="1"/>
          </p:nvPr>
        </p:nvSpPr>
        <p:spPr>
          <a:xfrm>
            <a:off x="121187" y="2660234"/>
            <a:ext cx="9022813" cy="1597446"/>
          </a:xfrm>
        </p:spPr>
        <p:txBody>
          <a:bodyPr/>
          <a:lstStyle/>
          <a:p>
            <a:pPr>
              <a:buFontTx/>
              <a:buNone/>
            </a:pPr>
            <a:r>
              <a:rPr lang="en-US" sz="2400" dirty="0" err="1" smtClean="0"/>
              <a:t>phenix.refine</a:t>
            </a:r>
            <a:r>
              <a:rPr lang="en-US" sz="2400" dirty="0" smtClean="0"/>
              <a:t>  </a:t>
            </a:r>
            <a:r>
              <a:rPr lang="en-US" sz="2400" dirty="0" smtClean="0">
                <a:solidFill>
                  <a:srgbClr val="FF0000"/>
                </a:solidFill>
              </a:rPr>
              <a:t>nativeround1_001-coot-#.pdb</a:t>
            </a:r>
            <a:r>
              <a:rPr lang="en-US" sz="2400" dirty="0" smtClean="0"/>
              <a:t> m230d_2017_scaled.mtz </a:t>
            </a:r>
            <a:r>
              <a:rPr lang="en-US" sz="2400" dirty="0" err="1"/>
              <a:t>refinement.input.xray_data.labels</a:t>
            </a:r>
            <a:r>
              <a:rPr lang="en-US" sz="2400" dirty="0"/>
              <a:t>="</a:t>
            </a:r>
            <a:r>
              <a:rPr lang="en-US" sz="2400" dirty="0" err="1" smtClean="0"/>
              <a:t>FP_native-cris</a:t>
            </a:r>
            <a:r>
              <a:rPr lang="en-US" sz="2400" dirty="0" smtClean="0"/>
              <a:t> </a:t>
            </a:r>
            <a:r>
              <a:rPr lang="en-US" sz="2400" dirty="0" err="1" smtClean="0"/>
              <a:t>SIGFP_native-cris</a:t>
            </a:r>
            <a:r>
              <a:rPr lang="en-US" sz="2400" dirty="0" smtClean="0"/>
              <a:t>“ </a:t>
            </a:r>
            <a:r>
              <a:rPr lang="en-US" sz="2400" dirty="0" err="1" smtClean="0"/>
              <a:t>output.prefix</a:t>
            </a:r>
            <a:r>
              <a:rPr lang="en-US" sz="2400" dirty="0" smtClean="0"/>
              <a:t>=</a:t>
            </a:r>
            <a:r>
              <a:rPr lang="en-US" sz="2400" dirty="0" smtClean="0">
                <a:solidFill>
                  <a:schemeClr val="accent2">
                    <a:lumMod val="60000"/>
                    <a:lumOff val="40000"/>
                  </a:schemeClr>
                </a:solidFill>
              </a:rPr>
              <a:t>nativeround2</a:t>
            </a:r>
            <a:endParaRPr lang="en-US" sz="2400" dirty="0">
              <a:solidFill>
                <a:schemeClr val="accent2">
                  <a:lumMod val="60000"/>
                  <a:lumOff val="40000"/>
                </a:schemeClr>
              </a:solidFill>
            </a:endParaRPr>
          </a:p>
        </p:txBody>
      </p:sp>
      <p:sp>
        <p:nvSpPr>
          <p:cNvPr id="3" name="TextBox 2"/>
          <p:cNvSpPr txBox="1"/>
          <p:nvPr/>
        </p:nvSpPr>
        <p:spPr>
          <a:xfrm>
            <a:off x="1319696" y="2200289"/>
            <a:ext cx="5864106" cy="338554"/>
          </a:xfrm>
          <a:prstGeom prst="rect">
            <a:avLst/>
          </a:prstGeom>
          <a:noFill/>
        </p:spPr>
        <p:txBody>
          <a:bodyPr wrap="none" rtlCol="0">
            <a:spAutoFit/>
          </a:bodyPr>
          <a:lstStyle/>
          <a:p>
            <a:r>
              <a:rPr lang="en-US" sz="1600" dirty="0" smtClean="0">
                <a:solidFill>
                  <a:srgbClr val="FF0000"/>
                </a:solidFill>
              </a:rPr>
              <a:t>Coordinates of native protein after last round of model building</a:t>
            </a:r>
            <a:endParaRPr lang="en-US" sz="1600" dirty="0">
              <a:solidFill>
                <a:srgbClr val="FF0000"/>
              </a:solidFill>
            </a:endParaRPr>
          </a:p>
        </p:txBody>
      </p:sp>
      <p:cxnSp>
        <p:nvCxnSpPr>
          <p:cNvPr id="5" name="Straight Arrow Connector 4"/>
          <p:cNvCxnSpPr/>
          <p:nvPr/>
        </p:nvCxnSpPr>
        <p:spPr>
          <a:xfrm>
            <a:off x="3421586" y="2460151"/>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9611" y="5058501"/>
            <a:ext cx="8868578" cy="369332"/>
          </a:xfrm>
          <a:prstGeom prst="rect">
            <a:avLst/>
          </a:prstGeom>
          <a:solidFill>
            <a:schemeClr val="accent3">
              <a:lumMod val="75000"/>
            </a:schemeClr>
          </a:solidFill>
        </p:spPr>
        <p:txBody>
          <a:bodyPr wrap="square" rtlCol="0">
            <a:spAutoFit/>
          </a:bodyPr>
          <a:lstStyle/>
          <a:p>
            <a:r>
              <a:rPr lang="en-US" dirty="0" smtClean="0"/>
              <a:t>Report </a:t>
            </a:r>
            <a:r>
              <a:rPr lang="en-US" dirty="0" err="1" smtClean="0"/>
              <a:t>Rwork</a:t>
            </a:r>
            <a:r>
              <a:rPr lang="en-US" dirty="0" smtClean="0"/>
              <a:t> and </a:t>
            </a:r>
            <a:r>
              <a:rPr lang="en-US" dirty="0" err="1" smtClean="0"/>
              <a:t>Rfree</a:t>
            </a:r>
            <a:r>
              <a:rPr lang="en-US" dirty="0" smtClean="0"/>
              <a:t>, RMSD bonds and angles in the spreadsheet.</a:t>
            </a:r>
            <a:endParaRPr lang="en-US" dirty="0"/>
          </a:p>
        </p:txBody>
      </p:sp>
      <p:sp>
        <p:nvSpPr>
          <p:cNvPr id="4" name="TextBox 3"/>
          <p:cNvSpPr txBox="1"/>
          <p:nvPr/>
        </p:nvSpPr>
        <p:spPr>
          <a:xfrm>
            <a:off x="275422" y="1679170"/>
            <a:ext cx="3403496" cy="369332"/>
          </a:xfrm>
          <a:prstGeom prst="rect">
            <a:avLst/>
          </a:prstGeom>
          <a:noFill/>
        </p:spPr>
        <p:txBody>
          <a:bodyPr wrap="none" rtlCol="0">
            <a:spAutoFit/>
          </a:bodyPr>
          <a:lstStyle/>
          <a:p>
            <a:r>
              <a:rPr lang="en-US" dirty="0" smtClean="0"/>
              <a:t>On </a:t>
            </a:r>
            <a:r>
              <a:rPr lang="en-US" b="1" dirty="0" smtClean="0"/>
              <a:t>one line</a:t>
            </a:r>
            <a:r>
              <a:rPr lang="en-US" dirty="0" smtClean="0"/>
              <a:t>, type the following:</a:t>
            </a:r>
            <a:endParaRPr lang="en-US" dirty="0"/>
          </a:p>
        </p:txBody>
      </p:sp>
    </p:spTree>
    <p:extLst>
      <p:ext uri="{BB962C8B-B14F-4D97-AF65-F5344CB8AC3E}">
        <p14:creationId xmlns:p14="http://schemas.microsoft.com/office/powerpoint/2010/main" val="307157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308334" y="3011451"/>
            <a:ext cx="364203" cy="369332"/>
          </a:xfrm>
          <a:prstGeom prst="rect">
            <a:avLst/>
          </a:prstGeom>
          <a:solidFill>
            <a:schemeClr val="bg1"/>
          </a:solidFill>
        </p:spPr>
        <p:txBody>
          <a:bodyPr wrap="none" rtlCol="0">
            <a:spAutoFit/>
          </a:bodyPr>
          <a:lstStyle/>
          <a:p>
            <a:pPr algn="ctr"/>
            <a:r>
              <a:rPr lang="en-US" dirty="0"/>
              <a:t>O</a:t>
            </a:r>
          </a:p>
        </p:txBody>
      </p:sp>
      <p:sp>
        <p:nvSpPr>
          <p:cNvPr id="23554" name="Rectangle 2"/>
          <p:cNvSpPr>
            <a:spLocks noGrp="1" noChangeArrowheads="1"/>
          </p:cNvSpPr>
          <p:nvPr>
            <p:ph type="title"/>
          </p:nvPr>
        </p:nvSpPr>
        <p:spPr/>
        <p:txBody>
          <a:bodyPr/>
          <a:lstStyle/>
          <a:p>
            <a:r>
              <a:rPr lang="en-US" sz="4000" dirty="0"/>
              <a:t>Plan for </a:t>
            </a:r>
            <a:r>
              <a:rPr lang="en-US" sz="4000" dirty="0" smtClean="0"/>
              <a:t>later today</a:t>
            </a:r>
            <a:r>
              <a:rPr lang="en-US" sz="4000" dirty="0"/>
              <a:t>: Solve structure of </a:t>
            </a:r>
            <a:r>
              <a:rPr lang="en-US" sz="4000" dirty="0" err="1" smtClean="0"/>
              <a:t>ProK</a:t>
            </a:r>
            <a:r>
              <a:rPr lang="en-US" sz="4000" dirty="0" smtClean="0"/>
              <a:t>-inhibitor </a:t>
            </a:r>
            <a:r>
              <a:rPr lang="en-US" sz="4000" dirty="0"/>
              <a:t>complex</a:t>
            </a:r>
          </a:p>
        </p:txBody>
      </p:sp>
      <p:sp>
        <p:nvSpPr>
          <p:cNvPr id="2" name="TextBox 1"/>
          <p:cNvSpPr txBox="1"/>
          <p:nvPr/>
        </p:nvSpPr>
        <p:spPr>
          <a:xfrm>
            <a:off x="2032721" y="3121097"/>
            <a:ext cx="3321743" cy="584775"/>
          </a:xfrm>
          <a:prstGeom prst="rect">
            <a:avLst/>
          </a:prstGeom>
          <a:noFill/>
        </p:spPr>
        <p:txBody>
          <a:bodyPr wrap="none" rtlCol="0">
            <a:spAutoFit/>
          </a:bodyPr>
          <a:lstStyle/>
          <a:p>
            <a:r>
              <a:rPr lang="en-US" sz="3200" dirty="0" err="1" smtClean="0"/>
              <a:t>Ala</a:t>
            </a:r>
            <a:r>
              <a:rPr lang="en-US" sz="3200" dirty="0" smtClean="0"/>
              <a:t>-</a:t>
            </a:r>
            <a:r>
              <a:rPr lang="en-US" sz="3200" dirty="0" err="1" smtClean="0"/>
              <a:t>Ala</a:t>
            </a:r>
            <a:r>
              <a:rPr lang="en-US" sz="3200" dirty="0" smtClean="0"/>
              <a:t>-Pro-Val–</a:t>
            </a:r>
            <a:endParaRPr lang="en-US" sz="3200" dirty="0"/>
          </a:p>
        </p:txBody>
      </p:sp>
      <p:cxnSp>
        <p:nvCxnSpPr>
          <p:cNvPr id="6" name="Straight Connector 5"/>
          <p:cNvCxnSpPr/>
          <p:nvPr/>
        </p:nvCxnSpPr>
        <p:spPr>
          <a:xfrm flipV="1">
            <a:off x="5144317" y="3163729"/>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34663" y="3930477"/>
            <a:ext cx="402674" cy="369332"/>
          </a:xfrm>
          <a:prstGeom prst="rect">
            <a:avLst/>
          </a:prstGeom>
          <a:noFill/>
        </p:spPr>
        <p:txBody>
          <a:bodyPr wrap="none" rtlCol="0">
            <a:spAutoFit/>
          </a:bodyPr>
          <a:lstStyle/>
          <a:p>
            <a:r>
              <a:rPr lang="en-US" dirty="0" err="1" smtClean="0"/>
              <a:t>Cl</a:t>
            </a:r>
            <a:endParaRPr lang="en-US" dirty="0"/>
          </a:p>
        </p:txBody>
      </p:sp>
      <p:cxnSp>
        <p:nvCxnSpPr>
          <p:cNvPr id="8" name="Straight Connector 7"/>
          <p:cNvCxnSpPr/>
          <p:nvPr/>
        </p:nvCxnSpPr>
        <p:spPr>
          <a:xfrm flipH="1" flipV="1">
            <a:off x="1691639"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421946"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667842" y="2988142"/>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1714112" y="2988142"/>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080864"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11171"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788697" y="348980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34968" y="348980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562080" y="3266856"/>
            <a:ext cx="249092" cy="228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39216"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524391" y="2836110"/>
            <a:ext cx="262225" cy="265919"/>
          </a:xfrm>
          <a:prstGeom prst="rect">
            <a:avLst/>
          </a:prstGeom>
          <a:solidFill>
            <a:schemeClr val="bg1"/>
          </a:solidFill>
        </p:spPr>
        <p:txBody>
          <a:bodyPr wrap="none" rtlCol="0">
            <a:spAutoFit/>
          </a:bodyPr>
          <a:lstStyle/>
          <a:p>
            <a:r>
              <a:rPr lang="en-US" dirty="0" smtClean="0"/>
              <a:t>O</a:t>
            </a:r>
            <a:endParaRPr lang="en-US" dirty="0"/>
          </a:p>
        </p:txBody>
      </p:sp>
      <p:sp>
        <p:nvSpPr>
          <p:cNvPr id="43" name="TextBox 42"/>
          <p:cNvSpPr txBox="1"/>
          <p:nvPr/>
        </p:nvSpPr>
        <p:spPr>
          <a:xfrm>
            <a:off x="629381" y="3671538"/>
            <a:ext cx="262225" cy="265919"/>
          </a:xfrm>
          <a:prstGeom prst="rect">
            <a:avLst/>
          </a:prstGeom>
          <a:solidFill>
            <a:schemeClr val="bg1"/>
          </a:solidFill>
        </p:spPr>
        <p:txBody>
          <a:bodyPr wrap="none" rtlCol="0">
            <a:spAutoFit/>
          </a:bodyPr>
          <a:lstStyle/>
          <a:p>
            <a:r>
              <a:rPr lang="en-US" dirty="0" smtClean="0"/>
              <a:t>O</a:t>
            </a:r>
            <a:endParaRPr lang="en-US" dirty="0"/>
          </a:p>
        </p:txBody>
      </p:sp>
      <p:sp>
        <p:nvSpPr>
          <p:cNvPr id="20" name="Text Box 31"/>
          <p:cNvSpPr txBox="1">
            <a:spLocks noChangeArrowheads="1"/>
          </p:cNvSpPr>
          <p:nvPr/>
        </p:nvSpPr>
        <p:spPr bwMode="auto">
          <a:xfrm>
            <a:off x="6194354" y="3233689"/>
            <a:ext cx="3698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F</a:t>
            </a:r>
          </a:p>
        </p:txBody>
      </p:sp>
      <p:sp>
        <p:nvSpPr>
          <p:cNvPr id="22" name="Text Box 17"/>
          <p:cNvSpPr txBox="1">
            <a:spLocks noChangeArrowheads="1"/>
          </p:cNvSpPr>
          <p:nvPr/>
        </p:nvSpPr>
        <p:spPr bwMode="auto">
          <a:xfrm>
            <a:off x="6173716" y="3200352"/>
            <a:ext cx="460375" cy="519112"/>
          </a:xfrm>
          <a:prstGeom prst="rect">
            <a:avLst/>
          </a:prstGeom>
          <a:solidFill>
            <a:schemeClr val="bg1"/>
          </a:solidFill>
          <a:ln>
            <a:noFill/>
          </a:ln>
          <a:effectLst/>
          <a:extLs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3399FF"/>
                </a:solidFill>
              </a:rPr>
              <a:t>O</a:t>
            </a:r>
          </a:p>
        </p:txBody>
      </p:sp>
      <p:grpSp>
        <p:nvGrpSpPr>
          <p:cNvPr id="23" name="Group 28"/>
          <p:cNvGrpSpPr>
            <a:grpSpLocks/>
          </p:cNvGrpSpPr>
          <p:nvPr/>
        </p:nvGrpSpPr>
        <p:grpSpPr bwMode="auto">
          <a:xfrm rot="1575475">
            <a:off x="6726166" y="3871864"/>
            <a:ext cx="684213" cy="728663"/>
            <a:chOff x="3504" y="2170"/>
            <a:chExt cx="431" cy="459"/>
          </a:xfrm>
        </p:grpSpPr>
        <p:sp>
          <p:nvSpPr>
            <p:cNvPr id="24" name="Line 16"/>
            <p:cNvSpPr>
              <a:spLocks noChangeShapeType="1"/>
            </p:cNvSpPr>
            <p:nvPr/>
          </p:nvSpPr>
          <p:spPr bwMode="auto">
            <a:xfrm>
              <a:off x="3520" y="2170"/>
              <a:ext cx="126" cy="25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8"/>
            <p:cNvSpPr>
              <a:spLocks noChangeShapeType="1"/>
            </p:cNvSpPr>
            <p:nvPr/>
          </p:nvSpPr>
          <p:spPr bwMode="auto">
            <a:xfrm flipH="1">
              <a:off x="3504" y="2420"/>
              <a:ext cx="133" cy="209"/>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9"/>
            <p:cNvSpPr>
              <a:spLocks noChangeShapeType="1"/>
            </p:cNvSpPr>
            <p:nvPr/>
          </p:nvSpPr>
          <p:spPr bwMode="auto">
            <a:xfrm>
              <a:off x="3660" y="2406"/>
              <a:ext cx="275" cy="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 Box 20"/>
          <p:cNvSpPr txBox="1">
            <a:spLocks noChangeArrowheads="1"/>
          </p:cNvSpPr>
          <p:nvPr/>
        </p:nvSpPr>
        <p:spPr bwMode="auto">
          <a:xfrm>
            <a:off x="7707241" y="4067127"/>
            <a:ext cx="12017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99FF"/>
                </a:solidFill>
              </a:rPr>
              <a:t>ProK</a:t>
            </a:r>
          </a:p>
          <a:p>
            <a:r>
              <a:rPr lang="en-US">
                <a:solidFill>
                  <a:srgbClr val="3399FF"/>
                </a:solidFill>
              </a:rPr>
              <a:t>active site</a:t>
            </a:r>
          </a:p>
          <a:p>
            <a:r>
              <a:rPr lang="en-US">
                <a:solidFill>
                  <a:srgbClr val="3399FF"/>
                </a:solidFill>
              </a:rPr>
              <a:t>Ser225</a:t>
            </a:r>
          </a:p>
        </p:txBody>
      </p:sp>
      <p:sp>
        <p:nvSpPr>
          <p:cNvPr id="28" name="Line 29"/>
          <p:cNvSpPr>
            <a:spLocks noChangeShapeType="1"/>
          </p:cNvSpPr>
          <p:nvPr/>
        </p:nvSpPr>
        <p:spPr bwMode="auto">
          <a:xfrm flipH="1" flipV="1">
            <a:off x="6556304" y="3543252"/>
            <a:ext cx="382587" cy="223837"/>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Text Box 30"/>
          <p:cNvSpPr txBox="1">
            <a:spLocks noChangeArrowheads="1"/>
          </p:cNvSpPr>
          <p:nvPr/>
        </p:nvSpPr>
        <p:spPr bwMode="auto">
          <a:xfrm>
            <a:off x="5908604" y="3197177"/>
            <a:ext cx="441325" cy="5191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a:solidFill>
                  <a:srgbClr val="3399FF"/>
                </a:solidFill>
              </a:rPr>
              <a:t>H</a:t>
            </a:r>
          </a:p>
        </p:txBody>
      </p:sp>
      <p:sp>
        <p:nvSpPr>
          <p:cNvPr id="30" name="Arc 13"/>
          <p:cNvSpPr>
            <a:spLocks/>
          </p:cNvSpPr>
          <p:nvPr/>
        </p:nvSpPr>
        <p:spPr bwMode="auto">
          <a:xfrm rot="6204370">
            <a:off x="5675508" y="2953773"/>
            <a:ext cx="265523" cy="1079152"/>
          </a:xfrm>
          <a:custGeom>
            <a:avLst/>
            <a:gdLst>
              <a:gd name="G0" fmla="+- 0 0 0"/>
              <a:gd name="G1" fmla="+- 21600 0 0"/>
              <a:gd name="G2" fmla="+- 21600 0 0"/>
              <a:gd name="T0" fmla="*/ 0 w 21600"/>
              <a:gd name="T1" fmla="*/ 0 h 35482"/>
              <a:gd name="T2" fmla="*/ 16549 w 21600"/>
              <a:gd name="T3" fmla="*/ 35482 h 35482"/>
              <a:gd name="T4" fmla="*/ 0 w 21600"/>
              <a:gd name="T5" fmla="*/ 21600 h 35482"/>
            </a:gdLst>
            <a:ahLst/>
            <a:cxnLst>
              <a:cxn ang="0">
                <a:pos x="T0" y="T1"/>
              </a:cxn>
              <a:cxn ang="0">
                <a:pos x="T2" y="T3"/>
              </a:cxn>
              <a:cxn ang="0">
                <a:pos x="T4" y="T5"/>
              </a:cxn>
            </a:cxnLst>
            <a:rect l="0" t="0" r="r" b="b"/>
            <a:pathLst>
              <a:path w="21600" h="35482" fill="none" extrusionOk="0">
                <a:moveTo>
                  <a:pt x="-1" y="0"/>
                </a:moveTo>
                <a:cubicBezTo>
                  <a:pt x="11929" y="0"/>
                  <a:pt x="21600" y="9670"/>
                  <a:pt x="21600" y="21600"/>
                </a:cubicBezTo>
                <a:cubicBezTo>
                  <a:pt x="21600" y="26677"/>
                  <a:pt x="19811" y="31591"/>
                  <a:pt x="16548" y="35481"/>
                </a:cubicBezTo>
              </a:path>
              <a:path w="21600" h="35482" stroke="0" extrusionOk="0">
                <a:moveTo>
                  <a:pt x="-1" y="0"/>
                </a:moveTo>
                <a:cubicBezTo>
                  <a:pt x="11929" y="0"/>
                  <a:pt x="21600" y="9670"/>
                  <a:pt x="21600" y="21600"/>
                </a:cubicBezTo>
                <a:cubicBezTo>
                  <a:pt x="21600" y="26677"/>
                  <a:pt x="19811" y="31591"/>
                  <a:pt x="16548" y="35481"/>
                </a:cubicBezTo>
                <a:lnTo>
                  <a:pt x="0" y="21600"/>
                </a:lnTo>
                <a:close/>
              </a:path>
            </a:pathLst>
          </a:custGeom>
          <a:noFill/>
          <a:ln w="38100" cap="rnd">
            <a:solidFill>
              <a:srgbClr val="3399FF"/>
            </a:solidFill>
            <a:prstDash val="sysDot"/>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41" name="Straight Connector 40"/>
          <p:cNvCxnSpPr/>
          <p:nvPr/>
        </p:nvCxnSpPr>
        <p:spPr>
          <a:xfrm rot="7200000" flipV="1">
            <a:off x="5127787" y="3444676"/>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110007" y="3115295"/>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69703" y="2803476"/>
            <a:ext cx="364202" cy="369332"/>
          </a:xfrm>
          <a:prstGeom prst="rect">
            <a:avLst/>
          </a:prstGeom>
          <a:solidFill>
            <a:schemeClr val="bg1"/>
          </a:solidFill>
        </p:spPr>
        <p:txBody>
          <a:bodyPr wrap="none" rtlCol="0">
            <a:spAutoFit/>
          </a:bodyPr>
          <a:lstStyle/>
          <a:p>
            <a:r>
              <a:rPr lang="en-US" dirty="0" smtClean="0"/>
              <a:t>O</a:t>
            </a:r>
            <a:endParaRPr lang="en-US" dirty="0"/>
          </a:p>
        </p:txBody>
      </p:sp>
      <p:cxnSp>
        <p:nvCxnSpPr>
          <p:cNvPr id="48" name="Straight Connector 47"/>
          <p:cNvCxnSpPr/>
          <p:nvPr/>
        </p:nvCxnSpPr>
        <p:spPr>
          <a:xfrm flipH="1">
            <a:off x="5073882" y="3750923"/>
            <a:ext cx="245408" cy="240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55503" y="1441261"/>
            <a:ext cx="5669052" cy="369332"/>
          </a:xfrm>
          <a:prstGeom prst="rect">
            <a:avLst/>
          </a:prstGeom>
          <a:noFill/>
        </p:spPr>
        <p:txBody>
          <a:bodyPr wrap="none" rtlCol="0">
            <a:spAutoFit/>
          </a:bodyPr>
          <a:lstStyle/>
          <a:p>
            <a:r>
              <a:rPr lang="en-US" dirty="0" err="1" smtClean="0"/>
              <a:t>Methoxysuccinyl</a:t>
            </a:r>
            <a:r>
              <a:rPr lang="en-US" dirty="0" smtClean="0"/>
              <a:t>-</a:t>
            </a:r>
            <a:r>
              <a:rPr lang="en-US" dirty="0" err="1" smtClean="0"/>
              <a:t>Ala</a:t>
            </a:r>
            <a:r>
              <a:rPr lang="en-US" dirty="0" smtClean="0"/>
              <a:t>-</a:t>
            </a:r>
            <a:r>
              <a:rPr lang="en-US" dirty="0" err="1" smtClean="0"/>
              <a:t>Ala</a:t>
            </a:r>
            <a:r>
              <a:rPr lang="en-US" dirty="0" smtClean="0"/>
              <a:t>-Pro-Val-</a:t>
            </a:r>
            <a:r>
              <a:rPr lang="en-US" dirty="0" err="1" smtClean="0"/>
              <a:t>chloromethyl</a:t>
            </a:r>
            <a:r>
              <a:rPr lang="en-US" dirty="0" smtClean="0"/>
              <a:t> ketone</a:t>
            </a:r>
            <a:endParaRPr lang="en-US" dirty="0"/>
          </a:p>
        </p:txBody>
      </p:sp>
    </p:spTree>
    <p:extLst>
      <p:ext uri="{BB962C8B-B14F-4D97-AF65-F5344CB8AC3E}">
        <p14:creationId xmlns:p14="http://schemas.microsoft.com/office/powerpoint/2010/main" val="142414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2000"/>
                                        <p:tgtEl>
                                          <p:spTgt spid="29"/>
                                        </p:tgtEl>
                                        <p:attrNameLst>
                                          <p:attrName>ppt_x</p:attrName>
                                        </p:attrNameLst>
                                      </p:cBhvr>
                                      <p:tavLst>
                                        <p:tav tm="0">
                                          <p:val>
                                            <p:strVal val="ppt_x"/>
                                          </p:val>
                                        </p:tav>
                                        <p:tav tm="100000">
                                          <p:val>
                                            <p:strVal val="1+ppt_w/2"/>
                                          </p:val>
                                        </p:tav>
                                      </p:tavLst>
                                    </p:anim>
                                    <p:anim calcmode="lin" valueType="num">
                                      <p:cBhvr additive="base">
                                        <p:cTn id="7" dur="2000"/>
                                        <p:tgtEl>
                                          <p:spTgt spid="29"/>
                                        </p:tgtEl>
                                        <p:attrNameLst>
                                          <p:attrName>ppt_y</p:attrName>
                                        </p:attrNameLst>
                                      </p:cBhvr>
                                      <p:tavLst>
                                        <p:tav tm="0">
                                          <p:val>
                                            <p:strVal val="ppt_y"/>
                                          </p:val>
                                        </p:tav>
                                        <p:tav tm="100000">
                                          <p:val>
                                            <p:strVal val="0-ppt_h/2"/>
                                          </p:val>
                                        </p:tav>
                                      </p:tavLst>
                                    </p:anim>
                                    <p:set>
                                      <p:cBhvr>
                                        <p:cTn id="8" dur="1" fill="hold">
                                          <p:stCondLst>
                                            <p:cond delay="1999"/>
                                          </p:stCondLst>
                                        </p:cTn>
                                        <p:tgtEl>
                                          <p:spTgt spid="29"/>
                                        </p:tgtEl>
                                        <p:attrNameLst>
                                          <p:attrName>style.visibility</p:attrName>
                                        </p:attrNameLst>
                                      </p:cBhvr>
                                      <p:to>
                                        <p:strVal val="hidden"/>
                                      </p:to>
                                    </p:set>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0" name="Straight Connector 29"/>
          <p:cNvCxnSpPr/>
          <p:nvPr/>
        </p:nvCxnSpPr>
        <p:spPr>
          <a:xfrm flipV="1">
            <a:off x="1046603" y="2588963"/>
            <a:ext cx="2368627" cy="1961003"/>
          </a:xfrm>
          <a:prstGeom prst="line">
            <a:avLst/>
          </a:prstGeom>
          <a:ln w="28575">
            <a:solidFill>
              <a:srgbClr val="33CC33"/>
            </a:solidFil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1057388" y="2491151"/>
            <a:ext cx="2203605" cy="2224068"/>
          </a:xfrm>
          <a:custGeom>
            <a:avLst/>
            <a:gdLst>
              <a:gd name="connsiteX0" fmla="*/ 231 w 2203605"/>
              <a:gd name="connsiteY0" fmla="*/ 2224068 h 2224068"/>
              <a:gd name="connsiteX1" fmla="*/ 55316 w 2203605"/>
              <a:gd name="connsiteY1" fmla="*/ 1706276 h 2224068"/>
              <a:gd name="connsiteX2" fmla="*/ 341754 w 2203605"/>
              <a:gd name="connsiteY2" fmla="*/ 1772377 h 2224068"/>
              <a:gd name="connsiteX3" fmla="*/ 705311 w 2203605"/>
              <a:gd name="connsiteY3" fmla="*/ 1794410 h 2224068"/>
              <a:gd name="connsiteX4" fmla="*/ 793446 w 2203605"/>
              <a:gd name="connsiteY4" fmla="*/ 1254584 h 2224068"/>
              <a:gd name="connsiteX5" fmla="*/ 892598 w 2203605"/>
              <a:gd name="connsiteY5" fmla="*/ 891027 h 2224068"/>
              <a:gd name="connsiteX6" fmla="*/ 1355306 w 2203605"/>
              <a:gd name="connsiteY6" fmla="*/ 1023230 h 2224068"/>
              <a:gd name="connsiteX7" fmla="*/ 1851065 w 2203605"/>
              <a:gd name="connsiteY7" fmla="*/ 1067297 h 2224068"/>
              <a:gd name="connsiteX8" fmla="*/ 1884116 w 2203605"/>
              <a:gd name="connsiteY8" fmla="*/ 560521 h 2224068"/>
              <a:gd name="connsiteX9" fmla="*/ 1972251 w 2203605"/>
              <a:gd name="connsiteY9" fmla="*/ 64762 h 2224068"/>
              <a:gd name="connsiteX10" fmla="*/ 2203605 w 2203605"/>
              <a:gd name="connsiteY10" fmla="*/ 20695 h 22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605" h="2224068">
                <a:moveTo>
                  <a:pt x="231" y="2224068"/>
                </a:moveTo>
                <a:cubicBezTo>
                  <a:pt x="-687" y="2002813"/>
                  <a:pt x="-1605" y="1781558"/>
                  <a:pt x="55316" y="1706276"/>
                </a:cubicBezTo>
                <a:cubicBezTo>
                  <a:pt x="112237" y="1630994"/>
                  <a:pt x="233422" y="1757688"/>
                  <a:pt x="341754" y="1772377"/>
                </a:cubicBezTo>
                <a:cubicBezTo>
                  <a:pt x="450086" y="1787066"/>
                  <a:pt x="630029" y="1880709"/>
                  <a:pt x="705311" y="1794410"/>
                </a:cubicBezTo>
                <a:cubicBezTo>
                  <a:pt x="780593" y="1708111"/>
                  <a:pt x="762232" y="1405148"/>
                  <a:pt x="793446" y="1254584"/>
                </a:cubicBezTo>
                <a:cubicBezTo>
                  <a:pt x="824660" y="1104020"/>
                  <a:pt x="798955" y="929586"/>
                  <a:pt x="892598" y="891027"/>
                </a:cubicBezTo>
                <a:cubicBezTo>
                  <a:pt x="986241" y="852468"/>
                  <a:pt x="1195562" y="993852"/>
                  <a:pt x="1355306" y="1023230"/>
                </a:cubicBezTo>
                <a:cubicBezTo>
                  <a:pt x="1515050" y="1052608"/>
                  <a:pt x="1762930" y="1144415"/>
                  <a:pt x="1851065" y="1067297"/>
                </a:cubicBezTo>
                <a:cubicBezTo>
                  <a:pt x="1939200" y="990179"/>
                  <a:pt x="1863918" y="727610"/>
                  <a:pt x="1884116" y="560521"/>
                </a:cubicBezTo>
                <a:cubicBezTo>
                  <a:pt x="1904314" y="393432"/>
                  <a:pt x="1919003" y="154733"/>
                  <a:pt x="1972251" y="64762"/>
                </a:cubicBezTo>
                <a:cubicBezTo>
                  <a:pt x="2025499" y="-25209"/>
                  <a:pt x="2114552" y="-2257"/>
                  <a:pt x="2203605" y="2069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Why </a:t>
            </a:r>
            <a:r>
              <a:rPr lang="en-US" dirty="0" err="1" smtClean="0">
                <a:solidFill>
                  <a:schemeClr val="bg1"/>
                </a:solidFill>
              </a:rPr>
              <a:t>R</a:t>
            </a:r>
            <a:r>
              <a:rPr lang="en-US" baseline="-25000" dirty="0" err="1" smtClean="0">
                <a:solidFill>
                  <a:schemeClr val="bg1"/>
                </a:solidFill>
              </a:rPr>
              <a:t>free</a:t>
            </a:r>
            <a:r>
              <a:rPr lang="en-US" dirty="0" smtClean="0">
                <a:solidFill>
                  <a:schemeClr val="bg1"/>
                </a:solidFill>
              </a:rPr>
              <a:t> is necessary</a:t>
            </a:r>
            <a:endParaRPr lang="en-US" dirty="0">
              <a:solidFill>
                <a:schemeClr val="bg1"/>
              </a:solidFill>
            </a:endParaRPr>
          </a:p>
        </p:txBody>
      </p:sp>
      <p:sp>
        <p:nvSpPr>
          <p:cNvPr id="3" name="Content Placeholder 2"/>
          <p:cNvSpPr>
            <a:spLocks noGrp="1"/>
          </p:cNvSpPr>
          <p:nvPr>
            <p:ph idx="1"/>
          </p:nvPr>
        </p:nvSpPr>
        <p:spPr>
          <a:xfrm>
            <a:off x="4579938" y="1388123"/>
            <a:ext cx="4324120" cy="4902506"/>
          </a:xfrm>
        </p:spPr>
        <p:txBody>
          <a:bodyPr/>
          <a:lstStyle/>
          <a:p>
            <a:pPr>
              <a:buFont typeface="Wingdings" pitchFamily="2" charset="2"/>
              <a:buChar char="Ø"/>
            </a:pPr>
            <a:r>
              <a:rPr lang="en-US" sz="2000" dirty="0" smtClean="0">
                <a:solidFill>
                  <a:schemeClr val="bg1"/>
                </a:solidFill>
              </a:rPr>
              <a:t>Our goal is to obtain an atomic model that accurately represents the molecule.</a:t>
            </a:r>
          </a:p>
          <a:p>
            <a:pPr>
              <a:buFont typeface="Wingdings" pitchFamily="2" charset="2"/>
              <a:buChar char="Ø"/>
            </a:pPr>
            <a:r>
              <a:rPr lang="en-US" sz="2000" dirty="0" smtClean="0">
                <a:solidFill>
                  <a:schemeClr val="bg1"/>
                </a:solidFill>
              </a:rPr>
              <a:t>Obtaining a match between </a:t>
            </a:r>
            <a:r>
              <a:rPr lang="en-US" sz="2000" dirty="0" err="1" smtClean="0">
                <a:solidFill>
                  <a:schemeClr val="bg1"/>
                </a:solidFill>
              </a:rPr>
              <a:t>F</a:t>
            </a:r>
            <a:r>
              <a:rPr lang="en-US" sz="2000" baseline="-25000" dirty="0" err="1" smtClean="0">
                <a:solidFill>
                  <a:schemeClr val="bg1"/>
                </a:solidFill>
              </a:rPr>
              <a:t>calc</a:t>
            </a:r>
            <a:r>
              <a:rPr lang="en-US" sz="2000" dirty="0" smtClean="0">
                <a:solidFill>
                  <a:schemeClr val="bg1"/>
                </a:solidFill>
              </a:rPr>
              <a:t> and F</a:t>
            </a:r>
            <a:r>
              <a:rPr lang="en-US" sz="2000" baseline="-25000" dirty="0" smtClean="0">
                <a:solidFill>
                  <a:schemeClr val="bg1"/>
                </a:solidFill>
              </a:rPr>
              <a:t>obs</a:t>
            </a:r>
            <a:r>
              <a:rPr lang="en-US" sz="2000" dirty="0" smtClean="0">
                <a:solidFill>
                  <a:schemeClr val="bg1"/>
                </a:solidFill>
              </a:rPr>
              <a:t> is </a:t>
            </a:r>
            <a:r>
              <a:rPr lang="en-US" sz="2000" dirty="0" err="1" smtClean="0">
                <a:solidFill>
                  <a:schemeClr val="bg1"/>
                </a:solidFill>
              </a:rPr>
              <a:t>neccessary</a:t>
            </a:r>
            <a:r>
              <a:rPr lang="en-US" sz="2000" dirty="0" smtClean="0">
                <a:solidFill>
                  <a:schemeClr val="bg1"/>
                </a:solidFill>
              </a:rPr>
              <a:t>, but insufficient.</a:t>
            </a:r>
          </a:p>
          <a:p>
            <a:pPr>
              <a:buFont typeface="Wingdings" pitchFamily="2" charset="2"/>
              <a:buChar char="Ø"/>
            </a:pPr>
            <a:r>
              <a:rPr lang="en-US" sz="2000" dirty="0" smtClean="0">
                <a:solidFill>
                  <a:schemeClr val="bg1"/>
                </a:solidFill>
              </a:rPr>
              <a:t>With poorer map resolution, the number of incorrect models that can fit the data increases.</a:t>
            </a:r>
          </a:p>
          <a:p>
            <a:pPr>
              <a:buFont typeface="Wingdings" pitchFamily="2" charset="2"/>
              <a:buChar char="Ø"/>
            </a:pPr>
            <a:r>
              <a:rPr lang="en-US" sz="2000" dirty="0" smtClean="0">
                <a:solidFill>
                  <a:schemeClr val="bg1"/>
                </a:solidFill>
              </a:rPr>
              <a:t>Danger of </a:t>
            </a:r>
            <a:r>
              <a:rPr lang="en-US" sz="2000" dirty="0" err="1" smtClean="0">
                <a:solidFill>
                  <a:schemeClr val="bg1"/>
                </a:solidFill>
              </a:rPr>
              <a:t>overfitting</a:t>
            </a:r>
            <a:r>
              <a:rPr lang="en-US" sz="2000" dirty="0" smtClean="0">
                <a:solidFill>
                  <a:schemeClr val="bg1"/>
                </a:solidFill>
              </a:rPr>
              <a:t>.</a:t>
            </a:r>
          </a:p>
          <a:p>
            <a:pPr>
              <a:buFont typeface="Wingdings" pitchFamily="2" charset="2"/>
              <a:buChar char="Ø"/>
            </a:pPr>
            <a:r>
              <a:rPr lang="en-US" sz="2000" dirty="0" smtClean="0">
                <a:solidFill>
                  <a:schemeClr val="bg1"/>
                </a:solidFill>
              </a:rPr>
              <a:t>Analogy to fitting a curve to a Bradford assay calibration points</a:t>
            </a:r>
            <a:endParaRPr lang="en-US" sz="2000" baseline="-25000" dirty="0" smtClean="0">
              <a:solidFill>
                <a:schemeClr val="bg1"/>
              </a:solidFill>
            </a:endParaRPr>
          </a:p>
          <a:p>
            <a:pPr>
              <a:buFont typeface="Wingdings" pitchFamily="2" charset="2"/>
              <a:buChar char="Ø"/>
            </a:pPr>
            <a:r>
              <a:rPr lang="en-US" sz="2000" dirty="0" smtClean="0">
                <a:solidFill>
                  <a:schemeClr val="bg1"/>
                </a:solidFill>
              </a:rPr>
              <a:t>Absorbance measurements are analogous to intensity measurements.</a:t>
            </a:r>
          </a:p>
          <a:p>
            <a:pPr>
              <a:buFont typeface="Wingdings" pitchFamily="2" charset="2"/>
              <a:buChar char="Ø"/>
            </a:pPr>
            <a:r>
              <a:rPr lang="en-US" sz="2000" dirty="0" smtClean="0">
                <a:solidFill>
                  <a:schemeClr val="bg1"/>
                </a:solidFill>
              </a:rPr>
              <a:t>The equations are “models”.</a:t>
            </a:r>
            <a:endParaRPr lang="en-US" sz="2000" dirty="0">
              <a:solidFill>
                <a:schemeClr val="tx1">
                  <a:lumMod val="50000"/>
                  <a:lumOff val="50000"/>
                </a:schemeClr>
              </a:solidFill>
            </a:endParaRPr>
          </a:p>
          <a:p>
            <a:endParaRPr lang="en-US" sz="2000" dirty="0">
              <a:solidFill>
                <a:schemeClr val="bg1"/>
              </a:solidFill>
            </a:endParaRPr>
          </a:p>
        </p:txBody>
      </p:sp>
      <p:cxnSp>
        <p:nvCxnSpPr>
          <p:cNvPr id="5" name="Straight Connector 4"/>
          <p:cNvCxnSpPr/>
          <p:nvPr/>
        </p:nvCxnSpPr>
        <p:spPr>
          <a:xfrm>
            <a:off x="1035586" y="2412694"/>
            <a:ext cx="0" cy="23135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5586" y="4726236"/>
            <a:ext cx="27762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1333041" y="4208443"/>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1782900" y="3688806"/>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2353946" y="3455611"/>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2880924" y="2980042"/>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97978" y="2893043"/>
            <a:ext cx="461665" cy="1323439"/>
          </a:xfrm>
          <a:prstGeom prst="rect">
            <a:avLst/>
          </a:prstGeom>
          <a:noFill/>
        </p:spPr>
        <p:txBody>
          <a:bodyPr vert="vert270" wrap="none" rtlCol="0">
            <a:spAutoFit/>
          </a:bodyPr>
          <a:lstStyle/>
          <a:p>
            <a:r>
              <a:rPr lang="en-US" dirty="0" smtClean="0">
                <a:solidFill>
                  <a:schemeClr val="bg1"/>
                </a:solidFill>
              </a:rPr>
              <a:t>Absorbance</a:t>
            </a:r>
            <a:endParaRPr lang="en-US" dirty="0">
              <a:solidFill>
                <a:schemeClr val="bg1"/>
              </a:solidFill>
            </a:endParaRPr>
          </a:p>
        </p:txBody>
      </p:sp>
      <p:sp>
        <p:nvSpPr>
          <p:cNvPr id="28" name="TextBox 27"/>
          <p:cNvSpPr txBox="1"/>
          <p:nvPr/>
        </p:nvSpPr>
        <p:spPr>
          <a:xfrm rot="5400000">
            <a:off x="2123113" y="4286909"/>
            <a:ext cx="461665" cy="1528624"/>
          </a:xfrm>
          <a:prstGeom prst="rect">
            <a:avLst/>
          </a:prstGeom>
          <a:noFill/>
        </p:spPr>
        <p:txBody>
          <a:bodyPr vert="vert270" wrap="none" rtlCol="0">
            <a:spAutoFit/>
          </a:bodyPr>
          <a:lstStyle/>
          <a:p>
            <a:r>
              <a:rPr lang="en-US" dirty="0" smtClean="0">
                <a:solidFill>
                  <a:schemeClr val="bg1"/>
                </a:solidFill>
              </a:rPr>
              <a:t>Concentration</a:t>
            </a:r>
            <a:endParaRPr lang="en-US" dirty="0">
              <a:solidFill>
                <a:schemeClr val="bg1"/>
              </a:solidFill>
            </a:endParaRPr>
          </a:p>
        </p:txBody>
      </p:sp>
      <p:sp>
        <p:nvSpPr>
          <p:cNvPr id="33" name="TextBox 32"/>
          <p:cNvSpPr txBox="1"/>
          <p:nvPr/>
        </p:nvSpPr>
        <p:spPr>
          <a:xfrm>
            <a:off x="216116" y="5519449"/>
            <a:ext cx="1484702" cy="461665"/>
          </a:xfrm>
          <a:prstGeom prst="rect">
            <a:avLst/>
          </a:prstGeom>
          <a:noFill/>
        </p:spPr>
        <p:txBody>
          <a:bodyPr wrap="none" rtlCol="0">
            <a:spAutoFit/>
          </a:bodyPr>
          <a:lstStyle/>
          <a:p>
            <a:r>
              <a:rPr lang="en-US" sz="2400" dirty="0">
                <a:solidFill>
                  <a:schemeClr val="bg1"/>
                </a:solidFill>
              </a:rPr>
              <a:t>y=</a:t>
            </a:r>
            <a:r>
              <a:rPr lang="en-US" sz="2400" dirty="0">
                <a:solidFill>
                  <a:srgbClr val="33CC33"/>
                </a:solidFill>
              </a:rPr>
              <a:t>a</a:t>
            </a:r>
            <a:r>
              <a:rPr lang="en-US" sz="2400" dirty="0">
                <a:solidFill>
                  <a:schemeClr val="bg1"/>
                </a:solidFill>
              </a:rPr>
              <a:t>*x</a:t>
            </a:r>
            <a:r>
              <a:rPr lang="en-US" sz="2400" dirty="0">
                <a:solidFill>
                  <a:srgbClr val="33CC33"/>
                </a:solidFill>
              </a:rPr>
              <a:t> </a:t>
            </a:r>
            <a:r>
              <a:rPr lang="en-US" sz="2400" dirty="0">
                <a:solidFill>
                  <a:schemeClr val="bg1"/>
                </a:solidFill>
              </a:rPr>
              <a:t>+</a:t>
            </a:r>
            <a:r>
              <a:rPr lang="en-US" sz="2400" dirty="0">
                <a:solidFill>
                  <a:srgbClr val="33CC33"/>
                </a:solidFill>
              </a:rPr>
              <a:t> </a:t>
            </a:r>
            <a:r>
              <a:rPr lang="en-US" sz="2400" dirty="0" smtClean="0">
                <a:solidFill>
                  <a:srgbClr val="33CC33"/>
                </a:solidFill>
              </a:rPr>
              <a:t>b</a:t>
            </a:r>
            <a:endParaRPr lang="en-US" sz="2400" dirty="0">
              <a:solidFill>
                <a:srgbClr val="33CC33"/>
              </a:solidFill>
            </a:endParaRPr>
          </a:p>
        </p:txBody>
      </p:sp>
      <p:sp>
        <p:nvSpPr>
          <p:cNvPr id="41" name="Rectangle 40"/>
          <p:cNvSpPr/>
          <p:nvPr/>
        </p:nvSpPr>
        <p:spPr>
          <a:xfrm>
            <a:off x="216116" y="6073570"/>
            <a:ext cx="3833101" cy="461665"/>
          </a:xfrm>
          <a:prstGeom prst="rect">
            <a:avLst/>
          </a:prstGeom>
        </p:spPr>
        <p:txBody>
          <a:bodyPr wrap="none">
            <a:spAutoFit/>
          </a:bodyPr>
          <a:lstStyle/>
          <a:p>
            <a:pPr lvl="0"/>
            <a:r>
              <a:rPr lang="en-US" sz="2400" dirty="0">
                <a:solidFill>
                  <a:srgbClr val="FFFFFF"/>
                </a:solidFill>
              </a:rPr>
              <a:t>y=</a:t>
            </a:r>
            <a:r>
              <a:rPr lang="en-US" sz="2400" dirty="0">
                <a:solidFill>
                  <a:srgbClr val="C00000"/>
                </a:solidFill>
              </a:rPr>
              <a:t>a</a:t>
            </a:r>
            <a:r>
              <a:rPr lang="en-US" sz="2400" dirty="0">
                <a:solidFill>
                  <a:srgbClr val="FFFFFF"/>
                </a:solidFill>
              </a:rPr>
              <a:t>*x</a:t>
            </a:r>
            <a:r>
              <a:rPr lang="en-US" sz="2400" baseline="30000" dirty="0">
                <a:solidFill>
                  <a:srgbClr val="FFFFFF"/>
                </a:solidFill>
              </a:rPr>
              <a:t>4</a:t>
            </a:r>
            <a:r>
              <a:rPr lang="en-US" sz="2400" dirty="0">
                <a:solidFill>
                  <a:srgbClr val="FFFFFF"/>
                </a:solidFill>
              </a:rPr>
              <a:t> + </a:t>
            </a:r>
            <a:r>
              <a:rPr lang="en-US" sz="2400" dirty="0">
                <a:solidFill>
                  <a:srgbClr val="C00000"/>
                </a:solidFill>
              </a:rPr>
              <a:t>b</a:t>
            </a:r>
            <a:r>
              <a:rPr lang="en-US" sz="2400" dirty="0">
                <a:solidFill>
                  <a:srgbClr val="FFFFFF"/>
                </a:solidFill>
              </a:rPr>
              <a:t>x</a:t>
            </a:r>
            <a:r>
              <a:rPr lang="en-US" sz="2400" baseline="30000" dirty="0">
                <a:solidFill>
                  <a:srgbClr val="FFFFFF"/>
                </a:solidFill>
              </a:rPr>
              <a:t>3</a:t>
            </a:r>
            <a:r>
              <a:rPr lang="en-US" sz="2400" dirty="0">
                <a:solidFill>
                  <a:srgbClr val="FFFFFF"/>
                </a:solidFill>
              </a:rPr>
              <a:t> + </a:t>
            </a:r>
            <a:r>
              <a:rPr lang="en-US" sz="2400" dirty="0">
                <a:solidFill>
                  <a:srgbClr val="C00000"/>
                </a:solidFill>
              </a:rPr>
              <a:t>c</a:t>
            </a:r>
            <a:r>
              <a:rPr lang="en-US" sz="2400" dirty="0">
                <a:solidFill>
                  <a:srgbClr val="FFFFFF"/>
                </a:solidFill>
              </a:rPr>
              <a:t>x</a:t>
            </a:r>
            <a:r>
              <a:rPr lang="en-US" sz="2400" baseline="30000" dirty="0">
                <a:solidFill>
                  <a:srgbClr val="FFFFFF"/>
                </a:solidFill>
              </a:rPr>
              <a:t>2</a:t>
            </a:r>
            <a:r>
              <a:rPr lang="en-US" sz="2400" dirty="0">
                <a:solidFill>
                  <a:srgbClr val="FFFFFF"/>
                </a:solidFill>
              </a:rPr>
              <a:t> + </a:t>
            </a:r>
            <a:r>
              <a:rPr lang="en-US" sz="2400" dirty="0">
                <a:solidFill>
                  <a:srgbClr val="C00000"/>
                </a:solidFill>
              </a:rPr>
              <a:t>d</a:t>
            </a:r>
            <a:r>
              <a:rPr lang="en-US" sz="2400" dirty="0">
                <a:solidFill>
                  <a:srgbClr val="FFFFFF"/>
                </a:solidFill>
              </a:rPr>
              <a:t>x</a:t>
            </a:r>
            <a:r>
              <a:rPr lang="en-US" sz="2400" dirty="0">
                <a:solidFill>
                  <a:srgbClr val="33CC33"/>
                </a:solidFill>
              </a:rPr>
              <a:t> </a:t>
            </a:r>
            <a:r>
              <a:rPr lang="en-US" sz="2400" dirty="0">
                <a:solidFill>
                  <a:srgbClr val="FFFFFF"/>
                </a:solidFill>
              </a:rPr>
              <a:t>+</a:t>
            </a:r>
            <a:r>
              <a:rPr lang="en-US" sz="2400" dirty="0">
                <a:solidFill>
                  <a:srgbClr val="33CC33"/>
                </a:solidFill>
              </a:rPr>
              <a:t> </a:t>
            </a:r>
            <a:r>
              <a:rPr lang="en-US" sz="2400" dirty="0">
                <a:solidFill>
                  <a:srgbClr val="C00000"/>
                </a:solidFill>
              </a:rPr>
              <a:t>e</a:t>
            </a:r>
            <a:endParaRPr lang="en-US" sz="2400" dirty="0">
              <a:solidFill>
                <a:srgbClr val="C00000"/>
              </a:solidFill>
            </a:endParaRPr>
          </a:p>
        </p:txBody>
      </p:sp>
    </p:spTree>
    <p:extLst>
      <p:ext uri="{BB962C8B-B14F-4D97-AF65-F5344CB8AC3E}">
        <p14:creationId xmlns:p14="http://schemas.microsoft.com/office/powerpoint/2010/main" val="118882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3" grpId="0"/>
      <p:bldP spid="4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36984" y="3011451"/>
            <a:ext cx="364203" cy="369332"/>
          </a:xfrm>
          <a:prstGeom prst="rect">
            <a:avLst/>
          </a:prstGeom>
          <a:solidFill>
            <a:schemeClr val="bg1"/>
          </a:solidFill>
        </p:spPr>
        <p:txBody>
          <a:bodyPr wrap="none" rtlCol="0">
            <a:spAutoFit/>
          </a:bodyPr>
          <a:lstStyle/>
          <a:p>
            <a:pPr algn="ctr"/>
            <a:r>
              <a:rPr lang="en-US" dirty="0"/>
              <a:t>O</a:t>
            </a:r>
          </a:p>
        </p:txBody>
      </p:sp>
      <p:sp>
        <p:nvSpPr>
          <p:cNvPr id="23554" name="Rectangle 2"/>
          <p:cNvSpPr>
            <a:spLocks noGrp="1" noChangeArrowheads="1"/>
          </p:cNvSpPr>
          <p:nvPr>
            <p:ph type="title"/>
          </p:nvPr>
        </p:nvSpPr>
        <p:spPr/>
        <p:txBody>
          <a:bodyPr/>
          <a:lstStyle/>
          <a:p>
            <a:r>
              <a:rPr lang="en-US" sz="4000" dirty="0"/>
              <a:t>Plan for </a:t>
            </a:r>
            <a:r>
              <a:rPr lang="en-US" sz="4000" dirty="0" smtClean="0"/>
              <a:t>later today</a:t>
            </a:r>
            <a:r>
              <a:rPr lang="en-US" sz="4000" dirty="0"/>
              <a:t>: Solve structure of </a:t>
            </a:r>
            <a:r>
              <a:rPr lang="en-US" sz="4000" dirty="0" err="1" smtClean="0"/>
              <a:t>ProK</a:t>
            </a:r>
            <a:r>
              <a:rPr lang="en-US" sz="4000" dirty="0" smtClean="0"/>
              <a:t>-inhibitor </a:t>
            </a:r>
            <a:r>
              <a:rPr lang="en-US" sz="4000" dirty="0"/>
              <a:t>complex</a:t>
            </a:r>
          </a:p>
        </p:txBody>
      </p:sp>
      <p:sp>
        <p:nvSpPr>
          <p:cNvPr id="2" name="TextBox 1"/>
          <p:cNvSpPr txBox="1"/>
          <p:nvPr/>
        </p:nvSpPr>
        <p:spPr>
          <a:xfrm>
            <a:off x="2661371" y="3121097"/>
            <a:ext cx="3321743" cy="584775"/>
          </a:xfrm>
          <a:prstGeom prst="rect">
            <a:avLst/>
          </a:prstGeom>
          <a:noFill/>
        </p:spPr>
        <p:txBody>
          <a:bodyPr wrap="none" rtlCol="0">
            <a:spAutoFit/>
          </a:bodyPr>
          <a:lstStyle/>
          <a:p>
            <a:r>
              <a:rPr lang="en-US" sz="3200" dirty="0" err="1" smtClean="0"/>
              <a:t>Ala</a:t>
            </a:r>
            <a:r>
              <a:rPr lang="en-US" sz="3200" dirty="0" smtClean="0"/>
              <a:t>-</a:t>
            </a:r>
            <a:r>
              <a:rPr lang="en-US" sz="3200" dirty="0" err="1" smtClean="0"/>
              <a:t>Ala</a:t>
            </a:r>
            <a:r>
              <a:rPr lang="en-US" sz="3200" dirty="0" smtClean="0"/>
              <a:t>-Pro-Val–</a:t>
            </a:r>
            <a:endParaRPr lang="en-US" sz="3200" dirty="0"/>
          </a:p>
        </p:txBody>
      </p:sp>
      <p:cxnSp>
        <p:nvCxnSpPr>
          <p:cNvPr id="6" name="Straight Connector 5"/>
          <p:cNvCxnSpPr/>
          <p:nvPr/>
        </p:nvCxnSpPr>
        <p:spPr>
          <a:xfrm flipV="1">
            <a:off x="5772967" y="3163729"/>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63313" y="3930477"/>
            <a:ext cx="402674" cy="369332"/>
          </a:xfrm>
          <a:prstGeom prst="rect">
            <a:avLst/>
          </a:prstGeom>
          <a:noFill/>
        </p:spPr>
        <p:txBody>
          <a:bodyPr wrap="none" rtlCol="0">
            <a:spAutoFit/>
          </a:bodyPr>
          <a:lstStyle/>
          <a:p>
            <a:r>
              <a:rPr lang="en-US" dirty="0" err="1" smtClean="0"/>
              <a:t>Cl</a:t>
            </a:r>
            <a:endParaRPr lang="en-US" dirty="0"/>
          </a:p>
        </p:txBody>
      </p:sp>
      <p:cxnSp>
        <p:nvCxnSpPr>
          <p:cNvPr id="8" name="Straight Connector 7"/>
          <p:cNvCxnSpPr/>
          <p:nvPr/>
        </p:nvCxnSpPr>
        <p:spPr>
          <a:xfrm flipH="1" flipV="1">
            <a:off x="2320289"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050596"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296492" y="2988142"/>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342762" y="2988142"/>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709514" y="3265767"/>
            <a:ext cx="341082"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439821"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417347" y="348980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463618" y="3489803"/>
            <a:ext cx="0" cy="277625"/>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190730" y="3266856"/>
            <a:ext cx="249092" cy="228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767866" y="3265767"/>
            <a:ext cx="269693" cy="230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153041" y="2836110"/>
            <a:ext cx="262225" cy="265919"/>
          </a:xfrm>
          <a:prstGeom prst="rect">
            <a:avLst/>
          </a:prstGeom>
          <a:solidFill>
            <a:schemeClr val="bg1"/>
          </a:solidFill>
        </p:spPr>
        <p:txBody>
          <a:bodyPr wrap="none" rtlCol="0">
            <a:spAutoFit/>
          </a:bodyPr>
          <a:lstStyle/>
          <a:p>
            <a:r>
              <a:rPr lang="en-US" dirty="0" smtClean="0"/>
              <a:t>O</a:t>
            </a:r>
            <a:endParaRPr lang="en-US" dirty="0"/>
          </a:p>
        </p:txBody>
      </p:sp>
      <p:sp>
        <p:nvSpPr>
          <p:cNvPr id="43" name="TextBox 42"/>
          <p:cNvSpPr txBox="1"/>
          <p:nvPr/>
        </p:nvSpPr>
        <p:spPr>
          <a:xfrm>
            <a:off x="1258031" y="3671538"/>
            <a:ext cx="262225" cy="265919"/>
          </a:xfrm>
          <a:prstGeom prst="rect">
            <a:avLst/>
          </a:prstGeom>
          <a:solidFill>
            <a:schemeClr val="bg1"/>
          </a:solidFill>
        </p:spPr>
        <p:txBody>
          <a:bodyPr wrap="none" rtlCol="0">
            <a:spAutoFit/>
          </a:bodyPr>
          <a:lstStyle/>
          <a:p>
            <a:r>
              <a:rPr lang="en-US" dirty="0" smtClean="0"/>
              <a:t>O</a:t>
            </a:r>
            <a:endParaRPr lang="en-US" dirty="0"/>
          </a:p>
        </p:txBody>
      </p:sp>
      <p:sp>
        <p:nvSpPr>
          <p:cNvPr id="20" name="Text Box 31"/>
          <p:cNvSpPr txBox="1">
            <a:spLocks noChangeArrowheads="1"/>
          </p:cNvSpPr>
          <p:nvPr/>
        </p:nvSpPr>
        <p:spPr bwMode="auto">
          <a:xfrm>
            <a:off x="6194354" y="3233689"/>
            <a:ext cx="369887"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F</a:t>
            </a:r>
          </a:p>
        </p:txBody>
      </p:sp>
      <p:sp>
        <p:nvSpPr>
          <p:cNvPr id="22" name="Text Box 17"/>
          <p:cNvSpPr txBox="1">
            <a:spLocks noChangeArrowheads="1"/>
          </p:cNvSpPr>
          <p:nvPr/>
        </p:nvSpPr>
        <p:spPr bwMode="auto">
          <a:xfrm>
            <a:off x="6173716" y="3200352"/>
            <a:ext cx="460375" cy="519112"/>
          </a:xfrm>
          <a:prstGeom prst="rect">
            <a:avLst/>
          </a:prstGeom>
          <a:solidFill>
            <a:schemeClr val="bg1"/>
          </a:solidFill>
          <a:ln>
            <a:noFill/>
          </a:ln>
          <a:effectLst/>
          <a:extLst>
            <a:ext uri="{91240B29-F687-4F45-9708-019B960494DF}">
              <a14:hiddenLine xmlns:a14="http://schemas.microsoft.com/office/drawing/2010/main" w="9525">
                <a:solidFill>
                  <a:srgbClr val="3399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800" b="1" dirty="0">
                <a:solidFill>
                  <a:srgbClr val="3399FF"/>
                </a:solidFill>
              </a:rPr>
              <a:t>O</a:t>
            </a:r>
          </a:p>
        </p:txBody>
      </p:sp>
      <p:grpSp>
        <p:nvGrpSpPr>
          <p:cNvPr id="23" name="Group 28"/>
          <p:cNvGrpSpPr>
            <a:grpSpLocks/>
          </p:cNvGrpSpPr>
          <p:nvPr/>
        </p:nvGrpSpPr>
        <p:grpSpPr bwMode="auto">
          <a:xfrm rot="1575475">
            <a:off x="6726166" y="3871864"/>
            <a:ext cx="684213" cy="728663"/>
            <a:chOff x="3504" y="2170"/>
            <a:chExt cx="431" cy="459"/>
          </a:xfrm>
        </p:grpSpPr>
        <p:sp>
          <p:nvSpPr>
            <p:cNvPr id="24" name="Line 16"/>
            <p:cNvSpPr>
              <a:spLocks noChangeShapeType="1"/>
            </p:cNvSpPr>
            <p:nvPr/>
          </p:nvSpPr>
          <p:spPr bwMode="auto">
            <a:xfrm>
              <a:off x="3520" y="2170"/>
              <a:ext cx="126" cy="25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8"/>
            <p:cNvSpPr>
              <a:spLocks noChangeShapeType="1"/>
            </p:cNvSpPr>
            <p:nvPr/>
          </p:nvSpPr>
          <p:spPr bwMode="auto">
            <a:xfrm flipH="1">
              <a:off x="3504" y="2420"/>
              <a:ext cx="133" cy="209"/>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19"/>
            <p:cNvSpPr>
              <a:spLocks noChangeShapeType="1"/>
            </p:cNvSpPr>
            <p:nvPr/>
          </p:nvSpPr>
          <p:spPr bwMode="auto">
            <a:xfrm>
              <a:off x="3660" y="2406"/>
              <a:ext cx="275" cy="0"/>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 name="Text Box 20"/>
          <p:cNvSpPr txBox="1">
            <a:spLocks noChangeArrowheads="1"/>
          </p:cNvSpPr>
          <p:nvPr/>
        </p:nvSpPr>
        <p:spPr bwMode="auto">
          <a:xfrm>
            <a:off x="7707241" y="4067127"/>
            <a:ext cx="1201738"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solidFill>
                  <a:srgbClr val="3399FF"/>
                </a:solidFill>
              </a:rPr>
              <a:t>ProK</a:t>
            </a:r>
          </a:p>
          <a:p>
            <a:r>
              <a:rPr lang="en-US">
                <a:solidFill>
                  <a:srgbClr val="3399FF"/>
                </a:solidFill>
              </a:rPr>
              <a:t>active site</a:t>
            </a:r>
          </a:p>
          <a:p>
            <a:r>
              <a:rPr lang="en-US">
                <a:solidFill>
                  <a:srgbClr val="3399FF"/>
                </a:solidFill>
              </a:rPr>
              <a:t>Ser225</a:t>
            </a:r>
          </a:p>
        </p:txBody>
      </p:sp>
      <p:sp>
        <p:nvSpPr>
          <p:cNvPr id="28" name="Line 29"/>
          <p:cNvSpPr>
            <a:spLocks noChangeShapeType="1"/>
          </p:cNvSpPr>
          <p:nvPr/>
        </p:nvSpPr>
        <p:spPr bwMode="auto">
          <a:xfrm flipH="1" flipV="1">
            <a:off x="6556304" y="3543252"/>
            <a:ext cx="382587" cy="223837"/>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41" name="Straight Connector 40"/>
          <p:cNvCxnSpPr/>
          <p:nvPr/>
        </p:nvCxnSpPr>
        <p:spPr>
          <a:xfrm rot="7200000" flipV="1">
            <a:off x="5756437" y="3444676"/>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738657" y="3115295"/>
            <a:ext cx="186014" cy="3031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798353" y="2832051"/>
            <a:ext cx="364202" cy="369332"/>
          </a:xfrm>
          <a:prstGeom prst="rect">
            <a:avLst/>
          </a:prstGeom>
          <a:solidFill>
            <a:schemeClr val="bg1"/>
          </a:solidFill>
        </p:spPr>
        <p:txBody>
          <a:bodyPr wrap="none" rtlCol="0">
            <a:spAutoFit/>
          </a:bodyPr>
          <a:lstStyle/>
          <a:p>
            <a:r>
              <a:rPr lang="en-US" dirty="0" smtClean="0"/>
              <a:t>O</a:t>
            </a:r>
            <a:endParaRPr lang="en-US" dirty="0"/>
          </a:p>
        </p:txBody>
      </p:sp>
      <p:cxnSp>
        <p:nvCxnSpPr>
          <p:cNvPr id="48" name="Straight Connector 47"/>
          <p:cNvCxnSpPr/>
          <p:nvPr/>
        </p:nvCxnSpPr>
        <p:spPr>
          <a:xfrm flipH="1">
            <a:off x="5702532" y="3750923"/>
            <a:ext cx="245408" cy="2403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Line 29"/>
          <p:cNvSpPr>
            <a:spLocks noChangeShapeType="1"/>
          </p:cNvSpPr>
          <p:nvPr/>
        </p:nvSpPr>
        <p:spPr bwMode="auto">
          <a:xfrm flipH="1" flipV="1">
            <a:off x="5808824" y="3459907"/>
            <a:ext cx="389589" cy="1"/>
          </a:xfrm>
          <a:prstGeom prst="line">
            <a:avLst/>
          </a:prstGeom>
          <a:noFill/>
          <a:ln w="38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TextBox 44"/>
          <p:cNvSpPr txBox="1"/>
          <p:nvPr/>
        </p:nvSpPr>
        <p:spPr>
          <a:xfrm>
            <a:off x="3524649" y="1441261"/>
            <a:ext cx="2018501" cy="369332"/>
          </a:xfrm>
          <a:prstGeom prst="rect">
            <a:avLst/>
          </a:prstGeom>
          <a:noFill/>
        </p:spPr>
        <p:txBody>
          <a:bodyPr wrap="none" rtlCol="0">
            <a:spAutoFit/>
          </a:bodyPr>
          <a:lstStyle/>
          <a:p>
            <a:r>
              <a:rPr lang="en-US" dirty="0" smtClean="0"/>
              <a:t>Covalent complex</a:t>
            </a:r>
            <a:endParaRPr lang="en-US" dirty="0"/>
          </a:p>
        </p:txBody>
      </p:sp>
    </p:spTree>
    <p:extLst>
      <p:ext uri="{BB962C8B-B14F-4D97-AF65-F5344CB8AC3E}">
        <p14:creationId xmlns:p14="http://schemas.microsoft.com/office/powerpoint/2010/main" val="377125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100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0"/>
                                  </p:stCondLst>
                                  <p:childTnLst>
                                    <p:animEffect transition="out" filter="fade">
                                      <p:cBhvr>
                                        <p:cTn id="14" dur="500"/>
                                        <p:tgtEl>
                                          <p:spTgt spid="47"/>
                                        </p:tgtEl>
                                      </p:cBhvr>
                                    </p:animEffect>
                                    <p:set>
                                      <p:cBhvr>
                                        <p:cTn id="15"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5575"/>
            <a:ext cx="9044848" cy="1143000"/>
          </a:xfrm>
        </p:spPr>
        <p:txBody>
          <a:bodyPr/>
          <a:lstStyle/>
          <a:p>
            <a:r>
              <a:rPr lang="en-US" dirty="0"/>
              <a:t>The </a:t>
            </a:r>
            <a:r>
              <a:rPr lang="en-US" dirty="0" smtClean="0"/>
              <a:t>benefit of </a:t>
            </a:r>
            <a:r>
              <a:rPr lang="en-US" dirty="0"/>
              <a:t>isomorphism</a:t>
            </a:r>
          </a:p>
        </p:txBody>
      </p:sp>
      <p:graphicFrame>
        <p:nvGraphicFramePr>
          <p:cNvPr id="36919" name="Group 55"/>
          <p:cNvGraphicFramePr>
            <a:graphicFrameLocks noGrp="1"/>
          </p:cNvGraphicFramePr>
          <p:nvPr>
            <p:ph idx="1"/>
            <p:extLst>
              <p:ext uri="{D42A27DB-BD31-4B8C-83A1-F6EECF244321}">
                <p14:modId xmlns:p14="http://schemas.microsoft.com/office/powerpoint/2010/main" val="911882478"/>
              </p:ext>
            </p:extLst>
          </p:nvPr>
        </p:nvGraphicFramePr>
        <p:xfrm>
          <a:off x="160338" y="3343275"/>
          <a:ext cx="8704262" cy="1510348"/>
        </p:xfrm>
        <a:graphic>
          <a:graphicData uri="http://schemas.openxmlformats.org/drawingml/2006/table">
            <a:tbl>
              <a:tblPr/>
              <a:tblGrid>
                <a:gridCol w="1801812"/>
                <a:gridCol w="1171575"/>
                <a:gridCol w="1041400"/>
                <a:gridCol w="1304925"/>
                <a:gridCol w="1150938"/>
                <a:gridCol w="1135062"/>
                <a:gridCol w="1098550"/>
              </a:tblGrid>
              <a:tr h="3571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rPr>
                        <a:t>protein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a </a:t>
                      </a:r>
                      <a:r>
                        <a:rPr kumimoji="0" lang="en-US" sz="1800" b="0" i="0" u="none" strike="noStrike" cap="none" normalizeH="0" baseline="0" smtClean="0">
                          <a:ln>
                            <a:noFill/>
                          </a:ln>
                          <a:solidFill>
                            <a:schemeClr val="tx1"/>
                          </a:solidFill>
                          <a:effectLst/>
                          <a:latin typeface="Arial" charset="0"/>
                        </a:rPr>
                        <a:t>(</a:t>
                      </a:r>
                      <a:r>
                        <a:rPr kumimoji="0" lang="en-US" sz="1800" b="0" i="0" u="none" strike="noStrike" cap="none" normalizeH="0" baseline="0" smtClean="0">
                          <a:ln>
                            <a:noFill/>
                          </a:ln>
                          <a:solidFill>
                            <a:schemeClr val="tx1"/>
                          </a:solidFill>
                          <a:effectLst/>
                          <a:latin typeface="Arial" charset="0"/>
                          <a:cs typeface="Arial" charset="0"/>
                        </a:rPr>
                        <a:t>Å</a:t>
                      </a:r>
                      <a:r>
                        <a:rPr kumimoji="0" lang="en-US" sz="1800" b="0"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b </a:t>
                      </a:r>
                      <a:r>
                        <a:rPr kumimoji="0" lang="en-US" sz="1800" b="0" i="0" u="none" strike="noStrike" cap="none" normalizeH="0" baseline="0" smtClean="0">
                          <a:ln>
                            <a:noFill/>
                          </a:ln>
                          <a:solidFill>
                            <a:schemeClr val="tx1"/>
                          </a:solidFill>
                          <a:effectLst/>
                          <a:latin typeface="Arial" charset="0"/>
                        </a:rPr>
                        <a:t>(</a:t>
                      </a:r>
                      <a:r>
                        <a:rPr kumimoji="0" lang="en-US" sz="1800" b="0" i="0" u="none" strike="noStrike" cap="none" normalizeH="0" baseline="0" smtClean="0">
                          <a:ln>
                            <a:noFill/>
                          </a:ln>
                          <a:solidFill>
                            <a:schemeClr val="tx1"/>
                          </a:solidFill>
                          <a:effectLst/>
                          <a:latin typeface="Arial" charset="0"/>
                          <a:cs typeface="Arial" charset="0"/>
                        </a:rPr>
                        <a:t>Å</a:t>
                      </a:r>
                      <a:r>
                        <a:rPr kumimoji="0" lang="en-US" sz="1800" b="0"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rPr>
                        <a:t>c </a:t>
                      </a:r>
                      <a:r>
                        <a:rPr kumimoji="0" lang="en-US" sz="1800" b="0" i="0" u="none" strike="noStrike" cap="none" normalizeH="0" baseline="0" smtClean="0">
                          <a:ln>
                            <a:noFill/>
                          </a:ln>
                          <a:solidFill>
                            <a:schemeClr val="tx1"/>
                          </a:solidFill>
                          <a:effectLst/>
                          <a:latin typeface="Arial" charset="0"/>
                        </a:rPr>
                        <a:t>(</a:t>
                      </a:r>
                      <a:r>
                        <a:rPr kumimoji="0" lang="en-US" sz="1800" b="0" i="0" u="none" strike="noStrike" cap="none" normalizeH="0" baseline="0" smtClean="0">
                          <a:ln>
                            <a:noFill/>
                          </a:ln>
                          <a:solidFill>
                            <a:schemeClr val="tx1"/>
                          </a:solidFill>
                          <a:effectLst/>
                          <a:latin typeface="Arial" charset="0"/>
                          <a:cs typeface="Arial" charset="0"/>
                        </a:rPr>
                        <a:t>Å</a:t>
                      </a:r>
                      <a:r>
                        <a:rPr kumimoji="0" lang="en-US" sz="1800" b="0" i="0" u="none" strike="noStrike" cap="none" normalizeH="0" baseline="0" smtClean="0">
                          <a:ln>
                            <a:noFill/>
                          </a:ln>
                          <a:solidFill>
                            <a:schemeClr val="tx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Symbol" pitchFamily="18" charset="2"/>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Symbol" pitchFamily="18" charset="2"/>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smtClean="0">
                          <a:ln>
                            <a:noFill/>
                          </a:ln>
                          <a:solidFill>
                            <a:schemeClr val="tx1"/>
                          </a:solidFill>
                          <a:effectLst/>
                          <a:latin typeface="Symbol" pitchFamily="18" charset="2"/>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93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3333CC"/>
                          </a:solidFill>
                          <a:effectLst/>
                          <a:latin typeface="Arial" charset="0"/>
                        </a:rPr>
                        <a:t>ProK</a:t>
                      </a:r>
                      <a:endParaRPr kumimoji="0" lang="en-US" sz="1800" b="1" i="0" u="none" strike="noStrike" cap="none" normalizeH="0" baseline="0" dirty="0" smtClean="0">
                        <a:ln>
                          <a:noFill/>
                        </a:ln>
                        <a:solidFill>
                          <a:srgbClr val="3333CC"/>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67.7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101.8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90</a:t>
                      </a:r>
                      <a:r>
                        <a:rPr kumimoji="0" lang="en-US" sz="1800" b="1" i="0" u="none" strike="noStrike" cap="none" normalizeH="0" baseline="0" dirty="0" smtClean="0">
                          <a:ln>
                            <a:noFill/>
                          </a:ln>
                          <a:solidFill>
                            <a:srgbClr val="3333C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90</a:t>
                      </a:r>
                      <a:r>
                        <a:rPr kumimoji="0" lang="en-US" sz="1800" b="1" i="0" u="none" strike="noStrike" cap="none" normalizeH="0" baseline="0" dirty="0" smtClean="0">
                          <a:ln>
                            <a:noFill/>
                          </a:ln>
                          <a:solidFill>
                            <a:srgbClr val="3333C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3333CC"/>
                          </a:solidFill>
                          <a:effectLst/>
                          <a:latin typeface="Arial" charset="0"/>
                        </a:rPr>
                        <a:t>90</a:t>
                      </a:r>
                      <a:r>
                        <a:rPr kumimoji="0" lang="en-US" sz="1800" b="1" i="0" u="none" strike="noStrike" cap="none" normalizeH="0" baseline="0" dirty="0" smtClean="0">
                          <a:ln>
                            <a:noFill/>
                          </a:ln>
                          <a:solidFill>
                            <a:srgbClr val="3333CC"/>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0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smtClean="0">
                          <a:ln>
                            <a:noFill/>
                          </a:ln>
                          <a:solidFill>
                            <a:srgbClr val="00B050"/>
                          </a:solidFill>
                          <a:effectLst/>
                          <a:latin typeface="Arial" charset="0"/>
                        </a:rPr>
                        <a:t>ProK+inhibitor</a:t>
                      </a:r>
                      <a:endParaRPr kumimoji="0" lang="en-US" sz="1800" b="1" i="0" u="none" strike="noStrike" cap="none" normalizeH="0" baseline="0" dirty="0" smtClean="0">
                        <a:ln>
                          <a:noFill/>
                        </a:ln>
                        <a:solidFill>
                          <a:srgbClr val="00B05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68.0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90</a:t>
                      </a:r>
                      <a:r>
                        <a:rPr kumimoji="0" lang="en-US" sz="1800" b="1" i="0" u="none" strike="noStrike" cap="none" normalizeH="0" baseline="0" dirty="0" smtClean="0">
                          <a:ln>
                            <a:noFill/>
                          </a:ln>
                          <a:solidFill>
                            <a:srgbClr val="00B05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90</a:t>
                      </a:r>
                      <a:r>
                        <a:rPr kumimoji="0" lang="en-US" sz="1800" b="1" i="0" u="none" strike="noStrike" cap="none" normalizeH="0" baseline="0" dirty="0" smtClean="0">
                          <a:ln>
                            <a:noFill/>
                          </a:ln>
                          <a:solidFill>
                            <a:srgbClr val="00B05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90</a:t>
                      </a:r>
                      <a:r>
                        <a:rPr kumimoji="0" lang="en-US" sz="1800" b="1" i="0" u="none" strike="noStrike" cap="none" normalizeH="0" baseline="0" dirty="0" smtClean="0">
                          <a:ln>
                            <a:noFill/>
                          </a:ln>
                          <a:solidFill>
                            <a:srgbClr val="00B050"/>
                          </a:solidFill>
                          <a:effectLst/>
                          <a:latin typeface="Arial" charset="0"/>
                          <a:cs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6915" name="Text Box 51"/>
          <p:cNvSpPr txBox="1">
            <a:spLocks noChangeArrowheads="1"/>
          </p:cNvSpPr>
          <p:nvPr/>
        </p:nvSpPr>
        <p:spPr bwMode="auto">
          <a:xfrm>
            <a:off x="3425873" y="4886325"/>
            <a:ext cx="274786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3200" b="1" dirty="0" err="1" smtClean="0"/>
              <a:t>R</a:t>
            </a:r>
            <a:r>
              <a:rPr lang="en-US" sz="3200" b="1" baseline="-25000" dirty="0" err="1" smtClean="0"/>
              <a:t>iso</a:t>
            </a:r>
            <a:r>
              <a:rPr lang="en-US" sz="3200" b="1" dirty="0" smtClean="0"/>
              <a:t>=21.3%</a:t>
            </a:r>
            <a:endParaRPr lang="en-US" sz="3200" b="1" dirty="0"/>
          </a:p>
          <a:p>
            <a:pPr algn="ctr"/>
            <a:r>
              <a:rPr lang="en-US" sz="1400" dirty="0"/>
              <a:t>What is maximum possible </a:t>
            </a:r>
            <a:r>
              <a:rPr lang="en-US" sz="1400" dirty="0" err="1"/>
              <a:t>R</a:t>
            </a:r>
            <a:r>
              <a:rPr lang="en-US" sz="1400" baseline="-25000" dirty="0" err="1"/>
              <a:t>iso</a:t>
            </a:r>
            <a:r>
              <a:rPr lang="en-US" sz="1400" dirty="0"/>
              <a:t>?</a:t>
            </a:r>
          </a:p>
          <a:p>
            <a:pPr algn="ctr"/>
            <a:r>
              <a:rPr lang="en-US" sz="1400" dirty="0"/>
              <a:t>What is minimum possible </a:t>
            </a:r>
            <a:r>
              <a:rPr lang="en-US" sz="1400" dirty="0" err="1"/>
              <a:t>R</a:t>
            </a:r>
            <a:r>
              <a:rPr lang="en-US" sz="1400" baseline="-25000" dirty="0" err="1"/>
              <a:t>iso</a:t>
            </a:r>
            <a:r>
              <a:rPr lang="en-US" sz="1400" dirty="0"/>
              <a:t>?</a:t>
            </a:r>
          </a:p>
        </p:txBody>
      </p:sp>
      <p:sp>
        <p:nvSpPr>
          <p:cNvPr id="36920" name="Rectangle 56"/>
          <p:cNvSpPr>
            <a:spLocks noChangeArrowheads="1"/>
          </p:cNvSpPr>
          <p:nvPr/>
        </p:nvSpPr>
        <p:spPr bwMode="auto">
          <a:xfrm>
            <a:off x="212724" y="2191545"/>
            <a:ext cx="8778875" cy="84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lnSpc>
                <a:spcPct val="80000"/>
              </a:lnSpc>
              <a:spcBef>
                <a:spcPct val="20000"/>
              </a:spcBef>
              <a:buFontTx/>
              <a:buChar char="•"/>
            </a:pPr>
            <a:r>
              <a:rPr lang="en-US" sz="2000" u="sng" dirty="0">
                <a:solidFill>
                  <a:srgbClr val="000000"/>
                </a:solidFill>
              </a:rPr>
              <a:t>amplitudes: </a:t>
            </a:r>
            <a:r>
              <a:rPr lang="en-US" sz="2000" dirty="0">
                <a:solidFill>
                  <a:srgbClr val="000000"/>
                </a:solidFill>
              </a:rPr>
              <a:t>Use </a:t>
            </a:r>
            <a:r>
              <a:rPr lang="en-US" sz="2000" dirty="0" smtClean="0">
                <a:solidFill>
                  <a:srgbClr val="000000"/>
                </a:solidFill>
              </a:rPr>
              <a:t>|</a:t>
            </a:r>
            <a:r>
              <a:rPr lang="en-US" sz="2000" b="1" dirty="0" err="1">
                <a:solidFill>
                  <a:srgbClr val="00B050"/>
                </a:solidFill>
                <a:latin typeface="Helvetica" pitchFamily="34" charset="0"/>
              </a:rPr>
              <a:t>F</a:t>
            </a:r>
            <a:r>
              <a:rPr lang="en-US" sz="2000" b="1" baseline="-25000" dirty="0" err="1">
                <a:solidFill>
                  <a:srgbClr val="00B050"/>
                </a:solidFill>
                <a:latin typeface="Helvetica" pitchFamily="34" charset="0"/>
              </a:rPr>
              <a:t>inhibitor</a:t>
            </a:r>
            <a:r>
              <a:rPr lang="en-US" sz="2000" b="1" dirty="0" err="1">
                <a:solidFill>
                  <a:srgbClr val="000000"/>
                </a:solidFill>
                <a:latin typeface="Helvetica" pitchFamily="34" charset="0"/>
              </a:rPr>
              <a:t>-</a:t>
            </a:r>
            <a:r>
              <a:rPr lang="en-US" sz="2000" b="1" dirty="0" err="1">
                <a:solidFill>
                  <a:srgbClr val="3333CC"/>
                </a:solidFill>
                <a:latin typeface="Helvetica" pitchFamily="34" charset="0"/>
              </a:rPr>
              <a:t>F</a:t>
            </a:r>
            <a:r>
              <a:rPr lang="en-US" sz="2000" b="1" baseline="-25000" dirty="0" err="1">
                <a:solidFill>
                  <a:srgbClr val="3333CC"/>
                </a:solidFill>
                <a:latin typeface="Helvetica" pitchFamily="34" charset="0"/>
              </a:rPr>
              <a:t>native</a:t>
            </a:r>
            <a:r>
              <a:rPr lang="en-US" sz="2000" dirty="0" smtClean="0">
                <a:solidFill>
                  <a:srgbClr val="000000"/>
                </a:solidFill>
              </a:rPr>
              <a:t>| </a:t>
            </a:r>
            <a:r>
              <a:rPr lang="en-US" sz="2000" dirty="0">
                <a:solidFill>
                  <a:srgbClr val="000000"/>
                </a:solidFill>
              </a:rPr>
              <a:t>data measured earlier in the </a:t>
            </a:r>
            <a:r>
              <a:rPr lang="en-US" sz="2000" dirty="0" smtClean="0">
                <a:solidFill>
                  <a:srgbClr val="000000"/>
                </a:solidFill>
              </a:rPr>
              <a:t>course</a:t>
            </a:r>
          </a:p>
          <a:p>
            <a:pPr marL="533400" indent="-533400">
              <a:lnSpc>
                <a:spcPct val="80000"/>
              </a:lnSpc>
              <a:spcBef>
                <a:spcPct val="20000"/>
              </a:spcBef>
              <a:buFontTx/>
              <a:buChar char="•"/>
            </a:pPr>
            <a:r>
              <a:rPr lang="en-US" sz="2000" u="sng" dirty="0" smtClean="0"/>
              <a:t>phases</a:t>
            </a:r>
            <a:r>
              <a:rPr lang="en-US" sz="2000" u="sng" dirty="0"/>
              <a:t>:</a:t>
            </a:r>
            <a:r>
              <a:rPr lang="en-US" sz="2000" dirty="0"/>
              <a:t> phases from native proteinase K structure </a:t>
            </a:r>
            <a:r>
              <a:rPr lang="en-US" sz="2800" b="1" dirty="0" err="1" smtClean="0">
                <a:solidFill>
                  <a:srgbClr val="00CC66"/>
                </a:solidFill>
                <a:latin typeface="Symbol" pitchFamily="18" charset="2"/>
              </a:rPr>
              <a:t>f</a:t>
            </a:r>
            <a:r>
              <a:rPr lang="en-US" sz="2500" b="1" baseline="-25000" dirty="0" err="1" smtClean="0">
                <a:solidFill>
                  <a:srgbClr val="00CC66"/>
                </a:solidFill>
                <a:latin typeface="Helvetica" pitchFamily="34" charset="0"/>
              </a:rPr>
              <a:t>calc</a:t>
            </a:r>
            <a:r>
              <a:rPr lang="en-US" sz="2000" dirty="0" smtClean="0"/>
              <a:t>.</a:t>
            </a:r>
            <a:endParaRPr lang="en-US" sz="2000" dirty="0"/>
          </a:p>
        </p:txBody>
      </p:sp>
      <p:sp>
        <p:nvSpPr>
          <p:cNvPr id="36921" name="Rectangle 57"/>
          <p:cNvSpPr>
            <a:spLocks noChangeArrowheads="1"/>
          </p:cNvSpPr>
          <p:nvPr/>
        </p:nvSpPr>
        <p:spPr bwMode="auto">
          <a:xfrm>
            <a:off x="1050925" y="6156325"/>
            <a:ext cx="7372350" cy="998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t>Why don’t we have to use Heavy atoms?</a:t>
            </a:r>
          </a:p>
          <a:p>
            <a:r>
              <a:rPr lang="en-US"/>
              <a:t>Why don’t we have to use Molecular Replacement?</a:t>
            </a:r>
          </a:p>
          <a:p>
            <a:pPr lvl="1">
              <a:lnSpc>
                <a:spcPct val="80000"/>
              </a:lnSpc>
              <a:spcBef>
                <a:spcPct val="50000"/>
              </a:spcBef>
            </a:pPr>
            <a:endParaRPr lang="en-US"/>
          </a:p>
        </p:txBody>
      </p:sp>
      <p:sp>
        <p:nvSpPr>
          <p:cNvPr id="8" name="Text Box 5"/>
          <p:cNvSpPr txBox="1">
            <a:spLocks noChangeArrowheads="1"/>
          </p:cNvSpPr>
          <p:nvPr/>
        </p:nvSpPr>
        <p:spPr bwMode="auto">
          <a:xfrm>
            <a:off x="-25413" y="1127127"/>
            <a:ext cx="930677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rgbClr val="000000"/>
                </a:solidFill>
                <a:latin typeface="Symbol" pitchFamily="18" charset="2"/>
              </a:rPr>
              <a:t>r(</a:t>
            </a:r>
            <a:r>
              <a:rPr lang="en-US" sz="3600" b="1" dirty="0" err="1">
                <a:solidFill>
                  <a:srgbClr val="000000"/>
                </a:solidFill>
                <a:latin typeface="Helvetica" pitchFamily="34" charset="0"/>
              </a:rPr>
              <a:t>x,y,z</a:t>
            </a:r>
            <a:r>
              <a:rPr lang="en-US" sz="3600" b="1" dirty="0">
                <a:solidFill>
                  <a:srgbClr val="000000"/>
                </a:solidFill>
                <a:latin typeface="Symbol" pitchFamily="18" charset="2"/>
              </a:rPr>
              <a:t>)</a:t>
            </a:r>
            <a:r>
              <a:rPr lang="en-US" sz="3600" b="1" dirty="0">
                <a:solidFill>
                  <a:srgbClr val="000000"/>
                </a:solidFill>
                <a:latin typeface="Helvetica" pitchFamily="34" charset="0"/>
              </a:rPr>
              <a:t>=</a:t>
            </a:r>
            <a:r>
              <a:rPr lang="en-US" sz="3600" b="1" dirty="0" smtClean="0">
                <a:solidFill>
                  <a:srgbClr val="000000"/>
                </a:solidFill>
                <a:latin typeface="Helvetica" pitchFamily="34" charset="0"/>
              </a:rPr>
              <a:t>1/V*</a:t>
            </a:r>
            <a:r>
              <a:rPr lang="en-US" sz="3600" b="1" dirty="0" smtClean="0">
                <a:solidFill>
                  <a:srgbClr val="000000"/>
                </a:solidFill>
                <a:latin typeface="Symbol" pitchFamily="18" charset="2"/>
              </a:rPr>
              <a:t>S</a:t>
            </a:r>
            <a:r>
              <a:rPr lang="en-US" sz="3600" b="1" dirty="0" smtClean="0">
                <a:solidFill>
                  <a:srgbClr val="000000"/>
                </a:solidFill>
                <a:latin typeface="Helvetica" pitchFamily="34" charset="0"/>
              </a:rPr>
              <a:t>|</a:t>
            </a:r>
            <a:r>
              <a:rPr lang="en-US" sz="3600" b="1" dirty="0" smtClean="0">
                <a:solidFill>
                  <a:srgbClr val="00B050"/>
                </a:solidFill>
                <a:latin typeface="Helvetica" pitchFamily="34" charset="0"/>
              </a:rPr>
              <a:t>F</a:t>
            </a:r>
            <a:r>
              <a:rPr lang="en-US" sz="3600" b="1" baseline="-25000" dirty="0" smtClean="0">
                <a:solidFill>
                  <a:srgbClr val="00B050"/>
                </a:solidFill>
                <a:latin typeface="Helvetica" pitchFamily="34" charset="0"/>
              </a:rPr>
              <a:t>inhibitor</a:t>
            </a:r>
            <a:r>
              <a:rPr lang="en-US" sz="3600" b="1" dirty="0" smtClean="0">
                <a:solidFill>
                  <a:srgbClr val="000000"/>
                </a:solidFill>
                <a:latin typeface="Helvetica" pitchFamily="34" charset="0"/>
              </a:rPr>
              <a:t>-</a:t>
            </a:r>
            <a:r>
              <a:rPr lang="en-US" sz="3600" b="1" dirty="0" smtClean="0">
                <a:solidFill>
                  <a:srgbClr val="3333CC"/>
                </a:solidFill>
                <a:latin typeface="Helvetica" pitchFamily="34" charset="0"/>
              </a:rPr>
              <a:t>F</a:t>
            </a:r>
            <a:r>
              <a:rPr lang="en-US" sz="3600" b="1" baseline="-25000" dirty="0" smtClean="0">
                <a:solidFill>
                  <a:srgbClr val="3333CC"/>
                </a:solidFill>
                <a:latin typeface="Helvetica" pitchFamily="34" charset="0"/>
              </a:rPr>
              <a:t>native</a:t>
            </a:r>
            <a:r>
              <a:rPr lang="en-US" sz="3600" b="1" dirty="0" smtClean="0">
                <a:solidFill>
                  <a:srgbClr val="000000"/>
                </a:solidFill>
                <a:latin typeface="Helvetica" pitchFamily="34" charset="0"/>
              </a:rPr>
              <a:t>|e</a:t>
            </a:r>
            <a:r>
              <a:rPr lang="en-US" sz="3600" b="1" baseline="30000" dirty="0" smtClean="0">
                <a:solidFill>
                  <a:srgbClr val="000000"/>
                </a:solidFill>
                <a:latin typeface="Helvetica" pitchFamily="34" charset="0"/>
              </a:rPr>
              <a:t>-2</a:t>
            </a:r>
            <a:r>
              <a:rPr lang="en-US" sz="3600" b="1" baseline="30000" dirty="0" smtClean="0">
                <a:solidFill>
                  <a:srgbClr val="000000"/>
                </a:solidFill>
                <a:latin typeface="Symbol" pitchFamily="18" charset="2"/>
              </a:rPr>
              <a:t>p</a:t>
            </a:r>
            <a:r>
              <a:rPr lang="en-US" sz="3600" b="1" baseline="30000" dirty="0" smtClean="0">
                <a:solidFill>
                  <a:srgbClr val="000000"/>
                </a:solidFill>
                <a:latin typeface="Helvetica" pitchFamily="34" charset="0"/>
              </a:rPr>
              <a:t>i(</a:t>
            </a:r>
            <a:r>
              <a:rPr lang="en-US" sz="3600" b="1" baseline="30000" dirty="0" err="1" smtClean="0">
                <a:solidFill>
                  <a:srgbClr val="000000"/>
                </a:solidFill>
                <a:latin typeface="Helvetica" pitchFamily="34" charset="0"/>
              </a:rPr>
              <a:t>hx+ky+lz-</a:t>
            </a:r>
            <a:r>
              <a:rPr lang="en-US" sz="3600" b="1" baseline="30000" dirty="0" err="1" smtClean="0">
                <a:solidFill>
                  <a:srgbClr val="3333CC"/>
                </a:solidFill>
                <a:latin typeface="Symbol" pitchFamily="18" charset="2"/>
              </a:rPr>
              <a:t>f</a:t>
            </a:r>
            <a:r>
              <a:rPr lang="en-US" sz="3200" b="1" baseline="-25000" dirty="0" err="1" smtClean="0">
                <a:solidFill>
                  <a:srgbClr val="3333CC"/>
                </a:solidFill>
                <a:latin typeface="Helvetica" pitchFamily="34" charset="0"/>
              </a:rPr>
              <a:t>calc</a:t>
            </a:r>
            <a:r>
              <a:rPr lang="en-US" sz="3600" b="1" baseline="30000" dirty="0" smtClean="0">
                <a:solidFill>
                  <a:srgbClr val="000000"/>
                </a:solidFill>
                <a:latin typeface="Helvetica" pitchFamily="34" charset="0"/>
              </a:rPr>
              <a:t>)</a:t>
            </a:r>
            <a:endParaRPr lang="en-US" sz="3600" b="1" baseline="30000" dirty="0">
              <a:solidFill>
                <a:srgbClr val="000000"/>
              </a:solidFill>
              <a:latin typeface="Helvetic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8057" y="2642007"/>
            <a:ext cx="4162327" cy="2377440"/>
          </a:xfrm>
          <a:prstGeom prst="rect">
            <a:avLst/>
          </a:prstGeom>
        </p:spPr>
      </p:pic>
      <p:sp>
        <p:nvSpPr>
          <p:cNvPr id="19460" name="Rectangle 4"/>
          <p:cNvSpPr>
            <a:spLocks noGrp="1" noChangeArrowheads="1"/>
          </p:cNvSpPr>
          <p:nvPr>
            <p:ph type="title"/>
          </p:nvPr>
        </p:nvSpPr>
        <p:spPr/>
        <p:txBody>
          <a:bodyPr/>
          <a:lstStyle/>
          <a:p>
            <a:r>
              <a:rPr lang="en-US" b="1"/>
              <a:t>F</a:t>
            </a:r>
            <a:r>
              <a:rPr lang="en-US" b="1" baseline="-25000"/>
              <a:t>o</a:t>
            </a:r>
            <a:r>
              <a:rPr lang="en-US" b="1"/>
              <a:t>-F</a:t>
            </a:r>
            <a:r>
              <a:rPr lang="en-US" b="1" baseline="-25000"/>
              <a:t>c</a:t>
            </a:r>
            <a:r>
              <a:rPr lang="en-US" b="1"/>
              <a:t> Difference Fourier map</a:t>
            </a:r>
          </a:p>
        </p:txBody>
      </p:sp>
      <p:sp>
        <p:nvSpPr>
          <p:cNvPr id="19461" name="Text Box 5"/>
          <p:cNvSpPr txBox="1">
            <a:spLocks noChangeArrowheads="1"/>
          </p:cNvSpPr>
          <p:nvPr/>
        </p:nvSpPr>
        <p:spPr bwMode="auto">
          <a:xfrm>
            <a:off x="-57150" y="1441450"/>
            <a:ext cx="938532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600" b="1" dirty="0">
                <a:solidFill>
                  <a:srgbClr val="000000"/>
                </a:solidFill>
                <a:latin typeface="Symbol" pitchFamily="18" charset="2"/>
              </a:rPr>
              <a:t>r(</a:t>
            </a:r>
            <a:r>
              <a:rPr lang="en-US" sz="3600" b="1" dirty="0" err="1">
                <a:solidFill>
                  <a:srgbClr val="000000"/>
                </a:solidFill>
                <a:latin typeface="Helvetica" pitchFamily="34" charset="0"/>
              </a:rPr>
              <a:t>x,y,z</a:t>
            </a:r>
            <a:r>
              <a:rPr lang="en-US" sz="3600" b="1" dirty="0">
                <a:solidFill>
                  <a:srgbClr val="000000"/>
                </a:solidFill>
                <a:latin typeface="Symbol" pitchFamily="18" charset="2"/>
              </a:rPr>
              <a:t>)</a:t>
            </a:r>
            <a:r>
              <a:rPr lang="en-US" sz="3600" b="1" dirty="0">
                <a:solidFill>
                  <a:srgbClr val="000000"/>
                </a:solidFill>
                <a:latin typeface="Helvetica" pitchFamily="34" charset="0"/>
              </a:rPr>
              <a:t>=</a:t>
            </a:r>
            <a:r>
              <a:rPr lang="en-US" sz="3600" b="1" dirty="0" smtClean="0">
                <a:solidFill>
                  <a:srgbClr val="000000"/>
                </a:solidFill>
                <a:latin typeface="Helvetica" pitchFamily="34" charset="0"/>
              </a:rPr>
              <a:t>1/V*</a:t>
            </a:r>
            <a:r>
              <a:rPr lang="en-US" sz="3600" b="1" dirty="0" smtClean="0">
                <a:solidFill>
                  <a:srgbClr val="000000"/>
                </a:solidFill>
                <a:latin typeface="Symbol" pitchFamily="18" charset="2"/>
              </a:rPr>
              <a:t>S</a:t>
            </a:r>
            <a:r>
              <a:rPr lang="en-US" sz="3600" b="1" dirty="0" smtClean="0">
                <a:solidFill>
                  <a:srgbClr val="000000"/>
                </a:solidFill>
                <a:latin typeface="Helvetica" pitchFamily="34" charset="0"/>
              </a:rPr>
              <a:t>|</a:t>
            </a:r>
            <a:r>
              <a:rPr lang="en-US" sz="3600" b="1" dirty="0" smtClean="0">
                <a:solidFill>
                  <a:srgbClr val="00B050"/>
                </a:solidFill>
                <a:latin typeface="Helvetica" pitchFamily="34" charset="0"/>
              </a:rPr>
              <a:t>F</a:t>
            </a:r>
            <a:r>
              <a:rPr lang="en-US" sz="3600" b="1" baseline="-25000" dirty="0" smtClean="0">
                <a:solidFill>
                  <a:srgbClr val="00B050"/>
                </a:solidFill>
                <a:latin typeface="Helvetica" pitchFamily="34" charset="0"/>
              </a:rPr>
              <a:t>inhibitor</a:t>
            </a:r>
            <a:r>
              <a:rPr lang="en-US" sz="3600" b="1" dirty="0" smtClean="0">
                <a:solidFill>
                  <a:srgbClr val="000000"/>
                </a:solidFill>
                <a:latin typeface="Helvetica" pitchFamily="34" charset="0"/>
              </a:rPr>
              <a:t>-</a:t>
            </a:r>
            <a:r>
              <a:rPr lang="en-US" sz="3600" b="1" dirty="0" smtClean="0">
                <a:solidFill>
                  <a:srgbClr val="3333CC"/>
                </a:solidFill>
                <a:latin typeface="Helvetica" pitchFamily="34" charset="0"/>
              </a:rPr>
              <a:t>F</a:t>
            </a:r>
            <a:r>
              <a:rPr lang="en-US" sz="3600" b="1" baseline="-25000" dirty="0" smtClean="0">
                <a:solidFill>
                  <a:srgbClr val="3333CC"/>
                </a:solidFill>
                <a:latin typeface="Helvetica" pitchFamily="34" charset="0"/>
              </a:rPr>
              <a:t>native</a:t>
            </a:r>
            <a:r>
              <a:rPr lang="en-US" sz="3600" b="1" dirty="0" smtClean="0">
                <a:solidFill>
                  <a:srgbClr val="000000"/>
                </a:solidFill>
                <a:latin typeface="Helvetica" pitchFamily="34" charset="0"/>
              </a:rPr>
              <a:t>|e</a:t>
            </a:r>
            <a:r>
              <a:rPr lang="en-US" sz="3600" b="1" baseline="30000" dirty="0" smtClean="0">
                <a:solidFill>
                  <a:srgbClr val="000000"/>
                </a:solidFill>
                <a:latin typeface="Helvetica" pitchFamily="34" charset="0"/>
              </a:rPr>
              <a:t>-2</a:t>
            </a:r>
            <a:r>
              <a:rPr lang="en-US" sz="3600" b="1" baseline="30000" dirty="0" smtClean="0">
                <a:solidFill>
                  <a:srgbClr val="000000"/>
                </a:solidFill>
                <a:latin typeface="Symbol" pitchFamily="18" charset="2"/>
              </a:rPr>
              <a:t>p</a:t>
            </a:r>
            <a:r>
              <a:rPr lang="en-US" sz="3600" b="1" baseline="30000" dirty="0" smtClean="0">
                <a:solidFill>
                  <a:srgbClr val="000000"/>
                </a:solidFill>
                <a:latin typeface="Helvetica" pitchFamily="34" charset="0"/>
              </a:rPr>
              <a:t>i(</a:t>
            </a:r>
            <a:r>
              <a:rPr lang="en-US" sz="3600" b="1" baseline="30000" dirty="0" err="1" smtClean="0">
                <a:solidFill>
                  <a:srgbClr val="000000"/>
                </a:solidFill>
                <a:latin typeface="Helvetica" pitchFamily="34" charset="0"/>
              </a:rPr>
              <a:t>hx+ky+lz-</a:t>
            </a:r>
            <a:r>
              <a:rPr lang="en-US" sz="3600" b="1" baseline="30000" dirty="0" err="1" smtClean="0">
                <a:solidFill>
                  <a:srgbClr val="3333CC"/>
                </a:solidFill>
                <a:latin typeface="Symbol" pitchFamily="18" charset="2"/>
              </a:rPr>
              <a:t>f</a:t>
            </a:r>
            <a:r>
              <a:rPr lang="en-US" sz="3200" b="1" baseline="-25000" dirty="0" err="1" smtClean="0">
                <a:solidFill>
                  <a:srgbClr val="3333CC"/>
                </a:solidFill>
                <a:latin typeface="Helvetica" pitchFamily="34" charset="0"/>
              </a:rPr>
              <a:t>calc</a:t>
            </a:r>
            <a:r>
              <a:rPr lang="en-US" sz="3600" b="1" baseline="30000" dirty="0">
                <a:solidFill>
                  <a:srgbClr val="000000"/>
                </a:solidFill>
                <a:latin typeface="Helvetica" pitchFamily="34" charset="0"/>
              </a:rPr>
              <a:t>)</a:t>
            </a:r>
          </a:p>
          <a:p>
            <a:endParaRPr lang="en-US" sz="3600" dirty="0"/>
          </a:p>
        </p:txBody>
      </p:sp>
      <p:sp>
        <p:nvSpPr>
          <p:cNvPr id="19462" name="Text Box 6"/>
          <p:cNvSpPr txBox="1">
            <a:spLocks noChangeArrowheads="1"/>
          </p:cNvSpPr>
          <p:nvPr/>
        </p:nvSpPr>
        <p:spPr bwMode="auto">
          <a:xfrm>
            <a:off x="220663" y="2416175"/>
            <a:ext cx="447675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dirty="0"/>
              <a:t>Here, </a:t>
            </a:r>
            <a:r>
              <a:rPr lang="en-US" b="1" dirty="0" err="1" smtClean="0"/>
              <a:t>F</a:t>
            </a:r>
            <a:r>
              <a:rPr lang="en-US" baseline="-25000" dirty="0" err="1" smtClean="0"/>
              <a:t>inhibitor</a:t>
            </a:r>
            <a:r>
              <a:rPr lang="en-US" dirty="0" smtClean="0"/>
              <a:t> is the observed structure factors of the protein-inhibitor complex.</a:t>
            </a:r>
            <a:endParaRPr lang="en-US" dirty="0"/>
          </a:p>
          <a:p>
            <a:pPr>
              <a:buFontTx/>
              <a:buChar char="•"/>
            </a:pPr>
            <a:r>
              <a:rPr lang="en-US" b="1" dirty="0" err="1" smtClean="0"/>
              <a:t>F</a:t>
            </a:r>
            <a:r>
              <a:rPr lang="en-US" baseline="-25000" dirty="0" err="1" smtClean="0"/>
              <a:t>native</a:t>
            </a:r>
            <a:r>
              <a:rPr lang="en-US" dirty="0" smtClean="0"/>
              <a:t> is calculated from the model </a:t>
            </a:r>
            <a:r>
              <a:rPr lang="en-US" dirty="0"/>
              <a:t>of </a:t>
            </a:r>
            <a:r>
              <a:rPr lang="en-US" dirty="0" smtClean="0"/>
              <a:t>the native protein after </a:t>
            </a:r>
            <a:r>
              <a:rPr lang="en-US" dirty="0"/>
              <a:t>a few cycles of automated refinement.</a:t>
            </a:r>
          </a:p>
          <a:p>
            <a:pPr>
              <a:buFontTx/>
              <a:buChar char="•"/>
            </a:pPr>
            <a:r>
              <a:rPr lang="en-US" dirty="0">
                <a:solidFill>
                  <a:srgbClr val="00B050"/>
                </a:solidFill>
              </a:rPr>
              <a:t>Positive </a:t>
            </a:r>
            <a:r>
              <a:rPr lang="en-US" dirty="0" smtClean="0">
                <a:solidFill>
                  <a:srgbClr val="00B050"/>
                </a:solidFill>
              </a:rPr>
              <a:t>contours correspond </a:t>
            </a:r>
            <a:r>
              <a:rPr lang="en-US" dirty="0">
                <a:solidFill>
                  <a:srgbClr val="00B050"/>
                </a:solidFill>
              </a:rPr>
              <a:t>to </a:t>
            </a:r>
            <a:r>
              <a:rPr lang="en-US" dirty="0" smtClean="0">
                <a:solidFill>
                  <a:srgbClr val="00B050"/>
                </a:solidFill>
              </a:rPr>
              <a:t>atoms in the inhibitor complex </a:t>
            </a:r>
            <a:r>
              <a:rPr lang="en-US" dirty="0">
                <a:solidFill>
                  <a:srgbClr val="00B050"/>
                </a:solidFill>
              </a:rPr>
              <a:t>that are not in the native structure.</a:t>
            </a:r>
          </a:p>
          <a:p>
            <a:pPr>
              <a:buFontTx/>
              <a:buChar char="•"/>
            </a:pPr>
            <a:r>
              <a:rPr lang="en-US" dirty="0">
                <a:solidFill>
                  <a:srgbClr val="FF0000"/>
                </a:solidFill>
              </a:rPr>
              <a:t>Negative </a:t>
            </a:r>
            <a:r>
              <a:rPr lang="en-US" dirty="0" smtClean="0">
                <a:solidFill>
                  <a:srgbClr val="FF0000"/>
                </a:solidFill>
              </a:rPr>
              <a:t>contours correspond </a:t>
            </a:r>
            <a:r>
              <a:rPr lang="en-US" dirty="0">
                <a:solidFill>
                  <a:srgbClr val="FF0000"/>
                </a:solidFill>
              </a:rPr>
              <a:t>to </a:t>
            </a:r>
            <a:r>
              <a:rPr lang="en-US" dirty="0" smtClean="0">
                <a:solidFill>
                  <a:srgbClr val="FF0000"/>
                </a:solidFill>
              </a:rPr>
              <a:t>atoms present </a:t>
            </a:r>
            <a:r>
              <a:rPr lang="en-US" dirty="0">
                <a:solidFill>
                  <a:srgbClr val="FF0000"/>
                </a:solidFill>
              </a:rPr>
              <a:t>in the native structure that should be removed in the inhibitor complex.</a:t>
            </a:r>
          </a:p>
          <a:p>
            <a:pPr>
              <a:buFontTx/>
              <a:buChar char="•"/>
            </a:pPr>
            <a:r>
              <a:rPr lang="en-US" dirty="0"/>
              <a:t>After model building, do more automated refinement and then validate.</a:t>
            </a:r>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7658" y="2641779"/>
            <a:ext cx="4163124" cy="2377896"/>
          </a:xfrm>
        </p:spPr>
      </p:pic>
      <p:sp>
        <p:nvSpPr>
          <p:cNvPr id="5" name="TextBox 4"/>
          <p:cNvSpPr txBox="1"/>
          <p:nvPr/>
        </p:nvSpPr>
        <p:spPr>
          <a:xfrm>
            <a:off x="1945178" y="6483927"/>
            <a:ext cx="5253361" cy="369332"/>
          </a:xfrm>
          <a:prstGeom prst="rect">
            <a:avLst/>
          </a:prstGeom>
          <a:noFill/>
        </p:spPr>
        <p:txBody>
          <a:bodyPr wrap="none" rtlCol="0">
            <a:spAutoFit/>
          </a:bodyPr>
          <a:lstStyle/>
          <a:p>
            <a:r>
              <a:rPr lang="en-US" dirty="0" smtClean="0"/>
              <a:t>Choose File menu</a:t>
            </a:r>
            <a:r>
              <a:rPr lang="en-US" dirty="0" smtClean="0">
                <a:sym typeface="Wingdings" pitchFamily="2" charset="2"/>
              </a:rPr>
              <a:t> Get Monomer type  PRO </a:t>
            </a:r>
            <a:endParaRPr lang="en-US" dirty="0"/>
          </a:p>
        </p:txBody>
      </p:sp>
    </p:spTree>
    <p:extLst>
      <p:ext uri="{BB962C8B-B14F-4D97-AF65-F5344CB8AC3E}">
        <p14:creationId xmlns:p14="http://schemas.microsoft.com/office/powerpoint/2010/main" val="23308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dirty="0"/>
              <a:t>Goals for </a:t>
            </a:r>
            <a:r>
              <a:rPr lang="en-US" dirty="0" smtClean="0"/>
              <a:t>Later Today</a:t>
            </a:r>
            <a:endParaRPr lang="en-US" dirty="0"/>
          </a:p>
        </p:txBody>
      </p:sp>
      <p:sp>
        <p:nvSpPr>
          <p:cNvPr id="5" name="Rectangle 3"/>
          <p:cNvSpPr txBox="1">
            <a:spLocks noChangeArrowheads="1"/>
          </p:cNvSpPr>
          <p:nvPr/>
        </p:nvSpPr>
        <p:spPr bwMode="auto">
          <a:xfrm>
            <a:off x="716916" y="1573875"/>
            <a:ext cx="80675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pPr>
            <a:r>
              <a:rPr lang="en-US" sz="2400" kern="0" dirty="0" smtClean="0">
                <a:solidFill>
                  <a:srgbClr val="000000"/>
                </a:solidFill>
              </a:rPr>
              <a:t>Automated Refinement—Round </a:t>
            </a:r>
            <a:r>
              <a:rPr lang="en-US" sz="2400" kern="0" dirty="0">
                <a:solidFill>
                  <a:srgbClr val="000000"/>
                </a:solidFill>
              </a:rPr>
              <a:t>1</a:t>
            </a:r>
          </a:p>
          <a:p>
            <a:pPr lvl="1">
              <a:lnSpc>
                <a:spcPct val="80000"/>
              </a:lnSpc>
            </a:pPr>
            <a:r>
              <a:rPr lang="en-US" sz="2000" kern="0" dirty="0">
                <a:solidFill>
                  <a:srgbClr val="000000"/>
                </a:solidFill>
              </a:rPr>
              <a:t> </a:t>
            </a:r>
            <a:r>
              <a:rPr lang="en-US" sz="1600" kern="0" dirty="0" err="1">
                <a:solidFill>
                  <a:srgbClr val="000000"/>
                </a:solidFill>
              </a:rPr>
              <a:t>Phenix</a:t>
            </a:r>
            <a:endParaRPr lang="en-US" sz="1600" kern="0" dirty="0">
              <a:solidFill>
                <a:srgbClr val="000000"/>
              </a:solidFill>
            </a:endParaRPr>
          </a:p>
          <a:p>
            <a:pPr lvl="1">
              <a:lnSpc>
                <a:spcPct val="80000"/>
              </a:lnSpc>
            </a:pPr>
            <a:r>
              <a:rPr lang="en-US" sz="2000" kern="0" dirty="0" err="1">
                <a:solidFill>
                  <a:srgbClr val="000000"/>
                </a:solidFill>
              </a:rPr>
              <a:t>R</a:t>
            </a:r>
            <a:r>
              <a:rPr lang="en-US" sz="2000" kern="0" baseline="-25000" dirty="0" err="1">
                <a:solidFill>
                  <a:srgbClr val="000000"/>
                </a:solidFill>
              </a:rPr>
              <a:t>work</a:t>
            </a:r>
            <a:r>
              <a:rPr lang="en-US" sz="2000" kern="0" dirty="0">
                <a:solidFill>
                  <a:srgbClr val="000000"/>
                </a:solidFill>
              </a:rPr>
              <a:t> and </a:t>
            </a:r>
            <a:r>
              <a:rPr lang="en-US" sz="2000" kern="0" dirty="0" err="1">
                <a:solidFill>
                  <a:srgbClr val="000000"/>
                </a:solidFill>
              </a:rPr>
              <a:t>R</a:t>
            </a:r>
            <a:r>
              <a:rPr lang="en-US" sz="2000" kern="0" baseline="-25000" dirty="0" err="1">
                <a:solidFill>
                  <a:srgbClr val="000000"/>
                </a:solidFill>
              </a:rPr>
              <a:t>free</a:t>
            </a:r>
            <a:r>
              <a:rPr lang="en-US" sz="2000" kern="0" dirty="0">
                <a:solidFill>
                  <a:srgbClr val="000000"/>
                </a:solidFill>
              </a:rPr>
              <a:t> for your model.</a:t>
            </a:r>
          </a:p>
          <a:p>
            <a:pPr lvl="0">
              <a:lnSpc>
                <a:spcPct val="80000"/>
              </a:lnSpc>
            </a:pPr>
            <a:r>
              <a:rPr lang="en-US" sz="2400" kern="0" dirty="0" smtClean="0">
                <a:solidFill>
                  <a:srgbClr val="000000"/>
                </a:solidFill>
              </a:rPr>
              <a:t>Manual </a:t>
            </a:r>
            <a:r>
              <a:rPr lang="en-US" sz="2400" kern="0" dirty="0">
                <a:solidFill>
                  <a:srgbClr val="000000"/>
                </a:solidFill>
              </a:rPr>
              <a:t>Refinement </a:t>
            </a:r>
          </a:p>
          <a:p>
            <a:pPr lvl="1">
              <a:lnSpc>
                <a:spcPct val="80000"/>
              </a:lnSpc>
            </a:pPr>
            <a:r>
              <a:rPr lang="en-US" sz="1600" kern="0" dirty="0" smtClean="0">
                <a:solidFill>
                  <a:srgbClr val="000000"/>
                </a:solidFill>
              </a:rPr>
              <a:t>Build inhibitor</a:t>
            </a:r>
            <a:endParaRPr lang="en-US" sz="1600" kern="0" dirty="0">
              <a:solidFill>
                <a:srgbClr val="000000"/>
              </a:solidFill>
            </a:endParaRPr>
          </a:p>
          <a:p>
            <a:pPr lvl="0">
              <a:lnSpc>
                <a:spcPct val="80000"/>
              </a:lnSpc>
            </a:pPr>
            <a:r>
              <a:rPr lang="en-US" sz="2400" kern="0" dirty="0">
                <a:solidFill>
                  <a:srgbClr val="000000"/>
                </a:solidFill>
              </a:rPr>
              <a:t>Automated Refinement– Round 2</a:t>
            </a:r>
          </a:p>
          <a:p>
            <a:pPr lvl="1">
              <a:lnSpc>
                <a:spcPct val="80000"/>
              </a:lnSpc>
            </a:pPr>
            <a:r>
              <a:rPr lang="en-US" sz="1200" kern="0" dirty="0" err="1">
                <a:solidFill>
                  <a:srgbClr val="000000"/>
                </a:solidFill>
              </a:rPr>
              <a:t>Phenix</a:t>
            </a:r>
            <a:endParaRPr lang="en-US" sz="1200" kern="0" dirty="0">
              <a:solidFill>
                <a:srgbClr val="000000"/>
              </a:solidFill>
            </a:endParaRPr>
          </a:p>
          <a:p>
            <a:pPr lvl="1">
              <a:lnSpc>
                <a:spcPct val="80000"/>
              </a:lnSpc>
            </a:pPr>
            <a:r>
              <a:rPr lang="en-US" sz="2000" kern="0" dirty="0" smtClean="0">
                <a:solidFill>
                  <a:srgbClr val="000000"/>
                </a:solidFill>
              </a:rPr>
              <a:t>Note </a:t>
            </a:r>
            <a:r>
              <a:rPr lang="en-US" sz="2000" kern="0" dirty="0" err="1" smtClean="0">
                <a:solidFill>
                  <a:srgbClr val="000000"/>
                </a:solidFill>
              </a:rPr>
              <a:t>R</a:t>
            </a:r>
            <a:r>
              <a:rPr lang="en-US" sz="2000" kern="0" baseline="-25000" dirty="0" err="1" smtClean="0">
                <a:solidFill>
                  <a:srgbClr val="000000"/>
                </a:solidFill>
              </a:rPr>
              <a:t>work</a:t>
            </a:r>
            <a:r>
              <a:rPr lang="en-US" sz="2000" kern="0" dirty="0" smtClean="0">
                <a:solidFill>
                  <a:srgbClr val="000000"/>
                </a:solidFill>
              </a:rPr>
              <a:t> </a:t>
            </a:r>
            <a:r>
              <a:rPr lang="en-US" sz="2000" kern="0" dirty="0">
                <a:solidFill>
                  <a:srgbClr val="000000"/>
                </a:solidFill>
              </a:rPr>
              <a:t>and </a:t>
            </a:r>
            <a:r>
              <a:rPr lang="en-US" sz="2000" kern="0" dirty="0" err="1">
                <a:solidFill>
                  <a:srgbClr val="000000"/>
                </a:solidFill>
              </a:rPr>
              <a:t>R</a:t>
            </a:r>
            <a:r>
              <a:rPr lang="en-US" sz="2000" kern="0" baseline="-25000" dirty="0" err="1">
                <a:solidFill>
                  <a:srgbClr val="000000"/>
                </a:solidFill>
              </a:rPr>
              <a:t>free</a:t>
            </a:r>
            <a:r>
              <a:rPr lang="en-US" sz="2000" kern="0" dirty="0">
                <a:solidFill>
                  <a:srgbClr val="000000"/>
                </a:solidFill>
              </a:rPr>
              <a:t> for your model </a:t>
            </a:r>
            <a:r>
              <a:rPr lang="en-US" sz="2000" kern="0" dirty="0" smtClean="0">
                <a:solidFill>
                  <a:srgbClr val="000000"/>
                </a:solidFill>
              </a:rPr>
              <a:t>t</a:t>
            </a:r>
            <a:r>
              <a:rPr lang="en-US" sz="2000" kern="0" dirty="0">
                <a:solidFill>
                  <a:srgbClr val="000000"/>
                </a:solidFill>
              </a:rPr>
              <a:t>.</a:t>
            </a:r>
          </a:p>
          <a:p>
            <a:pPr lvl="0">
              <a:lnSpc>
                <a:spcPct val="80000"/>
              </a:lnSpc>
            </a:pPr>
            <a:r>
              <a:rPr lang="en-US" sz="2400" dirty="0" smtClean="0"/>
              <a:t>Go forth wielding the tools of X-ray crystallography and discover the secrets of other biological macromolecules.</a:t>
            </a:r>
          </a:p>
          <a:p>
            <a:pPr>
              <a:lnSpc>
                <a:spcPct val="80000"/>
              </a:lnSpc>
            </a:pPr>
            <a:endParaRPr lang="en-US" sz="2400" dirty="0" smtClean="0"/>
          </a:p>
          <a:p>
            <a:pPr>
              <a:lnSpc>
                <a:spcPct val="80000"/>
              </a:lnSpc>
            </a:pPr>
            <a:endParaRPr lang="en-US" sz="2400" dirty="0"/>
          </a:p>
        </p:txBody>
      </p:sp>
    </p:spTree>
    <p:extLst>
      <p:ext uri="{BB962C8B-B14F-4D97-AF65-F5344CB8AC3E}">
        <p14:creationId xmlns:p14="http://schemas.microsoft.com/office/powerpoint/2010/main" val="1986431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187" y="2680489"/>
            <a:ext cx="8868578" cy="1313761"/>
          </a:xfrm>
          <a:prstGeom prst="rect">
            <a:avLst/>
          </a:prstGeom>
          <a:solidFill>
            <a:schemeClr val="accent3">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06" name="Rectangle 2"/>
          <p:cNvSpPr>
            <a:spLocks noGrp="1" noChangeArrowheads="1"/>
          </p:cNvSpPr>
          <p:nvPr>
            <p:ph type="title"/>
          </p:nvPr>
        </p:nvSpPr>
        <p:spPr>
          <a:xfrm>
            <a:off x="0" y="109385"/>
            <a:ext cx="9144000" cy="1143000"/>
          </a:xfrm>
        </p:spPr>
        <p:txBody>
          <a:bodyPr/>
          <a:lstStyle/>
          <a:p>
            <a:r>
              <a:rPr lang="en-US" sz="3200" b="1" dirty="0"/>
              <a:t>Refinement </a:t>
            </a:r>
            <a:r>
              <a:rPr lang="en-US" sz="3200" b="1" dirty="0" smtClean="0"/>
              <a:t>procedure for inhibitor structure</a:t>
            </a:r>
            <a:endParaRPr lang="en-US" sz="3200" b="1" dirty="0"/>
          </a:p>
        </p:txBody>
      </p:sp>
      <p:sp>
        <p:nvSpPr>
          <p:cNvPr id="98307" name="Rectangle 3"/>
          <p:cNvSpPr>
            <a:spLocks noGrp="1" noChangeArrowheads="1"/>
          </p:cNvSpPr>
          <p:nvPr>
            <p:ph type="body" idx="1"/>
          </p:nvPr>
        </p:nvSpPr>
        <p:spPr>
          <a:xfrm>
            <a:off x="121187" y="2660234"/>
            <a:ext cx="9022813" cy="1597446"/>
          </a:xfrm>
        </p:spPr>
        <p:txBody>
          <a:bodyPr/>
          <a:lstStyle/>
          <a:p>
            <a:pPr>
              <a:buFontTx/>
              <a:buNone/>
            </a:pPr>
            <a:r>
              <a:rPr lang="en-US" sz="2400" dirty="0" err="1" smtClean="0"/>
              <a:t>phenix.refine</a:t>
            </a:r>
            <a:r>
              <a:rPr lang="en-US" sz="2400" dirty="0" smtClean="0"/>
              <a:t>  </a:t>
            </a:r>
            <a:r>
              <a:rPr lang="en-US" sz="2400" dirty="0" smtClean="0">
                <a:solidFill>
                  <a:srgbClr val="FF0000"/>
                </a:solidFill>
              </a:rPr>
              <a:t>nativeround2_001.pdb</a:t>
            </a:r>
            <a:r>
              <a:rPr lang="en-US" sz="2400" dirty="0" smtClean="0"/>
              <a:t> m230d_2018_scaled.mtz </a:t>
            </a:r>
            <a:r>
              <a:rPr lang="en-US" sz="2400" dirty="0" err="1"/>
              <a:t>refinement.input.xray_data.labels</a:t>
            </a:r>
            <a:r>
              <a:rPr lang="en-US" sz="2400" dirty="0"/>
              <a:t>="</a:t>
            </a:r>
            <a:r>
              <a:rPr lang="en-US" sz="2400" dirty="0" err="1" smtClean="0"/>
              <a:t>FP_inhibitor</a:t>
            </a:r>
            <a:r>
              <a:rPr lang="en-US" sz="2400" dirty="0" smtClean="0"/>
              <a:t>-fay </a:t>
            </a:r>
            <a:r>
              <a:rPr lang="en-US" sz="2400" dirty="0" err="1" smtClean="0"/>
              <a:t>SIGFP_inhibitor</a:t>
            </a:r>
            <a:r>
              <a:rPr lang="en-US" sz="2400" dirty="0" smtClean="0"/>
              <a:t>-fay “ </a:t>
            </a:r>
            <a:r>
              <a:rPr lang="en-US" sz="2400" dirty="0" err="1" smtClean="0"/>
              <a:t>output.prefix</a:t>
            </a:r>
            <a:r>
              <a:rPr lang="en-US" sz="2400" dirty="0" smtClean="0"/>
              <a:t>=</a:t>
            </a:r>
            <a:r>
              <a:rPr lang="en-US" sz="2400" dirty="0" smtClean="0">
                <a:solidFill>
                  <a:schemeClr val="accent2">
                    <a:lumMod val="60000"/>
                    <a:lumOff val="40000"/>
                  </a:schemeClr>
                </a:solidFill>
              </a:rPr>
              <a:t>inhibitorround1</a:t>
            </a:r>
            <a:endParaRPr lang="en-US" sz="2400" dirty="0">
              <a:solidFill>
                <a:schemeClr val="accent2">
                  <a:lumMod val="60000"/>
                  <a:lumOff val="40000"/>
                </a:schemeClr>
              </a:solidFill>
            </a:endParaRPr>
          </a:p>
        </p:txBody>
      </p:sp>
      <p:sp>
        <p:nvSpPr>
          <p:cNvPr id="3" name="TextBox 2"/>
          <p:cNvSpPr txBox="1"/>
          <p:nvPr/>
        </p:nvSpPr>
        <p:spPr>
          <a:xfrm>
            <a:off x="1319696" y="2200289"/>
            <a:ext cx="4203780" cy="338554"/>
          </a:xfrm>
          <a:prstGeom prst="rect">
            <a:avLst/>
          </a:prstGeom>
          <a:noFill/>
        </p:spPr>
        <p:txBody>
          <a:bodyPr wrap="none" rtlCol="0">
            <a:spAutoFit/>
          </a:bodyPr>
          <a:lstStyle/>
          <a:p>
            <a:r>
              <a:rPr lang="en-US" sz="1600" dirty="0" smtClean="0">
                <a:solidFill>
                  <a:srgbClr val="FF0000"/>
                </a:solidFill>
              </a:rPr>
              <a:t>Your best coordinates of native proteinase K</a:t>
            </a:r>
            <a:endParaRPr lang="en-US" sz="1600" dirty="0">
              <a:solidFill>
                <a:srgbClr val="FF0000"/>
              </a:solidFill>
            </a:endParaRPr>
          </a:p>
        </p:txBody>
      </p:sp>
      <p:cxnSp>
        <p:nvCxnSpPr>
          <p:cNvPr id="5" name="Straight Arrow Connector 4"/>
          <p:cNvCxnSpPr/>
          <p:nvPr/>
        </p:nvCxnSpPr>
        <p:spPr>
          <a:xfrm>
            <a:off x="3421586" y="2460151"/>
            <a:ext cx="0" cy="3017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9611" y="5058501"/>
            <a:ext cx="8868578" cy="646331"/>
          </a:xfrm>
          <a:prstGeom prst="rect">
            <a:avLst/>
          </a:prstGeom>
          <a:solidFill>
            <a:schemeClr val="accent3">
              <a:lumMod val="75000"/>
            </a:schemeClr>
          </a:solidFill>
        </p:spPr>
        <p:txBody>
          <a:bodyPr wrap="square" rtlCol="0">
            <a:spAutoFit/>
          </a:bodyPr>
          <a:lstStyle/>
          <a:p>
            <a:r>
              <a:rPr lang="en-US" dirty="0"/>
              <a:t>Then, </a:t>
            </a:r>
            <a:r>
              <a:rPr lang="en-US" dirty="0" smtClean="0"/>
              <a:t>address </a:t>
            </a:r>
            <a:r>
              <a:rPr lang="en-US" dirty="0"/>
              <a:t>difference map </a:t>
            </a:r>
            <a:r>
              <a:rPr lang="en-US" dirty="0" smtClean="0"/>
              <a:t>peaks:</a:t>
            </a:r>
            <a:endParaRPr lang="en-US" dirty="0"/>
          </a:p>
          <a:p>
            <a:r>
              <a:rPr lang="en-US" dirty="0" smtClean="0"/>
              <a:t>	coot inhibitorround1_001.pdb inhibitorround1_001.mtz</a:t>
            </a:r>
            <a:endParaRPr lang="en-US" dirty="0"/>
          </a:p>
        </p:txBody>
      </p:sp>
      <p:sp>
        <p:nvSpPr>
          <p:cNvPr id="4" name="TextBox 3"/>
          <p:cNvSpPr txBox="1"/>
          <p:nvPr/>
        </p:nvSpPr>
        <p:spPr>
          <a:xfrm>
            <a:off x="275422" y="1679170"/>
            <a:ext cx="3403496" cy="369332"/>
          </a:xfrm>
          <a:prstGeom prst="rect">
            <a:avLst/>
          </a:prstGeom>
          <a:noFill/>
        </p:spPr>
        <p:txBody>
          <a:bodyPr wrap="none" rtlCol="0">
            <a:spAutoFit/>
          </a:bodyPr>
          <a:lstStyle/>
          <a:p>
            <a:r>
              <a:rPr lang="en-US" dirty="0" smtClean="0"/>
              <a:t>On </a:t>
            </a:r>
            <a:r>
              <a:rPr lang="en-US" b="1" dirty="0" smtClean="0"/>
              <a:t>one line</a:t>
            </a:r>
            <a:r>
              <a:rPr lang="en-US" dirty="0" smtClean="0"/>
              <a:t>, type the following:</a:t>
            </a:r>
            <a:endParaRPr lang="en-US" dirty="0"/>
          </a:p>
        </p:txBody>
      </p:sp>
    </p:spTree>
    <p:extLst>
      <p:ext uri="{BB962C8B-B14F-4D97-AF65-F5344CB8AC3E}">
        <p14:creationId xmlns:p14="http://schemas.microsoft.com/office/powerpoint/2010/main" val="349526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6700"/>
            <a:ext cx="9001125" cy="7391400"/>
          </a:xfrm>
          <a:prstGeom prst="rect">
            <a:avLst/>
          </a:prstGeom>
          <a:noFill/>
          <a:extLst>
            <a:ext uri="{909E8E84-426E-40DD-AFC4-6F175D3DCCD1}">
              <a14:hiddenFill xmlns:a14="http://schemas.microsoft.com/office/drawing/2010/main">
                <a:solidFill>
                  <a:srgbClr val="FFFFFF"/>
                </a:solidFill>
              </a14:hiddenFill>
            </a:ext>
          </a:extLst>
        </p:spPr>
      </p:pic>
      <p:sp>
        <p:nvSpPr>
          <p:cNvPr id="266243" name="Rectangle 3"/>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rgbClr val="000000"/>
                </a:solidFill>
              </a:rPr>
              <a:t>Peptide bond</a:t>
            </a:r>
          </a:p>
        </p:txBody>
      </p:sp>
      <p:sp>
        <p:nvSpPr>
          <p:cNvPr id="6" name="TextBox 5"/>
          <p:cNvSpPr txBox="1"/>
          <p:nvPr/>
        </p:nvSpPr>
        <p:spPr>
          <a:xfrm>
            <a:off x="5282452" y="3984341"/>
            <a:ext cx="370614"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t>
            </a:r>
            <a:endParaRPr lang="en-US" sz="2000" b="1" dirty="0">
              <a:solidFill>
                <a:srgbClr val="996600"/>
              </a:solidFill>
            </a:endParaRPr>
          </a:p>
        </p:txBody>
      </p:sp>
      <p:sp>
        <p:nvSpPr>
          <p:cNvPr id="7" name="TextBox 6"/>
          <p:cNvSpPr txBox="1"/>
          <p:nvPr/>
        </p:nvSpPr>
        <p:spPr>
          <a:xfrm>
            <a:off x="4164516" y="3554505"/>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8" name="TextBox 7"/>
          <p:cNvSpPr txBox="1"/>
          <p:nvPr/>
        </p:nvSpPr>
        <p:spPr>
          <a:xfrm>
            <a:off x="5467759" y="3154395"/>
            <a:ext cx="383438"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O</a:t>
            </a:r>
          </a:p>
        </p:txBody>
      </p:sp>
      <p:sp>
        <p:nvSpPr>
          <p:cNvPr id="9" name="TextBox 8"/>
          <p:cNvSpPr txBox="1"/>
          <p:nvPr/>
        </p:nvSpPr>
        <p:spPr>
          <a:xfrm>
            <a:off x="4718537" y="3784286"/>
            <a:ext cx="383438"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rPr>
              <a:t>N</a:t>
            </a:r>
          </a:p>
        </p:txBody>
      </p:sp>
      <p:sp>
        <p:nvSpPr>
          <p:cNvPr id="10" name="TextBox 9"/>
          <p:cNvSpPr txBox="1"/>
          <p:nvPr/>
        </p:nvSpPr>
        <p:spPr>
          <a:xfrm>
            <a:off x="6199504" y="4224737"/>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13" name="Trapezoid 12"/>
          <p:cNvSpPr/>
          <p:nvPr/>
        </p:nvSpPr>
        <p:spPr>
          <a:xfrm rot="12287077">
            <a:off x="4004543" y="3472179"/>
            <a:ext cx="2555296" cy="1042257"/>
          </a:xfrm>
          <a:prstGeom prst="trapezoid">
            <a:avLst>
              <a:gd name="adj" fmla="val 60231"/>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6995311" y="3628412"/>
            <a:ext cx="1691489" cy="461665"/>
          </a:xfrm>
          <a:prstGeom prst="rect">
            <a:avLst/>
          </a:prstGeom>
          <a:noFill/>
        </p:spPr>
        <p:txBody>
          <a:bodyPr wrap="none" rtlCol="0">
            <a:spAutoFit/>
          </a:bodyPr>
          <a:lstStyle/>
          <a:p>
            <a:r>
              <a:rPr lang="en-US" sz="2400" dirty="0">
                <a:solidFill>
                  <a:srgbClr val="000000"/>
                </a:solidFill>
              </a:rPr>
              <a:t>N-terminus</a:t>
            </a:r>
            <a:endParaRPr lang="en-US" dirty="0">
              <a:solidFill>
                <a:srgbClr val="000000"/>
              </a:solidFill>
            </a:endParaRPr>
          </a:p>
        </p:txBody>
      </p:sp>
      <p:sp>
        <p:nvSpPr>
          <p:cNvPr id="15" name="TextBox 14"/>
          <p:cNvSpPr txBox="1"/>
          <p:nvPr/>
        </p:nvSpPr>
        <p:spPr>
          <a:xfrm>
            <a:off x="-11693" y="3765347"/>
            <a:ext cx="1691489" cy="461665"/>
          </a:xfrm>
          <a:prstGeom prst="rect">
            <a:avLst/>
          </a:prstGeom>
          <a:noFill/>
        </p:spPr>
        <p:txBody>
          <a:bodyPr wrap="none" rtlCol="0">
            <a:spAutoFit/>
          </a:bodyPr>
          <a:lstStyle/>
          <a:p>
            <a:r>
              <a:rPr lang="en-US" sz="2400" dirty="0">
                <a:solidFill>
                  <a:srgbClr val="000000"/>
                </a:solidFill>
              </a:rPr>
              <a:t>C-terminus</a:t>
            </a:r>
          </a:p>
        </p:txBody>
      </p:sp>
    </p:spTree>
    <p:extLst>
      <p:ext uri="{BB962C8B-B14F-4D97-AF65-F5344CB8AC3E}">
        <p14:creationId xmlns:p14="http://schemas.microsoft.com/office/powerpoint/2010/main" val="38754787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1693" y="3765347"/>
            <a:ext cx="1691489" cy="461665"/>
          </a:xfrm>
          <a:prstGeom prst="rect">
            <a:avLst/>
          </a:prstGeom>
          <a:noFill/>
        </p:spPr>
        <p:txBody>
          <a:bodyPr wrap="none" rtlCol="0">
            <a:spAutoFit/>
          </a:bodyPr>
          <a:lstStyle/>
          <a:p>
            <a:r>
              <a:rPr lang="en-US" sz="2400" dirty="0">
                <a:solidFill>
                  <a:srgbClr val="000000"/>
                </a:solidFill>
              </a:rPr>
              <a:t>C-terminus</a:t>
            </a:r>
          </a:p>
        </p:txBody>
      </p:sp>
      <p:pic>
        <p:nvPicPr>
          <p:cNvPr id="266242" name="Picture 2" descr="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6700"/>
            <a:ext cx="9001125" cy="7391400"/>
          </a:xfrm>
          <a:prstGeom prst="rect">
            <a:avLst/>
          </a:prstGeom>
          <a:noFill/>
          <a:extLst>
            <a:ext uri="{909E8E84-426E-40DD-AFC4-6F175D3DCCD1}">
              <a14:hiddenFill xmlns:a14="http://schemas.microsoft.com/office/drawing/2010/main">
                <a:solidFill>
                  <a:srgbClr val="FFFFFF"/>
                </a:solidFill>
              </a14:hiddenFill>
            </a:ext>
          </a:extLst>
        </p:spPr>
      </p:pic>
      <p:sp>
        <p:nvSpPr>
          <p:cNvPr id="266243" name="Rectangle 3"/>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a:solidFill>
                  <a:srgbClr val="000000"/>
                </a:solidFill>
              </a:rPr>
              <a:t>Peptide bond</a:t>
            </a:r>
          </a:p>
        </p:txBody>
      </p:sp>
      <p:sp>
        <p:nvSpPr>
          <p:cNvPr id="6" name="TextBox 5"/>
          <p:cNvSpPr txBox="1"/>
          <p:nvPr/>
        </p:nvSpPr>
        <p:spPr>
          <a:xfrm>
            <a:off x="3546661" y="3354450"/>
            <a:ext cx="370614"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t>
            </a:r>
            <a:endParaRPr lang="en-US" sz="2000" b="1" dirty="0">
              <a:solidFill>
                <a:srgbClr val="996600"/>
              </a:solidFill>
            </a:endParaRPr>
          </a:p>
        </p:txBody>
      </p:sp>
      <p:sp>
        <p:nvSpPr>
          <p:cNvPr id="7" name="TextBox 6"/>
          <p:cNvSpPr txBox="1"/>
          <p:nvPr/>
        </p:nvSpPr>
        <p:spPr>
          <a:xfrm>
            <a:off x="4164516" y="3554505"/>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8" name="TextBox 7"/>
          <p:cNvSpPr txBox="1"/>
          <p:nvPr/>
        </p:nvSpPr>
        <p:spPr>
          <a:xfrm>
            <a:off x="3725556" y="4184396"/>
            <a:ext cx="383438"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rPr>
              <a:t>O</a:t>
            </a:r>
          </a:p>
        </p:txBody>
      </p:sp>
      <p:sp>
        <p:nvSpPr>
          <p:cNvPr id="9" name="TextBox 8"/>
          <p:cNvSpPr txBox="1"/>
          <p:nvPr/>
        </p:nvSpPr>
        <p:spPr>
          <a:xfrm>
            <a:off x="3037655" y="3584231"/>
            <a:ext cx="383438"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rPr>
              <a:t>N</a:t>
            </a:r>
          </a:p>
        </p:txBody>
      </p:sp>
      <p:sp>
        <p:nvSpPr>
          <p:cNvPr id="10" name="TextBox 9"/>
          <p:cNvSpPr txBox="1"/>
          <p:nvPr/>
        </p:nvSpPr>
        <p:spPr>
          <a:xfrm>
            <a:off x="2509147" y="3789948"/>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11" name="Trapezoid 10"/>
          <p:cNvSpPr/>
          <p:nvPr/>
        </p:nvSpPr>
        <p:spPr>
          <a:xfrm rot="8939215">
            <a:off x="2452910" y="3532097"/>
            <a:ext cx="2555296" cy="1042257"/>
          </a:xfrm>
          <a:prstGeom prst="trapezoid">
            <a:avLst>
              <a:gd name="adj" fmla="val 60231"/>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6995311" y="3628412"/>
            <a:ext cx="1691489" cy="461665"/>
          </a:xfrm>
          <a:prstGeom prst="rect">
            <a:avLst/>
          </a:prstGeom>
          <a:noFill/>
        </p:spPr>
        <p:txBody>
          <a:bodyPr wrap="none" rtlCol="0">
            <a:spAutoFit/>
          </a:bodyPr>
          <a:lstStyle/>
          <a:p>
            <a:r>
              <a:rPr lang="en-US" sz="2400" dirty="0">
                <a:solidFill>
                  <a:srgbClr val="000000"/>
                </a:solidFill>
              </a:rPr>
              <a:t>N-terminus</a:t>
            </a:r>
            <a:endParaRPr lang="en-US" dirty="0">
              <a:solidFill>
                <a:srgbClr val="000000"/>
              </a:solidFill>
            </a:endParaRPr>
          </a:p>
        </p:txBody>
      </p:sp>
    </p:spTree>
    <p:extLst>
      <p:ext uri="{BB962C8B-B14F-4D97-AF65-F5344CB8AC3E}">
        <p14:creationId xmlns:p14="http://schemas.microsoft.com/office/powerpoint/2010/main" val="29973012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6700"/>
            <a:ext cx="9001125" cy="7391400"/>
          </a:xfrm>
          <a:prstGeom prst="rect">
            <a:avLst/>
          </a:prstGeom>
          <a:noFill/>
          <a:extLst>
            <a:ext uri="{909E8E84-426E-40DD-AFC4-6F175D3DCCD1}">
              <a14:hiddenFill xmlns:a14="http://schemas.microsoft.com/office/drawing/2010/main">
                <a:solidFill>
                  <a:srgbClr val="FFFFFF"/>
                </a:solidFill>
              </a14:hiddenFill>
            </a:ext>
          </a:extLst>
        </p:spPr>
      </p:pic>
      <p:sp>
        <p:nvSpPr>
          <p:cNvPr id="266243" name="Rectangle 3"/>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400" dirty="0">
                <a:solidFill>
                  <a:srgbClr val="000000"/>
                </a:solidFill>
              </a:rPr>
              <a:t>Main chain torsion angles</a:t>
            </a:r>
          </a:p>
        </p:txBody>
      </p:sp>
      <p:sp>
        <p:nvSpPr>
          <p:cNvPr id="6" name="TextBox 5"/>
          <p:cNvSpPr txBox="1"/>
          <p:nvPr/>
        </p:nvSpPr>
        <p:spPr>
          <a:xfrm>
            <a:off x="3952315" y="3853171"/>
            <a:ext cx="370614"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t>
            </a:r>
            <a:endParaRPr lang="en-US" sz="2000" b="1" dirty="0">
              <a:solidFill>
                <a:srgbClr val="996600"/>
              </a:solidFill>
            </a:endParaRPr>
          </a:p>
        </p:txBody>
      </p:sp>
      <p:sp>
        <p:nvSpPr>
          <p:cNvPr id="7" name="TextBox 6"/>
          <p:cNvSpPr txBox="1"/>
          <p:nvPr/>
        </p:nvSpPr>
        <p:spPr>
          <a:xfrm>
            <a:off x="4164516" y="3554505"/>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9" name="TextBox 8"/>
          <p:cNvSpPr txBox="1"/>
          <p:nvPr/>
        </p:nvSpPr>
        <p:spPr>
          <a:xfrm>
            <a:off x="4710630" y="3793251"/>
            <a:ext cx="383438"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002060"/>
                </a:solidFill>
                <a:effectLst>
                  <a:outerShdw blurRad="41275" dist="20320" dir="1800000" algn="tl" rotWithShape="0">
                    <a:srgbClr val="000000">
                      <a:alpha val="40000"/>
                    </a:srgbClr>
                  </a:outerShdw>
                </a:effectLst>
              </a:rPr>
              <a:t>N</a:t>
            </a:r>
          </a:p>
        </p:txBody>
      </p:sp>
      <p:sp>
        <p:nvSpPr>
          <p:cNvPr id="2" name="Curved Down Arrow 1"/>
          <p:cNvSpPr/>
          <p:nvPr/>
        </p:nvSpPr>
        <p:spPr>
          <a:xfrm>
            <a:off x="4572000" y="3247464"/>
            <a:ext cx="674720" cy="3630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 name="Curved Down Arrow 10"/>
          <p:cNvSpPr/>
          <p:nvPr/>
        </p:nvSpPr>
        <p:spPr>
          <a:xfrm flipH="1">
            <a:off x="3566406" y="3267634"/>
            <a:ext cx="674720" cy="3630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3" name="TextBox 2"/>
          <p:cNvSpPr txBox="1"/>
          <p:nvPr/>
        </p:nvSpPr>
        <p:spPr>
          <a:xfrm>
            <a:off x="4768347" y="2476978"/>
            <a:ext cx="505267" cy="830997"/>
          </a:xfrm>
          <a:prstGeom prst="rect">
            <a:avLst/>
          </a:prstGeom>
          <a:noFill/>
        </p:spPr>
        <p:txBody>
          <a:bodyPr wrap="none" rtlCol="0">
            <a:spAutoFit/>
          </a:bodyPr>
          <a:lstStyle/>
          <a:p>
            <a:r>
              <a:rPr lang="en-US" sz="4800" dirty="0">
                <a:solidFill>
                  <a:srgbClr val="000000"/>
                </a:solidFill>
                <a:latin typeface="Symbol" pitchFamily="18" charset="2"/>
              </a:rPr>
              <a:t>f</a:t>
            </a:r>
          </a:p>
        </p:txBody>
      </p:sp>
      <p:sp>
        <p:nvSpPr>
          <p:cNvPr id="12" name="TextBox 11"/>
          <p:cNvSpPr txBox="1"/>
          <p:nvPr/>
        </p:nvSpPr>
        <p:spPr>
          <a:xfrm>
            <a:off x="3527294" y="2436637"/>
            <a:ext cx="606256" cy="830997"/>
          </a:xfrm>
          <a:prstGeom prst="rect">
            <a:avLst/>
          </a:prstGeom>
          <a:noFill/>
        </p:spPr>
        <p:txBody>
          <a:bodyPr wrap="none" rtlCol="0">
            <a:spAutoFit/>
          </a:bodyPr>
          <a:lstStyle/>
          <a:p>
            <a:r>
              <a:rPr lang="en-US" sz="4800" dirty="0">
                <a:solidFill>
                  <a:srgbClr val="000000"/>
                </a:solidFill>
                <a:latin typeface="Symbol" pitchFamily="18" charset="2"/>
              </a:rPr>
              <a:t>y</a:t>
            </a:r>
          </a:p>
        </p:txBody>
      </p:sp>
      <p:sp>
        <p:nvSpPr>
          <p:cNvPr id="4" name="TextBox 3"/>
          <p:cNvSpPr txBox="1"/>
          <p:nvPr/>
        </p:nvSpPr>
        <p:spPr>
          <a:xfrm>
            <a:off x="5246720" y="2650601"/>
            <a:ext cx="731290" cy="584775"/>
          </a:xfrm>
          <a:prstGeom prst="rect">
            <a:avLst/>
          </a:prstGeom>
          <a:noFill/>
        </p:spPr>
        <p:txBody>
          <a:bodyPr wrap="none" rtlCol="0">
            <a:spAutoFit/>
          </a:bodyPr>
          <a:lstStyle/>
          <a:p>
            <a:r>
              <a:rPr lang="en-US" sz="3200" dirty="0">
                <a:solidFill>
                  <a:srgbClr val="000000"/>
                </a:solidFill>
              </a:rPr>
              <a:t>phi</a:t>
            </a:r>
            <a:endParaRPr lang="en-US" dirty="0">
              <a:solidFill>
                <a:srgbClr val="000000"/>
              </a:solidFill>
            </a:endParaRPr>
          </a:p>
        </p:txBody>
      </p:sp>
      <p:sp>
        <p:nvSpPr>
          <p:cNvPr id="14" name="TextBox 13"/>
          <p:cNvSpPr txBox="1"/>
          <p:nvPr/>
        </p:nvSpPr>
        <p:spPr>
          <a:xfrm>
            <a:off x="2828371" y="2667469"/>
            <a:ext cx="708848" cy="584775"/>
          </a:xfrm>
          <a:prstGeom prst="rect">
            <a:avLst/>
          </a:prstGeom>
          <a:noFill/>
        </p:spPr>
        <p:txBody>
          <a:bodyPr wrap="none" rtlCol="0">
            <a:spAutoFit/>
          </a:bodyPr>
          <a:lstStyle/>
          <a:p>
            <a:r>
              <a:rPr lang="en-US" sz="3200" dirty="0">
                <a:solidFill>
                  <a:srgbClr val="000000"/>
                </a:solidFill>
              </a:rPr>
              <a:t>psi</a:t>
            </a:r>
            <a:endParaRPr lang="en-US" dirty="0">
              <a:solidFill>
                <a:srgbClr val="000000"/>
              </a:solidFill>
            </a:endParaRPr>
          </a:p>
        </p:txBody>
      </p:sp>
    </p:spTree>
    <p:extLst>
      <p:ext uri="{BB962C8B-B14F-4D97-AF65-F5344CB8AC3E}">
        <p14:creationId xmlns:p14="http://schemas.microsoft.com/office/powerpoint/2010/main" val="859254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morphbetatoalp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6700"/>
            <a:ext cx="9001125" cy="7391400"/>
          </a:xfrm>
          <a:prstGeom prst="rect">
            <a:avLst/>
          </a:prstGeom>
          <a:noFill/>
          <a:extLst>
            <a:ext uri="{909E8E84-426E-40DD-AFC4-6F175D3DCCD1}">
              <a14:hiddenFill xmlns:a14="http://schemas.microsoft.com/office/drawing/2010/main">
                <a:solidFill>
                  <a:srgbClr val="FFFFFF"/>
                </a:solidFill>
              </a14:hiddenFill>
            </a:ext>
          </a:extLst>
        </p:spPr>
      </p:pic>
      <p:sp>
        <p:nvSpPr>
          <p:cNvPr id="264195" name="Rectangle 3"/>
          <p:cNvSpPr>
            <a:spLocks noGrp="1" noChangeArrowheads="1"/>
          </p:cNvSpPr>
          <p:nvPr>
            <p:ph type="title"/>
          </p:nvPr>
        </p:nvSpPr>
        <p:spPr/>
        <p:txBody>
          <a:bodyPr/>
          <a:lstStyle/>
          <a:p>
            <a:r>
              <a:rPr lang="en-US"/>
              <a:t>Peptide bond</a:t>
            </a:r>
          </a:p>
        </p:txBody>
      </p:sp>
      <p:sp>
        <p:nvSpPr>
          <p:cNvPr id="7" name="TextBox 6"/>
          <p:cNvSpPr txBox="1"/>
          <p:nvPr/>
        </p:nvSpPr>
        <p:spPr>
          <a:xfrm>
            <a:off x="4164516" y="3554505"/>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9" name="Curved Down Arrow 8"/>
          <p:cNvSpPr/>
          <p:nvPr/>
        </p:nvSpPr>
        <p:spPr>
          <a:xfrm>
            <a:off x="4572000" y="3247464"/>
            <a:ext cx="674720" cy="3630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0" name="Curved Down Arrow 9"/>
          <p:cNvSpPr/>
          <p:nvPr/>
        </p:nvSpPr>
        <p:spPr>
          <a:xfrm flipH="1">
            <a:off x="3566406" y="3267634"/>
            <a:ext cx="674720" cy="3630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1" name="TextBox 10"/>
          <p:cNvSpPr txBox="1"/>
          <p:nvPr/>
        </p:nvSpPr>
        <p:spPr>
          <a:xfrm>
            <a:off x="4768347" y="2476978"/>
            <a:ext cx="505267" cy="830997"/>
          </a:xfrm>
          <a:prstGeom prst="rect">
            <a:avLst/>
          </a:prstGeom>
          <a:noFill/>
        </p:spPr>
        <p:txBody>
          <a:bodyPr wrap="none" rtlCol="0">
            <a:spAutoFit/>
          </a:bodyPr>
          <a:lstStyle/>
          <a:p>
            <a:r>
              <a:rPr lang="en-US" sz="4800" dirty="0">
                <a:solidFill>
                  <a:srgbClr val="000000"/>
                </a:solidFill>
                <a:latin typeface="Symbol" pitchFamily="18" charset="2"/>
              </a:rPr>
              <a:t>f</a:t>
            </a:r>
          </a:p>
        </p:txBody>
      </p:sp>
      <p:sp>
        <p:nvSpPr>
          <p:cNvPr id="12" name="TextBox 11"/>
          <p:cNvSpPr txBox="1"/>
          <p:nvPr/>
        </p:nvSpPr>
        <p:spPr>
          <a:xfrm>
            <a:off x="3527294" y="2436637"/>
            <a:ext cx="606256" cy="830997"/>
          </a:xfrm>
          <a:prstGeom prst="rect">
            <a:avLst/>
          </a:prstGeom>
          <a:noFill/>
        </p:spPr>
        <p:txBody>
          <a:bodyPr wrap="none" rtlCol="0">
            <a:spAutoFit/>
          </a:bodyPr>
          <a:lstStyle/>
          <a:p>
            <a:r>
              <a:rPr lang="en-US" sz="4800" dirty="0">
                <a:solidFill>
                  <a:srgbClr val="000000"/>
                </a:solidFill>
                <a:latin typeface="Symbol" pitchFamily="18" charset="2"/>
              </a:rPr>
              <a:t>y</a:t>
            </a:r>
          </a:p>
        </p:txBody>
      </p:sp>
      <p:sp>
        <p:nvSpPr>
          <p:cNvPr id="13" name="TextBox 12"/>
          <p:cNvSpPr txBox="1"/>
          <p:nvPr/>
        </p:nvSpPr>
        <p:spPr>
          <a:xfrm>
            <a:off x="5246720" y="2650601"/>
            <a:ext cx="731290" cy="584775"/>
          </a:xfrm>
          <a:prstGeom prst="rect">
            <a:avLst/>
          </a:prstGeom>
          <a:noFill/>
        </p:spPr>
        <p:txBody>
          <a:bodyPr wrap="none" rtlCol="0">
            <a:spAutoFit/>
          </a:bodyPr>
          <a:lstStyle/>
          <a:p>
            <a:r>
              <a:rPr lang="en-US" sz="3200" dirty="0">
                <a:solidFill>
                  <a:srgbClr val="000000"/>
                </a:solidFill>
              </a:rPr>
              <a:t>phi</a:t>
            </a:r>
            <a:endParaRPr lang="en-US" dirty="0">
              <a:solidFill>
                <a:srgbClr val="000000"/>
              </a:solidFill>
            </a:endParaRPr>
          </a:p>
        </p:txBody>
      </p:sp>
      <p:sp>
        <p:nvSpPr>
          <p:cNvPr id="14" name="TextBox 13"/>
          <p:cNvSpPr txBox="1"/>
          <p:nvPr/>
        </p:nvSpPr>
        <p:spPr>
          <a:xfrm>
            <a:off x="2828371" y="2667469"/>
            <a:ext cx="708848" cy="584775"/>
          </a:xfrm>
          <a:prstGeom prst="rect">
            <a:avLst/>
          </a:prstGeom>
          <a:noFill/>
        </p:spPr>
        <p:txBody>
          <a:bodyPr wrap="none" rtlCol="0">
            <a:spAutoFit/>
          </a:bodyPr>
          <a:lstStyle/>
          <a:p>
            <a:r>
              <a:rPr lang="en-US" sz="3200" dirty="0">
                <a:solidFill>
                  <a:srgbClr val="000000"/>
                </a:solidFill>
              </a:rPr>
              <a:t>psi</a:t>
            </a:r>
            <a:endParaRPr lang="en-US" dirty="0">
              <a:solidFill>
                <a:srgbClr val="000000"/>
              </a:solidFill>
            </a:endParaRPr>
          </a:p>
        </p:txBody>
      </p:sp>
    </p:spTree>
    <p:extLst>
      <p:ext uri="{BB962C8B-B14F-4D97-AF65-F5344CB8AC3E}">
        <p14:creationId xmlns:p14="http://schemas.microsoft.com/office/powerpoint/2010/main" val="5563704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a:t>Peptide bond</a:t>
            </a:r>
          </a:p>
        </p:txBody>
      </p:sp>
      <p:pic>
        <p:nvPicPr>
          <p:cNvPr id="260100" name="Picture 4" desc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66700"/>
            <a:ext cx="9001125" cy="7391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164516" y="3554505"/>
            <a:ext cx="556563" cy="400110"/>
          </a:xfrm>
          <a:prstGeom prst="rect">
            <a:avLst/>
          </a:prstGeom>
          <a:noFill/>
        </p:spPr>
        <p:txBody>
          <a:bodyPr wrap="none" rtlCol="0">
            <a:spAutoFit/>
          </a:bodyPr>
          <a:lstStyle/>
          <a:p>
            <a:r>
              <a:rPr lang="en-US" sz="2000" b="1" dirty="0">
                <a:ln w="12700">
                  <a:solidFill>
                    <a:srgbClr val="000000">
                      <a:satMod val="155000"/>
                    </a:srgbClr>
                  </a:solidFill>
                  <a:prstDash val="solid"/>
                </a:ln>
                <a:solidFill>
                  <a:srgbClr val="FFFF00"/>
                </a:solidFill>
                <a:effectLst>
                  <a:outerShdw blurRad="41275" dist="20320" dir="1800000" algn="tl" rotWithShape="0">
                    <a:srgbClr val="000000">
                      <a:alpha val="40000"/>
                    </a:srgbClr>
                  </a:outerShdw>
                </a:effectLst>
              </a:rPr>
              <a:t>CA</a:t>
            </a:r>
            <a:endParaRPr lang="en-US" sz="2400" b="1" dirty="0">
              <a:solidFill>
                <a:srgbClr val="FFFF00"/>
              </a:solidFill>
            </a:endParaRPr>
          </a:p>
        </p:txBody>
      </p:sp>
      <p:sp>
        <p:nvSpPr>
          <p:cNvPr id="7" name="Curved Down Arrow 6"/>
          <p:cNvSpPr/>
          <p:nvPr/>
        </p:nvSpPr>
        <p:spPr>
          <a:xfrm>
            <a:off x="4572000" y="3247464"/>
            <a:ext cx="674720" cy="3630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8" name="Curved Down Arrow 7"/>
          <p:cNvSpPr/>
          <p:nvPr/>
        </p:nvSpPr>
        <p:spPr>
          <a:xfrm flipH="1">
            <a:off x="3566406" y="3267634"/>
            <a:ext cx="674720" cy="36307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9" name="TextBox 8"/>
          <p:cNvSpPr txBox="1"/>
          <p:nvPr/>
        </p:nvSpPr>
        <p:spPr>
          <a:xfrm>
            <a:off x="4768347" y="2476978"/>
            <a:ext cx="505267" cy="830997"/>
          </a:xfrm>
          <a:prstGeom prst="rect">
            <a:avLst/>
          </a:prstGeom>
          <a:noFill/>
        </p:spPr>
        <p:txBody>
          <a:bodyPr wrap="none" rtlCol="0">
            <a:spAutoFit/>
          </a:bodyPr>
          <a:lstStyle/>
          <a:p>
            <a:r>
              <a:rPr lang="en-US" sz="4800" dirty="0">
                <a:solidFill>
                  <a:srgbClr val="000000"/>
                </a:solidFill>
                <a:latin typeface="Symbol" pitchFamily="18" charset="2"/>
              </a:rPr>
              <a:t>f</a:t>
            </a:r>
          </a:p>
        </p:txBody>
      </p:sp>
      <p:sp>
        <p:nvSpPr>
          <p:cNvPr id="10" name="TextBox 9"/>
          <p:cNvSpPr txBox="1"/>
          <p:nvPr/>
        </p:nvSpPr>
        <p:spPr>
          <a:xfrm>
            <a:off x="3527294" y="2436637"/>
            <a:ext cx="606256" cy="830997"/>
          </a:xfrm>
          <a:prstGeom prst="rect">
            <a:avLst/>
          </a:prstGeom>
          <a:noFill/>
        </p:spPr>
        <p:txBody>
          <a:bodyPr wrap="none" rtlCol="0">
            <a:spAutoFit/>
          </a:bodyPr>
          <a:lstStyle/>
          <a:p>
            <a:r>
              <a:rPr lang="en-US" sz="4800" dirty="0">
                <a:solidFill>
                  <a:srgbClr val="000000"/>
                </a:solidFill>
                <a:latin typeface="Symbol" pitchFamily="18" charset="2"/>
              </a:rPr>
              <a:t>y</a:t>
            </a:r>
          </a:p>
        </p:txBody>
      </p:sp>
      <p:sp>
        <p:nvSpPr>
          <p:cNvPr id="11" name="TextBox 10"/>
          <p:cNvSpPr txBox="1"/>
          <p:nvPr/>
        </p:nvSpPr>
        <p:spPr>
          <a:xfrm>
            <a:off x="5246720" y="2650601"/>
            <a:ext cx="731290" cy="584775"/>
          </a:xfrm>
          <a:prstGeom prst="rect">
            <a:avLst/>
          </a:prstGeom>
          <a:noFill/>
        </p:spPr>
        <p:txBody>
          <a:bodyPr wrap="none" rtlCol="0">
            <a:spAutoFit/>
          </a:bodyPr>
          <a:lstStyle/>
          <a:p>
            <a:r>
              <a:rPr lang="en-US" sz="3200" dirty="0">
                <a:solidFill>
                  <a:srgbClr val="000000"/>
                </a:solidFill>
              </a:rPr>
              <a:t>phi</a:t>
            </a:r>
            <a:endParaRPr lang="en-US" dirty="0">
              <a:solidFill>
                <a:srgbClr val="000000"/>
              </a:solidFill>
            </a:endParaRPr>
          </a:p>
        </p:txBody>
      </p:sp>
      <p:sp>
        <p:nvSpPr>
          <p:cNvPr id="12" name="TextBox 11"/>
          <p:cNvSpPr txBox="1"/>
          <p:nvPr/>
        </p:nvSpPr>
        <p:spPr>
          <a:xfrm>
            <a:off x="2828371" y="2667469"/>
            <a:ext cx="708848" cy="584775"/>
          </a:xfrm>
          <a:prstGeom prst="rect">
            <a:avLst/>
          </a:prstGeom>
          <a:noFill/>
        </p:spPr>
        <p:txBody>
          <a:bodyPr wrap="none" rtlCol="0">
            <a:spAutoFit/>
          </a:bodyPr>
          <a:lstStyle/>
          <a:p>
            <a:r>
              <a:rPr lang="en-US" sz="3200" dirty="0">
                <a:solidFill>
                  <a:srgbClr val="000000"/>
                </a:solidFill>
              </a:rPr>
              <a:t>psi</a:t>
            </a:r>
            <a:endParaRPr lang="en-US" dirty="0">
              <a:solidFill>
                <a:srgbClr val="000000"/>
              </a:solidFill>
            </a:endParaRPr>
          </a:p>
        </p:txBody>
      </p:sp>
    </p:spTree>
    <p:extLst>
      <p:ext uri="{BB962C8B-B14F-4D97-AF65-F5344CB8AC3E}">
        <p14:creationId xmlns:p14="http://schemas.microsoft.com/office/powerpoint/2010/main" val="420094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Freeform 38"/>
          <p:cNvSpPr/>
          <p:nvPr/>
        </p:nvSpPr>
        <p:spPr>
          <a:xfrm>
            <a:off x="1057388" y="2491151"/>
            <a:ext cx="2203605" cy="2224068"/>
          </a:xfrm>
          <a:custGeom>
            <a:avLst/>
            <a:gdLst>
              <a:gd name="connsiteX0" fmla="*/ 231 w 2203605"/>
              <a:gd name="connsiteY0" fmla="*/ 2224068 h 2224068"/>
              <a:gd name="connsiteX1" fmla="*/ 55316 w 2203605"/>
              <a:gd name="connsiteY1" fmla="*/ 1706276 h 2224068"/>
              <a:gd name="connsiteX2" fmla="*/ 341754 w 2203605"/>
              <a:gd name="connsiteY2" fmla="*/ 1772377 h 2224068"/>
              <a:gd name="connsiteX3" fmla="*/ 705311 w 2203605"/>
              <a:gd name="connsiteY3" fmla="*/ 1794410 h 2224068"/>
              <a:gd name="connsiteX4" fmla="*/ 793446 w 2203605"/>
              <a:gd name="connsiteY4" fmla="*/ 1254584 h 2224068"/>
              <a:gd name="connsiteX5" fmla="*/ 892598 w 2203605"/>
              <a:gd name="connsiteY5" fmla="*/ 891027 h 2224068"/>
              <a:gd name="connsiteX6" fmla="*/ 1355306 w 2203605"/>
              <a:gd name="connsiteY6" fmla="*/ 1023230 h 2224068"/>
              <a:gd name="connsiteX7" fmla="*/ 1851065 w 2203605"/>
              <a:gd name="connsiteY7" fmla="*/ 1067297 h 2224068"/>
              <a:gd name="connsiteX8" fmla="*/ 1884116 w 2203605"/>
              <a:gd name="connsiteY8" fmla="*/ 560521 h 2224068"/>
              <a:gd name="connsiteX9" fmla="*/ 1972251 w 2203605"/>
              <a:gd name="connsiteY9" fmla="*/ 64762 h 2224068"/>
              <a:gd name="connsiteX10" fmla="*/ 2203605 w 2203605"/>
              <a:gd name="connsiteY10" fmla="*/ 20695 h 222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3605" h="2224068">
                <a:moveTo>
                  <a:pt x="231" y="2224068"/>
                </a:moveTo>
                <a:cubicBezTo>
                  <a:pt x="-687" y="2002813"/>
                  <a:pt x="-1605" y="1781558"/>
                  <a:pt x="55316" y="1706276"/>
                </a:cubicBezTo>
                <a:cubicBezTo>
                  <a:pt x="112237" y="1630994"/>
                  <a:pt x="233422" y="1757688"/>
                  <a:pt x="341754" y="1772377"/>
                </a:cubicBezTo>
                <a:cubicBezTo>
                  <a:pt x="450086" y="1787066"/>
                  <a:pt x="630029" y="1880709"/>
                  <a:pt x="705311" y="1794410"/>
                </a:cubicBezTo>
                <a:cubicBezTo>
                  <a:pt x="780593" y="1708111"/>
                  <a:pt x="762232" y="1405148"/>
                  <a:pt x="793446" y="1254584"/>
                </a:cubicBezTo>
                <a:cubicBezTo>
                  <a:pt x="824660" y="1104020"/>
                  <a:pt x="798955" y="929586"/>
                  <a:pt x="892598" y="891027"/>
                </a:cubicBezTo>
                <a:cubicBezTo>
                  <a:pt x="986241" y="852468"/>
                  <a:pt x="1195562" y="993852"/>
                  <a:pt x="1355306" y="1023230"/>
                </a:cubicBezTo>
                <a:cubicBezTo>
                  <a:pt x="1515050" y="1052608"/>
                  <a:pt x="1762930" y="1144415"/>
                  <a:pt x="1851065" y="1067297"/>
                </a:cubicBezTo>
                <a:cubicBezTo>
                  <a:pt x="1939200" y="990179"/>
                  <a:pt x="1863918" y="727610"/>
                  <a:pt x="1884116" y="560521"/>
                </a:cubicBezTo>
                <a:cubicBezTo>
                  <a:pt x="1904314" y="393432"/>
                  <a:pt x="1919003" y="154733"/>
                  <a:pt x="1972251" y="64762"/>
                </a:cubicBezTo>
                <a:cubicBezTo>
                  <a:pt x="2025499" y="-25209"/>
                  <a:pt x="2114552" y="-2257"/>
                  <a:pt x="2203605" y="2069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olidFill>
                  <a:schemeClr val="bg1"/>
                </a:solidFill>
              </a:rPr>
              <a:t>Why </a:t>
            </a:r>
            <a:r>
              <a:rPr lang="en-US" dirty="0" err="1" smtClean="0">
                <a:solidFill>
                  <a:schemeClr val="bg1"/>
                </a:solidFill>
              </a:rPr>
              <a:t>R</a:t>
            </a:r>
            <a:r>
              <a:rPr lang="en-US" baseline="-25000" dirty="0" err="1" smtClean="0">
                <a:solidFill>
                  <a:schemeClr val="bg1"/>
                </a:solidFill>
              </a:rPr>
              <a:t>free</a:t>
            </a:r>
            <a:r>
              <a:rPr lang="en-US" dirty="0" smtClean="0">
                <a:solidFill>
                  <a:schemeClr val="bg1"/>
                </a:solidFill>
              </a:rPr>
              <a:t> is necessary</a:t>
            </a:r>
            <a:endParaRPr lang="en-US" dirty="0">
              <a:solidFill>
                <a:schemeClr val="bg1"/>
              </a:solidFill>
            </a:endParaRPr>
          </a:p>
        </p:txBody>
      </p:sp>
      <p:sp>
        <p:nvSpPr>
          <p:cNvPr id="3" name="Content Placeholder 2"/>
          <p:cNvSpPr>
            <a:spLocks noGrp="1"/>
          </p:cNvSpPr>
          <p:nvPr>
            <p:ph idx="1"/>
          </p:nvPr>
        </p:nvSpPr>
        <p:spPr>
          <a:xfrm>
            <a:off x="4579938" y="1388123"/>
            <a:ext cx="4324120" cy="4902506"/>
          </a:xfrm>
        </p:spPr>
        <p:txBody>
          <a:bodyPr/>
          <a:lstStyle/>
          <a:p>
            <a:pPr>
              <a:buFont typeface="Wingdings" pitchFamily="2" charset="2"/>
              <a:buChar char="Ø"/>
            </a:pPr>
            <a:r>
              <a:rPr lang="en-US" sz="2000" dirty="0" smtClean="0">
                <a:solidFill>
                  <a:schemeClr val="bg1"/>
                </a:solidFill>
              </a:rPr>
              <a:t>The more data you collect, the more incorrect models you can eliminate.</a:t>
            </a:r>
          </a:p>
          <a:p>
            <a:pPr>
              <a:buFont typeface="Wingdings" pitchFamily="2" charset="2"/>
              <a:buChar char="Ø"/>
            </a:pPr>
            <a:r>
              <a:rPr lang="en-US" sz="2000" dirty="0" smtClean="0">
                <a:solidFill>
                  <a:schemeClr val="bg1"/>
                </a:solidFill>
              </a:rPr>
              <a:t>Here, we see the 4</a:t>
            </a:r>
            <a:r>
              <a:rPr lang="en-US" sz="2000" baseline="30000" dirty="0" smtClean="0">
                <a:solidFill>
                  <a:schemeClr val="bg1"/>
                </a:solidFill>
              </a:rPr>
              <a:t>th</a:t>
            </a:r>
            <a:r>
              <a:rPr lang="en-US" sz="2000" dirty="0" smtClean="0">
                <a:solidFill>
                  <a:schemeClr val="bg1"/>
                </a:solidFill>
              </a:rPr>
              <a:t> order polynomial is obviously incorrect and resulted from </a:t>
            </a:r>
            <a:r>
              <a:rPr lang="en-US" sz="2000" dirty="0" err="1" smtClean="0">
                <a:solidFill>
                  <a:schemeClr val="bg1"/>
                </a:solidFill>
              </a:rPr>
              <a:t>overfitting</a:t>
            </a:r>
            <a:r>
              <a:rPr lang="en-US" sz="2000" dirty="0" smtClean="0">
                <a:solidFill>
                  <a:schemeClr val="bg1"/>
                </a:solidFill>
              </a:rPr>
              <a:t> with too little data.</a:t>
            </a:r>
            <a:endParaRPr lang="en-US" sz="2000" dirty="0">
              <a:solidFill>
                <a:schemeClr val="tx1">
                  <a:lumMod val="50000"/>
                  <a:lumOff val="50000"/>
                </a:schemeClr>
              </a:solidFill>
            </a:endParaRPr>
          </a:p>
          <a:p>
            <a:endParaRPr lang="en-US" sz="2000" dirty="0">
              <a:solidFill>
                <a:schemeClr val="bg1"/>
              </a:solidFill>
            </a:endParaRPr>
          </a:p>
        </p:txBody>
      </p:sp>
      <p:cxnSp>
        <p:nvCxnSpPr>
          <p:cNvPr id="5" name="Straight Connector 4"/>
          <p:cNvCxnSpPr/>
          <p:nvPr/>
        </p:nvCxnSpPr>
        <p:spPr>
          <a:xfrm>
            <a:off x="1035586" y="2412694"/>
            <a:ext cx="0" cy="231354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035586" y="4726236"/>
            <a:ext cx="277625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Oval 22"/>
          <p:cNvSpPr>
            <a:spLocks noChangeAspect="1"/>
          </p:cNvSpPr>
          <p:nvPr/>
        </p:nvSpPr>
        <p:spPr>
          <a:xfrm>
            <a:off x="1333041" y="4208443"/>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1782900" y="3688806"/>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2353946" y="3433577"/>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a:spLocks noChangeAspect="1"/>
          </p:cNvSpPr>
          <p:nvPr/>
        </p:nvSpPr>
        <p:spPr>
          <a:xfrm>
            <a:off x="2869907" y="2980042"/>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97978" y="2893043"/>
            <a:ext cx="461665" cy="1323439"/>
          </a:xfrm>
          <a:prstGeom prst="rect">
            <a:avLst/>
          </a:prstGeom>
          <a:noFill/>
        </p:spPr>
        <p:txBody>
          <a:bodyPr vert="vert270" wrap="none" rtlCol="0">
            <a:spAutoFit/>
          </a:bodyPr>
          <a:lstStyle/>
          <a:p>
            <a:r>
              <a:rPr lang="en-US" dirty="0" smtClean="0">
                <a:solidFill>
                  <a:schemeClr val="bg1"/>
                </a:solidFill>
              </a:rPr>
              <a:t>Absorbance</a:t>
            </a:r>
            <a:endParaRPr lang="en-US" dirty="0">
              <a:solidFill>
                <a:schemeClr val="bg1"/>
              </a:solidFill>
            </a:endParaRPr>
          </a:p>
        </p:txBody>
      </p:sp>
      <p:sp>
        <p:nvSpPr>
          <p:cNvPr id="28" name="TextBox 27"/>
          <p:cNvSpPr txBox="1"/>
          <p:nvPr/>
        </p:nvSpPr>
        <p:spPr>
          <a:xfrm rot="5400000">
            <a:off x="2123113" y="4286909"/>
            <a:ext cx="461665" cy="1528624"/>
          </a:xfrm>
          <a:prstGeom prst="rect">
            <a:avLst/>
          </a:prstGeom>
          <a:noFill/>
        </p:spPr>
        <p:txBody>
          <a:bodyPr vert="vert270" wrap="none" rtlCol="0">
            <a:spAutoFit/>
          </a:bodyPr>
          <a:lstStyle/>
          <a:p>
            <a:r>
              <a:rPr lang="en-US" dirty="0" smtClean="0">
                <a:solidFill>
                  <a:schemeClr val="bg1"/>
                </a:solidFill>
              </a:rPr>
              <a:t>Concentration</a:t>
            </a:r>
            <a:endParaRPr lang="en-US" dirty="0">
              <a:solidFill>
                <a:schemeClr val="bg1"/>
              </a:solidFill>
            </a:endParaRPr>
          </a:p>
        </p:txBody>
      </p:sp>
      <p:cxnSp>
        <p:nvCxnSpPr>
          <p:cNvPr id="30" name="Straight Connector 29"/>
          <p:cNvCxnSpPr/>
          <p:nvPr/>
        </p:nvCxnSpPr>
        <p:spPr>
          <a:xfrm flipV="1">
            <a:off x="1046603" y="2588963"/>
            <a:ext cx="2368627" cy="1961003"/>
          </a:xfrm>
          <a:prstGeom prst="line">
            <a:avLst/>
          </a:prstGeom>
          <a:ln w="28575">
            <a:solidFill>
              <a:srgbClr val="33CC33"/>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6116" y="5519449"/>
            <a:ext cx="1484702" cy="461665"/>
          </a:xfrm>
          <a:prstGeom prst="rect">
            <a:avLst/>
          </a:prstGeom>
          <a:noFill/>
        </p:spPr>
        <p:txBody>
          <a:bodyPr wrap="none" rtlCol="0">
            <a:spAutoFit/>
          </a:bodyPr>
          <a:lstStyle/>
          <a:p>
            <a:r>
              <a:rPr lang="en-US" sz="2400" dirty="0">
                <a:solidFill>
                  <a:schemeClr val="bg1"/>
                </a:solidFill>
              </a:rPr>
              <a:t>y=</a:t>
            </a:r>
            <a:r>
              <a:rPr lang="en-US" sz="2400" dirty="0">
                <a:solidFill>
                  <a:srgbClr val="33CC33"/>
                </a:solidFill>
              </a:rPr>
              <a:t>a</a:t>
            </a:r>
            <a:r>
              <a:rPr lang="en-US" sz="2400" dirty="0">
                <a:solidFill>
                  <a:schemeClr val="bg1"/>
                </a:solidFill>
              </a:rPr>
              <a:t>*x</a:t>
            </a:r>
            <a:r>
              <a:rPr lang="en-US" sz="2400" dirty="0">
                <a:solidFill>
                  <a:srgbClr val="33CC33"/>
                </a:solidFill>
              </a:rPr>
              <a:t> </a:t>
            </a:r>
            <a:r>
              <a:rPr lang="en-US" sz="2400" dirty="0">
                <a:solidFill>
                  <a:schemeClr val="bg1"/>
                </a:solidFill>
              </a:rPr>
              <a:t>+</a:t>
            </a:r>
            <a:r>
              <a:rPr lang="en-US" sz="2400" dirty="0">
                <a:solidFill>
                  <a:srgbClr val="33CC33"/>
                </a:solidFill>
              </a:rPr>
              <a:t> </a:t>
            </a:r>
            <a:r>
              <a:rPr lang="en-US" sz="2400" dirty="0" smtClean="0">
                <a:solidFill>
                  <a:srgbClr val="33CC33"/>
                </a:solidFill>
              </a:rPr>
              <a:t>b</a:t>
            </a:r>
            <a:endParaRPr lang="en-US" sz="2400" dirty="0">
              <a:solidFill>
                <a:srgbClr val="33CC33"/>
              </a:solidFill>
            </a:endParaRPr>
          </a:p>
        </p:txBody>
      </p:sp>
      <p:sp>
        <p:nvSpPr>
          <p:cNvPr id="41" name="Rectangle 40"/>
          <p:cNvSpPr/>
          <p:nvPr/>
        </p:nvSpPr>
        <p:spPr>
          <a:xfrm>
            <a:off x="216116" y="6073570"/>
            <a:ext cx="3833101" cy="461665"/>
          </a:xfrm>
          <a:prstGeom prst="rect">
            <a:avLst/>
          </a:prstGeom>
        </p:spPr>
        <p:txBody>
          <a:bodyPr wrap="none">
            <a:spAutoFit/>
          </a:bodyPr>
          <a:lstStyle/>
          <a:p>
            <a:pPr lvl="0"/>
            <a:r>
              <a:rPr lang="en-US" sz="2400" dirty="0">
                <a:solidFill>
                  <a:srgbClr val="FFFFFF"/>
                </a:solidFill>
              </a:rPr>
              <a:t>y=</a:t>
            </a:r>
            <a:r>
              <a:rPr lang="en-US" sz="2400" dirty="0">
                <a:solidFill>
                  <a:srgbClr val="C00000"/>
                </a:solidFill>
              </a:rPr>
              <a:t>a</a:t>
            </a:r>
            <a:r>
              <a:rPr lang="en-US" sz="2400" dirty="0">
                <a:solidFill>
                  <a:srgbClr val="FFFFFF"/>
                </a:solidFill>
              </a:rPr>
              <a:t>*x</a:t>
            </a:r>
            <a:r>
              <a:rPr lang="en-US" sz="2400" baseline="30000" dirty="0">
                <a:solidFill>
                  <a:srgbClr val="FFFFFF"/>
                </a:solidFill>
              </a:rPr>
              <a:t>4</a:t>
            </a:r>
            <a:r>
              <a:rPr lang="en-US" sz="2400" dirty="0">
                <a:solidFill>
                  <a:srgbClr val="FFFFFF"/>
                </a:solidFill>
              </a:rPr>
              <a:t> + </a:t>
            </a:r>
            <a:r>
              <a:rPr lang="en-US" sz="2400" dirty="0">
                <a:solidFill>
                  <a:srgbClr val="C00000"/>
                </a:solidFill>
              </a:rPr>
              <a:t>b</a:t>
            </a:r>
            <a:r>
              <a:rPr lang="en-US" sz="2400" dirty="0">
                <a:solidFill>
                  <a:srgbClr val="FFFFFF"/>
                </a:solidFill>
              </a:rPr>
              <a:t>x</a:t>
            </a:r>
            <a:r>
              <a:rPr lang="en-US" sz="2400" baseline="30000" dirty="0">
                <a:solidFill>
                  <a:srgbClr val="FFFFFF"/>
                </a:solidFill>
              </a:rPr>
              <a:t>3</a:t>
            </a:r>
            <a:r>
              <a:rPr lang="en-US" sz="2400" dirty="0">
                <a:solidFill>
                  <a:srgbClr val="FFFFFF"/>
                </a:solidFill>
              </a:rPr>
              <a:t> + </a:t>
            </a:r>
            <a:r>
              <a:rPr lang="en-US" sz="2400" dirty="0">
                <a:solidFill>
                  <a:srgbClr val="C00000"/>
                </a:solidFill>
              </a:rPr>
              <a:t>c</a:t>
            </a:r>
            <a:r>
              <a:rPr lang="en-US" sz="2400" dirty="0">
                <a:solidFill>
                  <a:srgbClr val="FFFFFF"/>
                </a:solidFill>
              </a:rPr>
              <a:t>x</a:t>
            </a:r>
            <a:r>
              <a:rPr lang="en-US" sz="2400" baseline="30000" dirty="0">
                <a:solidFill>
                  <a:srgbClr val="FFFFFF"/>
                </a:solidFill>
              </a:rPr>
              <a:t>2</a:t>
            </a:r>
            <a:r>
              <a:rPr lang="en-US" sz="2400" dirty="0">
                <a:solidFill>
                  <a:srgbClr val="FFFFFF"/>
                </a:solidFill>
              </a:rPr>
              <a:t> + </a:t>
            </a:r>
            <a:r>
              <a:rPr lang="en-US" sz="2400" dirty="0">
                <a:solidFill>
                  <a:srgbClr val="C00000"/>
                </a:solidFill>
              </a:rPr>
              <a:t>d</a:t>
            </a:r>
            <a:r>
              <a:rPr lang="en-US" sz="2400" dirty="0">
                <a:solidFill>
                  <a:srgbClr val="FFFFFF"/>
                </a:solidFill>
              </a:rPr>
              <a:t>x</a:t>
            </a:r>
            <a:r>
              <a:rPr lang="en-US" sz="2400" dirty="0">
                <a:solidFill>
                  <a:srgbClr val="33CC33"/>
                </a:solidFill>
              </a:rPr>
              <a:t> </a:t>
            </a:r>
            <a:r>
              <a:rPr lang="en-US" sz="2400" dirty="0">
                <a:solidFill>
                  <a:srgbClr val="FFFFFF"/>
                </a:solidFill>
              </a:rPr>
              <a:t>+</a:t>
            </a:r>
            <a:r>
              <a:rPr lang="en-US" sz="2400" dirty="0">
                <a:solidFill>
                  <a:srgbClr val="33CC33"/>
                </a:solidFill>
              </a:rPr>
              <a:t> </a:t>
            </a:r>
            <a:r>
              <a:rPr lang="en-US" sz="2400" dirty="0">
                <a:solidFill>
                  <a:srgbClr val="C00000"/>
                </a:solidFill>
              </a:rPr>
              <a:t>e</a:t>
            </a:r>
            <a:endParaRPr lang="en-US" sz="2400" dirty="0">
              <a:solidFill>
                <a:srgbClr val="C00000"/>
              </a:solidFill>
            </a:endParaRPr>
          </a:p>
        </p:txBody>
      </p:sp>
      <p:sp>
        <p:nvSpPr>
          <p:cNvPr id="16" name="Oval 15"/>
          <p:cNvSpPr>
            <a:spLocks noChangeAspect="1"/>
          </p:cNvSpPr>
          <p:nvPr/>
        </p:nvSpPr>
        <p:spPr>
          <a:xfrm>
            <a:off x="1659875" y="3918325"/>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a:off x="1481765" y="4059708"/>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a:spLocks noChangeAspect="1"/>
          </p:cNvSpPr>
          <p:nvPr/>
        </p:nvSpPr>
        <p:spPr>
          <a:xfrm>
            <a:off x="1953658" y="3705326"/>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a:spLocks noChangeAspect="1"/>
          </p:cNvSpPr>
          <p:nvPr/>
        </p:nvSpPr>
        <p:spPr>
          <a:xfrm>
            <a:off x="2128092" y="3604335"/>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a:spLocks noChangeAspect="1"/>
          </p:cNvSpPr>
          <p:nvPr/>
        </p:nvSpPr>
        <p:spPr>
          <a:xfrm>
            <a:off x="2445747" y="3227919"/>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a:spLocks noChangeAspect="1"/>
          </p:cNvSpPr>
          <p:nvPr/>
        </p:nvSpPr>
        <p:spPr>
          <a:xfrm>
            <a:off x="2609164" y="3126928"/>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3081057" y="2816614"/>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1112479" y="4368165"/>
            <a:ext cx="121186" cy="1211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07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dirty="0"/>
              <a:t>Stop Here</a:t>
            </a:r>
          </a:p>
        </p:txBody>
      </p:sp>
      <p:sp>
        <p:nvSpPr>
          <p:cNvPr id="102403" name="Rectangle 3"/>
          <p:cNvSpPr>
            <a:spLocks noGrp="1" noChangeArrowheads="1"/>
          </p:cNvSpPr>
          <p:nvPr>
            <p:ph type="body" idx="1"/>
          </p:nvPr>
        </p:nvSpPr>
        <p:spPr/>
        <p:txBody>
          <a:bodyPr/>
          <a:lstStyle/>
          <a:p>
            <a:r>
              <a:rPr lang="en-US" sz="2800" dirty="0"/>
              <a:t>Now, use COOT to correct errors in </a:t>
            </a:r>
            <a:r>
              <a:rPr lang="en-US" sz="2800" dirty="0" err="1"/>
              <a:t>Phenix</a:t>
            </a:r>
            <a:r>
              <a:rPr lang="en-US" sz="2800" dirty="0"/>
              <a:t> refined model: </a:t>
            </a:r>
          </a:p>
          <a:p>
            <a:pPr lvl="1"/>
            <a:r>
              <a:rPr lang="en-US" sz="2400" dirty="0"/>
              <a:t>coot pmsf1_001.pdb pmsf1_001.mtz</a:t>
            </a:r>
          </a:p>
          <a:p>
            <a:endParaRPr lang="en-US" sz="2800" dirty="0"/>
          </a:p>
          <a:p>
            <a:r>
              <a:rPr lang="en-US" sz="2800" dirty="0"/>
              <a:t>Run </a:t>
            </a:r>
            <a:r>
              <a:rPr lang="en-US" sz="2800" dirty="0" err="1"/>
              <a:t>Phenix</a:t>
            </a:r>
            <a:r>
              <a:rPr lang="en-US" sz="2800" dirty="0"/>
              <a:t> after </a:t>
            </a:r>
            <a:r>
              <a:rPr lang="en-US" sz="2800" dirty="0" smtClean="0"/>
              <a:t>COOT</a:t>
            </a:r>
          </a:p>
          <a:p>
            <a:pPr lvl="1"/>
            <a:r>
              <a:rPr lang="en-US" sz="2400" dirty="0" err="1"/>
              <a:t>phenix.refine</a:t>
            </a:r>
            <a:r>
              <a:rPr lang="en-US" sz="2400" dirty="0"/>
              <a:t>  </a:t>
            </a:r>
            <a:r>
              <a:rPr lang="en-US" sz="2400" dirty="0">
                <a:solidFill>
                  <a:srgbClr val="FF0000"/>
                </a:solidFill>
              </a:rPr>
              <a:t>pmsf1_001-coot-#.pdb</a:t>
            </a:r>
            <a:r>
              <a:rPr lang="en-US" sz="2400" dirty="0"/>
              <a:t> m230d_2016_scaled2.mtz </a:t>
            </a:r>
            <a:r>
              <a:rPr lang="en-US" sz="2400" dirty="0" err="1"/>
              <a:t>refinement.input.xray_data.labels</a:t>
            </a:r>
            <a:r>
              <a:rPr lang="en-US" sz="2400" dirty="0"/>
              <a:t>="</a:t>
            </a:r>
            <a:r>
              <a:rPr lang="en-US" sz="2400" dirty="0" err="1"/>
              <a:t>FP_pmsf-lingrong</a:t>
            </a:r>
            <a:r>
              <a:rPr lang="en-US" sz="2400" dirty="0"/>
              <a:t> </a:t>
            </a:r>
            <a:r>
              <a:rPr lang="en-US" sz="2400" dirty="0" err="1"/>
              <a:t>SIGFP_pmsf-lingrong</a:t>
            </a:r>
            <a:r>
              <a:rPr lang="en-US" sz="2400" dirty="0"/>
              <a:t>“ </a:t>
            </a:r>
            <a:r>
              <a:rPr lang="en-US" sz="2400" dirty="0" err="1">
                <a:solidFill>
                  <a:srgbClr val="3333CC"/>
                </a:solidFill>
              </a:rPr>
              <a:t>PMS.cif</a:t>
            </a:r>
            <a:r>
              <a:rPr lang="en-US" sz="2400" dirty="0"/>
              <a:t> </a:t>
            </a:r>
            <a:r>
              <a:rPr lang="en-US" sz="2400" dirty="0" err="1"/>
              <a:t>output.prefix</a:t>
            </a:r>
            <a:r>
              <a:rPr lang="en-US" sz="2400" dirty="0"/>
              <a:t>=</a:t>
            </a:r>
            <a:r>
              <a:rPr lang="en-US" sz="2400" dirty="0">
                <a:solidFill>
                  <a:schemeClr val="accent1">
                    <a:lumMod val="50000"/>
                  </a:schemeClr>
                </a:solidFill>
              </a:rPr>
              <a:t>pmsf2 </a:t>
            </a:r>
            <a:r>
              <a:rPr lang="en-US" sz="2400" dirty="0" err="1">
                <a:solidFill>
                  <a:srgbClr val="7030A0"/>
                </a:solidFill>
              </a:rPr>
              <a:t>pmsf.edits</a:t>
            </a:r>
            <a:endParaRPr lang="en-US" sz="2400" dirty="0">
              <a:solidFill>
                <a:srgbClr val="7030A0"/>
              </a:solidFill>
            </a:endParaRPr>
          </a:p>
          <a:p>
            <a:pPr lvl="1"/>
            <a:endParaRPr lang="en-US" sz="2400" dirty="0"/>
          </a:p>
          <a:p>
            <a:endParaRPr lang="en-US" sz="2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sz="4000"/>
              <a:t>Submit coordinates to SAVS server</a:t>
            </a:r>
          </a:p>
        </p:txBody>
      </p:sp>
      <p:sp>
        <p:nvSpPr>
          <p:cNvPr id="114691" name="Rectangle 3"/>
          <p:cNvSpPr>
            <a:spLocks noGrp="1" noChangeArrowheads="1"/>
          </p:cNvSpPr>
          <p:nvPr>
            <p:ph type="body" idx="1"/>
          </p:nvPr>
        </p:nvSpPr>
        <p:spPr/>
        <p:txBody>
          <a:bodyPr/>
          <a:lstStyle/>
          <a:p>
            <a:r>
              <a:rPr lang="en-US" dirty="0"/>
              <a:t>Google for “UCLA SAVES”</a:t>
            </a:r>
          </a:p>
          <a:p>
            <a:endParaRPr lang="en-US" dirty="0"/>
          </a:p>
          <a:p>
            <a:r>
              <a:rPr lang="en-US" dirty="0"/>
              <a:t>Continue with discussion on solving the </a:t>
            </a:r>
            <a:r>
              <a:rPr lang="en-US" dirty="0" err="1" smtClean="0"/>
              <a:t>ProK</a:t>
            </a:r>
            <a:r>
              <a:rPr lang="en-US" dirty="0" smtClean="0"/>
              <a:t>-inhibitor </a:t>
            </a:r>
            <a:r>
              <a:rPr lang="en-US" dirty="0"/>
              <a:t>complex structure.</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t>4 Key Concepts</a:t>
            </a:r>
          </a:p>
        </p:txBody>
      </p:sp>
      <p:sp>
        <p:nvSpPr>
          <p:cNvPr id="87043" name="Rectangle 3"/>
          <p:cNvSpPr>
            <a:spLocks noGrp="1" noChangeArrowheads="1"/>
          </p:cNvSpPr>
          <p:nvPr>
            <p:ph type="body" idx="1"/>
          </p:nvPr>
        </p:nvSpPr>
        <p:spPr/>
        <p:txBody>
          <a:bodyPr/>
          <a:lstStyle/>
          <a:p>
            <a:r>
              <a:rPr lang="en-US"/>
              <a:t>When to use isomorphous difference Fourier to solve the phase problem.</a:t>
            </a:r>
          </a:p>
          <a:p>
            <a:r>
              <a:rPr lang="en-US"/>
              <a:t>How to interpret an Fo-Fc Difference Fourier map.</a:t>
            </a:r>
          </a:p>
          <a:p>
            <a:r>
              <a:rPr lang="en-US"/>
              <a:t>Expected values of RMS deviation from ideal geometry</a:t>
            </a:r>
          </a:p>
          <a:p>
            <a:r>
              <a:rPr lang="en-US"/>
              <a:t>methods of </a:t>
            </a:r>
            <a:r>
              <a:rPr lang="en-US" b="1" i="1"/>
              <a:t>cross</a:t>
            </a:r>
            <a:r>
              <a:rPr lang="en-US"/>
              <a:t>-validation</a:t>
            </a:r>
          </a:p>
          <a:p>
            <a:pPr>
              <a:buFontTx/>
              <a:buNone/>
            </a:pPr>
            <a:endParaRPr lang="en-US"/>
          </a:p>
          <a:p>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endParaRPr lang="en-US"/>
          </a:p>
        </p:txBody>
      </p:sp>
      <p:sp>
        <p:nvSpPr>
          <p:cNvPr id="96259" name="Rectangle 3"/>
          <p:cNvSpPr>
            <a:spLocks noGrp="1" noChangeArrowheads="1"/>
          </p:cNvSpPr>
          <p:nvPr>
            <p:ph type="body" idx="1"/>
          </p:nvPr>
        </p:nvSpPr>
        <p:spPr>
          <a:xfrm>
            <a:off x="457200" y="2641600"/>
            <a:ext cx="8229600" cy="3484563"/>
          </a:xfrm>
        </p:spPr>
        <p:txBody>
          <a:bodyPr/>
          <a:lstStyle/>
          <a:p>
            <a:pPr>
              <a:buFontTx/>
              <a:buNone/>
            </a:pPr>
            <a:r>
              <a:rPr lang="en-US" sz="2400"/>
              <a:t>Validate protein structure by Running SAVES server </a:t>
            </a:r>
          </a:p>
          <a:p>
            <a:pPr>
              <a:buFontTx/>
              <a:buNone/>
            </a:pPr>
            <a:endParaRPr lang="en-US" sz="2400"/>
          </a:p>
          <a:p>
            <a:pPr>
              <a:buFontTx/>
              <a:buNone/>
            </a:pPr>
            <a:endParaRPr lang="en-US" sz="2400"/>
          </a:p>
          <a:p>
            <a:pPr>
              <a:buFontTx/>
              <a:buNone/>
            </a:pPr>
            <a:endParaRPr lang="en-US" sz="2400"/>
          </a:p>
          <a:p>
            <a:pPr>
              <a:buFontTx/>
              <a:buNone/>
            </a:pPr>
            <a:r>
              <a:rPr lang="en-US" sz="2400"/>
              <a:t>grep -v hex prok-native_refine_001.pdb &gt;prok-pmsf.pdb</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ext Box 5"/>
          <p:cNvSpPr txBox="1">
            <a:spLocks noChangeArrowheads="1"/>
          </p:cNvSpPr>
          <p:nvPr/>
        </p:nvSpPr>
        <p:spPr bwMode="auto">
          <a:xfrm>
            <a:off x="4527550" y="417513"/>
            <a:ext cx="3778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Name _______________________</a:t>
            </a:r>
          </a:p>
        </p:txBody>
      </p:sp>
      <p:graphicFrame>
        <p:nvGraphicFramePr>
          <p:cNvPr id="29848" name="Group 152"/>
          <p:cNvGraphicFramePr>
            <a:graphicFrameLocks noGrp="1"/>
          </p:cNvGraphicFramePr>
          <p:nvPr/>
        </p:nvGraphicFramePr>
        <p:xfrm>
          <a:off x="1371600" y="1281113"/>
          <a:ext cx="5829300" cy="5120640"/>
        </p:xfrm>
        <a:graphic>
          <a:graphicData uri="http://schemas.openxmlformats.org/drawingml/2006/table">
            <a:tbl>
              <a:tblPr/>
              <a:tblGrid>
                <a:gridCol w="3076575"/>
                <a:gridCol w="1355725"/>
                <a:gridCol w="1397000"/>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Refinement statistics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Proteinase K native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Proteinase K-PMSF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Resolution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Molecules in asymmetric unit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Solvent content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36.3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Matthews coefficient (</a:t>
                      </a:r>
                      <a:r>
                        <a:rPr kumimoji="0" lang="en-US" sz="1200" b="0" i="0" u="none" strike="noStrike" cap="none" normalizeH="0" baseline="0" smtClean="0">
                          <a:ln>
                            <a:noFill/>
                          </a:ln>
                          <a:solidFill>
                            <a:schemeClr val="tx1"/>
                          </a:solidFill>
                          <a:effectLst/>
                          <a:latin typeface="Arial" charset="0"/>
                          <a:cs typeface="Arial" charset="0"/>
                        </a:rPr>
                        <a:t>Å</a:t>
                      </a:r>
                      <a:r>
                        <a:rPr kumimoji="0" lang="en-US" sz="1200" b="0" i="0" u="none" strike="noStrike" cap="none" normalizeH="0" baseline="30000" smtClean="0">
                          <a:ln>
                            <a:noFill/>
                          </a:ln>
                          <a:solidFill>
                            <a:schemeClr val="tx1"/>
                          </a:solidFill>
                          <a:effectLst/>
                          <a:latin typeface="Arial" charset="0"/>
                        </a:rPr>
                        <a:t>3</a:t>
                      </a:r>
                      <a:r>
                        <a:rPr kumimoji="0" lang="en-US" sz="1200" b="0" i="0" u="none" strike="noStrike" cap="none" normalizeH="0" baseline="0" smtClean="0">
                          <a:ln>
                            <a:noFill/>
                          </a:ln>
                          <a:solidFill>
                            <a:schemeClr val="tx1"/>
                          </a:solidFill>
                          <a:effectLst/>
                          <a:latin typeface="Arial" charset="0"/>
                        </a:rPr>
                        <a:t>/Da)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Number of reflections used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a:t>
                      </a:r>
                      <a:r>
                        <a:rPr kumimoji="0" lang="en-US" sz="1200" b="0" i="0" u="none" strike="noStrike" cap="none" normalizeH="0" baseline="-25000" smtClean="0">
                          <a:ln>
                            <a:noFill/>
                          </a:ln>
                          <a:solidFill>
                            <a:schemeClr val="tx1"/>
                          </a:solidFill>
                          <a:effectLst/>
                          <a:latin typeface="Arial" charset="0"/>
                        </a:rPr>
                        <a:t>work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a:t>
                      </a:r>
                      <a:r>
                        <a:rPr kumimoji="0" lang="en-US" sz="1200" b="0" i="0" u="none" strike="noStrike" cap="none" normalizeH="0" baseline="-25000" smtClean="0">
                          <a:ln>
                            <a:noFill/>
                          </a:ln>
                          <a:solidFill>
                            <a:schemeClr val="tx1"/>
                          </a:solidFill>
                          <a:effectLst/>
                          <a:latin typeface="Arial" charset="0"/>
                        </a:rPr>
                        <a:t>free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RMSD Bond lengths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RMSD Bond angles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Ramachandran plot: favored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3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Ramachandran plot: allowed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Ramachandran plot: generously allowed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Ramachandran plot: outliers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1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Number of atoms: protein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6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Number of atoms: solvent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Errat overall quality factor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percentage with Verify3D score&gt;0.2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10" name="Group 110"/>
          <p:cNvGrpSpPr>
            <a:grpSpLocks/>
          </p:cNvGrpSpPr>
          <p:nvPr/>
        </p:nvGrpSpPr>
        <p:grpSpPr bwMode="auto">
          <a:xfrm>
            <a:off x="157163" y="4438650"/>
            <a:ext cx="4252912" cy="2314575"/>
            <a:chOff x="99" y="2796"/>
            <a:chExt cx="2679" cy="1458"/>
          </a:xfrm>
        </p:grpSpPr>
        <p:sp>
          <p:nvSpPr>
            <p:cNvPr id="25704" name="Line 104"/>
            <p:cNvSpPr>
              <a:spLocks noChangeShapeType="1"/>
            </p:cNvSpPr>
            <p:nvPr/>
          </p:nvSpPr>
          <p:spPr bwMode="auto">
            <a:xfrm rot="-1950192" flipH="1" flipV="1">
              <a:off x="99" y="2827"/>
              <a:ext cx="168" cy="246"/>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6" name="Line 56"/>
            <p:cNvSpPr>
              <a:spLocks noChangeShapeType="1"/>
            </p:cNvSpPr>
            <p:nvPr/>
          </p:nvSpPr>
          <p:spPr bwMode="auto">
            <a:xfrm rot="19649808" flipV="1">
              <a:off x="442" y="3046"/>
              <a:ext cx="234" cy="819"/>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0" name="Oval 80"/>
            <p:cNvSpPr>
              <a:spLocks noChangeArrowheads="1"/>
            </p:cNvSpPr>
            <p:nvPr/>
          </p:nvSpPr>
          <p:spPr bwMode="auto">
            <a:xfrm rot="-924325">
              <a:off x="524" y="3791"/>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R</a:t>
              </a:r>
              <a:endParaRPr lang="en-US" sz="2800" b="1">
                <a:latin typeface="Symbol" pitchFamily="18" charset="2"/>
              </a:endParaRPr>
            </a:p>
          </p:txBody>
        </p:sp>
        <p:sp>
          <p:nvSpPr>
            <p:cNvPr id="25681" name="Line 81"/>
            <p:cNvSpPr>
              <a:spLocks noChangeShapeType="1"/>
            </p:cNvSpPr>
            <p:nvPr/>
          </p:nvSpPr>
          <p:spPr bwMode="auto">
            <a:xfrm rot="21555797" flipV="1">
              <a:off x="2152" y="3037"/>
              <a:ext cx="234" cy="819"/>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2" name="Oval 82"/>
            <p:cNvSpPr>
              <a:spLocks noChangeArrowheads="1"/>
            </p:cNvSpPr>
            <p:nvPr/>
          </p:nvSpPr>
          <p:spPr bwMode="auto">
            <a:xfrm rot="981665">
              <a:off x="1938" y="3775"/>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R</a:t>
              </a:r>
              <a:endParaRPr lang="en-US" sz="2800" b="1">
                <a:latin typeface="Symbol" pitchFamily="18" charset="2"/>
              </a:endParaRPr>
            </a:p>
          </p:txBody>
        </p:sp>
        <p:sp>
          <p:nvSpPr>
            <p:cNvPr id="25685" name="Freeform 85"/>
            <p:cNvSpPr>
              <a:spLocks/>
            </p:cNvSpPr>
            <p:nvPr/>
          </p:nvSpPr>
          <p:spPr bwMode="auto">
            <a:xfrm>
              <a:off x="1627" y="3587"/>
              <a:ext cx="161" cy="647"/>
            </a:xfrm>
            <a:custGeom>
              <a:avLst/>
              <a:gdLst>
                <a:gd name="T0" fmla="*/ 161 w 161"/>
                <a:gd name="T1" fmla="*/ 0 h 647"/>
                <a:gd name="T2" fmla="*/ 0 w 161"/>
                <a:gd name="T3" fmla="*/ 314 h 647"/>
                <a:gd name="T4" fmla="*/ 161 w 161"/>
                <a:gd name="T5" fmla="*/ 647 h 647"/>
              </a:gdLst>
              <a:ahLst/>
              <a:cxnLst>
                <a:cxn ang="0">
                  <a:pos x="T0" y="T1"/>
                </a:cxn>
                <a:cxn ang="0">
                  <a:pos x="T2" y="T3"/>
                </a:cxn>
                <a:cxn ang="0">
                  <a:pos x="T4" y="T5"/>
                </a:cxn>
              </a:cxnLst>
              <a:rect l="0" t="0" r="r" b="b"/>
              <a:pathLst>
                <a:path w="161" h="647">
                  <a:moveTo>
                    <a:pt x="161" y="0"/>
                  </a:moveTo>
                  <a:cubicBezTo>
                    <a:pt x="80" y="103"/>
                    <a:pt x="0" y="206"/>
                    <a:pt x="0" y="314"/>
                  </a:cubicBezTo>
                  <a:cubicBezTo>
                    <a:pt x="0" y="422"/>
                    <a:pt x="134" y="592"/>
                    <a:pt x="161" y="6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6" name="Freeform 86"/>
            <p:cNvSpPr>
              <a:spLocks/>
            </p:cNvSpPr>
            <p:nvPr/>
          </p:nvSpPr>
          <p:spPr bwMode="auto">
            <a:xfrm>
              <a:off x="1734" y="3594"/>
              <a:ext cx="161" cy="647"/>
            </a:xfrm>
            <a:custGeom>
              <a:avLst/>
              <a:gdLst>
                <a:gd name="T0" fmla="*/ 161 w 161"/>
                <a:gd name="T1" fmla="*/ 0 h 647"/>
                <a:gd name="T2" fmla="*/ 0 w 161"/>
                <a:gd name="T3" fmla="*/ 314 h 647"/>
                <a:gd name="T4" fmla="*/ 161 w 161"/>
                <a:gd name="T5" fmla="*/ 647 h 647"/>
              </a:gdLst>
              <a:ahLst/>
              <a:cxnLst>
                <a:cxn ang="0">
                  <a:pos x="T0" y="T1"/>
                </a:cxn>
                <a:cxn ang="0">
                  <a:pos x="T2" y="T3"/>
                </a:cxn>
                <a:cxn ang="0">
                  <a:pos x="T4" y="T5"/>
                </a:cxn>
              </a:cxnLst>
              <a:rect l="0" t="0" r="r" b="b"/>
              <a:pathLst>
                <a:path w="161" h="647">
                  <a:moveTo>
                    <a:pt x="161" y="0"/>
                  </a:moveTo>
                  <a:cubicBezTo>
                    <a:pt x="80" y="103"/>
                    <a:pt x="0" y="206"/>
                    <a:pt x="0" y="314"/>
                  </a:cubicBezTo>
                  <a:cubicBezTo>
                    <a:pt x="0" y="422"/>
                    <a:pt x="134" y="592"/>
                    <a:pt x="161" y="6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7" name="Freeform 87"/>
            <p:cNvSpPr>
              <a:spLocks/>
            </p:cNvSpPr>
            <p:nvPr/>
          </p:nvSpPr>
          <p:spPr bwMode="auto">
            <a:xfrm>
              <a:off x="1861" y="3601"/>
              <a:ext cx="161" cy="647"/>
            </a:xfrm>
            <a:custGeom>
              <a:avLst/>
              <a:gdLst>
                <a:gd name="T0" fmla="*/ 161 w 161"/>
                <a:gd name="T1" fmla="*/ 0 h 647"/>
                <a:gd name="T2" fmla="*/ 0 w 161"/>
                <a:gd name="T3" fmla="*/ 314 h 647"/>
                <a:gd name="T4" fmla="*/ 161 w 161"/>
                <a:gd name="T5" fmla="*/ 647 h 647"/>
              </a:gdLst>
              <a:ahLst/>
              <a:cxnLst>
                <a:cxn ang="0">
                  <a:pos x="T0" y="T1"/>
                </a:cxn>
                <a:cxn ang="0">
                  <a:pos x="T2" y="T3"/>
                </a:cxn>
                <a:cxn ang="0">
                  <a:pos x="T4" y="T5"/>
                </a:cxn>
              </a:cxnLst>
              <a:rect l="0" t="0" r="r" b="b"/>
              <a:pathLst>
                <a:path w="161" h="647">
                  <a:moveTo>
                    <a:pt x="161" y="0"/>
                  </a:moveTo>
                  <a:cubicBezTo>
                    <a:pt x="80" y="103"/>
                    <a:pt x="0" y="206"/>
                    <a:pt x="0" y="314"/>
                  </a:cubicBezTo>
                  <a:cubicBezTo>
                    <a:pt x="0" y="422"/>
                    <a:pt x="134" y="592"/>
                    <a:pt x="161" y="6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90" name="Freeform 90"/>
            <p:cNvSpPr>
              <a:spLocks/>
            </p:cNvSpPr>
            <p:nvPr/>
          </p:nvSpPr>
          <p:spPr bwMode="auto">
            <a:xfrm flipH="1">
              <a:off x="1020" y="3593"/>
              <a:ext cx="161" cy="647"/>
            </a:xfrm>
            <a:custGeom>
              <a:avLst/>
              <a:gdLst>
                <a:gd name="T0" fmla="*/ 161 w 161"/>
                <a:gd name="T1" fmla="*/ 0 h 647"/>
                <a:gd name="T2" fmla="*/ 0 w 161"/>
                <a:gd name="T3" fmla="*/ 314 h 647"/>
                <a:gd name="T4" fmla="*/ 161 w 161"/>
                <a:gd name="T5" fmla="*/ 647 h 647"/>
              </a:gdLst>
              <a:ahLst/>
              <a:cxnLst>
                <a:cxn ang="0">
                  <a:pos x="T0" y="T1"/>
                </a:cxn>
                <a:cxn ang="0">
                  <a:pos x="T2" y="T3"/>
                </a:cxn>
                <a:cxn ang="0">
                  <a:pos x="T4" y="T5"/>
                </a:cxn>
              </a:cxnLst>
              <a:rect l="0" t="0" r="r" b="b"/>
              <a:pathLst>
                <a:path w="161" h="647">
                  <a:moveTo>
                    <a:pt x="161" y="0"/>
                  </a:moveTo>
                  <a:cubicBezTo>
                    <a:pt x="80" y="103"/>
                    <a:pt x="0" y="206"/>
                    <a:pt x="0" y="314"/>
                  </a:cubicBezTo>
                  <a:cubicBezTo>
                    <a:pt x="0" y="422"/>
                    <a:pt x="134" y="592"/>
                    <a:pt x="161" y="6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91" name="Freeform 91"/>
            <p:cNvSpPr>
              <a:spLocks/>
            </p:cNvSpPr>
            <p:nvPr/>
          </p:nvSpPr>
          <p:spPr bwMode="auto">
            <a:xfrm flipH="1">
              <a:off x="913" y="3600"/>
              <a:ext cx="161" cy="647"/>
            </a:xfrm>
            <a:custGeom>
              <a:avLst/>
              <a:gdLst>
                <a:gd name="T0" fmla="*/ 161 w 161"/>
                <a:gd name="T1" fmla="*/ 0 h 647"/>
                <a:gd name="T2" fmla="*/ 0 w 161"/>
                <a:gd name="T3" fmla="*/ 314 h 647"/>
                <a:gd name="T4" fmla="*/ 161 w 161"/>
                <a:gd name="T5" fmla="*/ 647 h 647"/>
              </a:gdLst>
              <a:ahLst/>
              <a:cxnLst>
                <a:cxn ang="0">
                  <a:pos x="T0" y="T1"/>
                </a:cxn>
                <a:cxn ang="0">
                  <a:pos x="T2" y="T3"/>
                </a:cxn>
                <a:cxn ang="0">
                  <a:pos x="T4" y="T5"/>
                </a:cxn>
              </a:cxnLst>
              <a:rect l="0" t="0" r="r" b="b"/>
              <a:pathLst>
                <a:path w="161" h="647">
                  <a:moveTo>
                    <a:pt x="161" y="0"/>
                  </a:moveTo>
                  <a:cubicBezTo>
                    <a:pt x="80" y="103"/>
                    <a:pt x="0" y="206"/>
                    <a:pt x="0" y="314"/>
                  </a:cubicBezTo>
                  <a:cubicBezTo>
                    <a:pt x="0" y="422"/>
                    <a:pt x="134" y="592"/>
                    <a:pt x="161" y="6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92" name="Freeform 92"/>
            <p:cNvSpPr>
              <a:spLocks/>
            </p:cNvSpPr>
            <p:nvPr/>
          </p:nvSpPr>
          <p:spPr bwMode="auto">
            <a:xfrm flipH="1">
              <a:off x="786" y="3607"/>
              <a:ext cx="161" cy="647"/>
            </a:xfrm>
            <a:custGeom>
              <a:avLst/>
              <a:gdLst>
                <a:gd name="T0" fmla="*/ 161 w 161"/>
                <a:gd name="T1" fmla="*/ 0 h 647"/>
                <a:gd name="T2" fmla="*/ 0 w 161"/>
                <a:gd name="T3" fmla="*/ 314 h 647"/>
                <a:gd name="T4" fmla="*/ 161 w 161"/>
                <a:gd name="T5" fmla="*/ 647 h 647"/>
              </a:gdLst>
              <a:ahLst/>
              <a:cxnLst>
                <a:cxn ang="0">
                  <a:pos x="T0" y="T1"/>
                </a:cxn>
                <a:cxn ang="0">
                  <a:pos x="T2" y="T3"/>
                </a:cxn>
                <a:cxn ang="0">
                  <a:pos x="T4" y="T5"/>
                </a:cxn>
              </a:cxnLst>
              <a:rect l="0" t="0" r="r" b="b"/>
              <a:pathLst>
                <a:path w="161" h="647">
                  <a:moveTo>
                    <a:pt x="161" y="0"/>
                  </a:moveTo>
                  <a:cubicBezTo>
                    <a:pt x="80" y="103"/>
                    <a:pt x="0" y="206"/>
                    <a:pt x="0" y="314"/>
                  </a:cubicBezTo>
                  <a:cubicBezTo>
                    <a:pt x="0" y="422"/>
                    <a:pt x="134" y="592"/>
                    <a:pt x="161" y="64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93" name="WordArt 93"/>
            <p:cNvSpPr>
              <a:spLocks noChangeArrowheads="1" noChangeShapeType="1" noTextEdit="1"/>
            </p:cNvSpPr>
            <p:nvPr/>
          </p:nvSpPr>
          <p:spPr bwMode="auto">
            <a:xfrm>
              <a:off x="1202" y="3671"/>
              <a:ext cx="390" cy="443"/>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24167"/>
                </a:avLst>
              </a:prstTxWarp>
            </a:bodyPr>
            <a:lstStyle/>
            <a:p>
              <a:pPr algn="ctr"/>
              <a:r>
                <a:rPr lang="en-US" sz="1400" kern="10">
                  <a:ln w="9525">
                    <a:solidFill>
                      <a:srgbClr val="000000"/>
                    </a:solidFill>
                    <a:round/>
                    <a:headEnd/>
                    <a:tailEnd/>
                  </a:ln>
                  <a:solidFill>
                    <a:srgbClr val="000000"/>
                  </a:solidFill>
                  <a:latin typeface="Arial Unicode MS"/>
                  <a:ea typeface="Arial Unicode MS"/>
                  <a:cs typeface="Arial Unicode MS"/>
                </a:rPr>
                <a:t>Steric</a:t>
              </a:r>
            </a:p>
            <a:p>
              <a:pPr algn="ctr"/>
              <a:r>
                <a:rPr lang="en-US" sz="1400" kern="10">
                  <a:ln w="9525">
                    <a:solidFill>
                      <a:srgbClr val="000000"/>
                    </a:solidFill>
                    <a:round/>
                    <a:headEnd/>
                    <a:tailEnd/>
                  </a:ln>
                  <a:solidFill>
                    <a:srgbClr val="000000"/>
                  </a:solidFill>
                  <a:latin typeface="Arial Unicode MS"/>
                  <a:ea typeface="Arial Unicode MS"/>
                  <a:cs typeface="Arial Unicode MS"/>
                </a:rPr>
                <a:t>CLASH</a:t>
              </a:r>
            </a:p>
          </p:txBody>
        </p:sp>
        <p:sp>
          <p:nvSpPr>
            <p:cNvPr id="25705" name="Line 105"/>
            <p:cNvSpPr>
              <a:spLocks noChangeShapeType="1"/>
            </p:cNvSpPr>
            <p:nvPr/>
          </p:nvSpPr>
          <p:spPr bwMode="auto">
            <a:xfrm rot="19649808" flipH="1">
              <a:off x="2419" y="2796"/>
              <a:ext cx="359" cy="37"/>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02" name="Rectangle 2"/>
          <p:cNvSpPr>
            <a:spLocks noGrp="1" noChangeArrowheads="1"/>
          </p:cNvSpPr>
          <p:nvPr>
            <p:ph type="title"/>
          </p:nvPr>
        </p:nvSpPr>
        <p:spPr/>
        <p:txBody>
          <a:bodyPr/>
          <a:lstStyle/>
          <a:p>
            <a:r>
              <a:rPr lang="en-US" sz="4000" i="1"/>
              <a:t>Cis           vs.         Trans</a:t>
            </a:r>
            <a:r>
              <a:rPr lang="en-US" sz="4000"/>
              <a:t> </a:t>
            </a:r>
            <a:br>
              <a:rPr lang="en-US" sz="4000"/>
            </a:br>
            <a:r>
              <a:rPr lang="en-US" sz="4000"/>
              <a:t>peptide</a:t>
            </a:r>
          </a:p>
        </p:txBody>
      </p:sp>
      <p:grpSp>
        <p:nvGrpSpPr>
          <p:cNvPr id="25709" name="Group 109"/>
          <p:cNvGrpSpPr>
            <a:grpSpLocks/>
          </p:cNvGrpSpPr>
          <p:nvPr/>
        </p:nvGrpSpPr>
        <p:grpSpPr bwMode="auto">
          <a:xfrm>
            <a:off x="436563" y="1743075"/>
            <a:ext cx="3644900" cy="3325813"/>
            <a:chOff x="275" y="1098"/>
            <a:chExt cx="2296" cy="2095"/>
          </a:xfrm>
        </p:grpSpPr>
        <p:sp>
          <p:nvSpPr>
            <p:cNvPr id="25631" name="Rectangle 31"/>
            <p:cNvSpPr>
              <a:spLocks noChangeArrowheads="1"/>
            </p:cNvSpPr>
            <p:nvPr/>
          </p:nvSpPr>
          <p:spPr bwMode="auto">
            <a:xfrm>
              <a:off x="428" y="1242"/>
              <a:ext cx="1971" cy="1829"/>
            </a:xfrm>
            <a:prstGeom prst="rect">
              <a:avLst/>
            </a:prstGeom>
            <a:solidFill>
              <a:srgbClr val="DCDCD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nvGrpSpPr>
            <p:cNvPr id="25605" name="Group 5"/>
            <p:cNvGrpSpPr>
              <a:grpSpLocks/>
            </p:cNvGrpSpPr>
            <p:nvPr/>
          </p:nvGrpSpPr>
          <p:grpSpPr bwMode="auto">
            <a:xfrm rot="20574132" flipH="1">
              <a:off x="606" y="1268"/>
              <a:ext cx="170" cy="994"/>
              <a:chOff x="1634" y="2497"/>
              <a:chExt cx="449" cy="865"/>
            </a:xfrm>
          </p:grpSpPr>
          <p:sp>
            <p:nvSpPr>
              <p:cNvPr id="25606" name="Line 6"/>
              <p:cNvSpPr>
                <a:spLocks noChangeShapeType="1"/>
              </p:cNvSpPr>
              <p:nvPr/>
            </p:nvSpPr>
            <p:spPr bwMode="auto">
              <a:xfrm flipH="1">
                <a:off x="1819" y="2497"/>
                <a:ext cx="264" cy="515"/>
              </a:xfrm>
              <a:prstGeom prst="line">
                <a:avLst/>
              </a:prstGeom>
              <a:noFill/>
              <a:ln w="165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07" name="Line 7"/>
              <p:cNvSpPr>
                <a:spLocks noChangeShapeType="1"/>
              </p:cNvSpPr>
              <p:nvPr/>
            </p:nvSpPr>
            <p:spPr bwMode="auto">
              <a:xfrm flipH="1">
                <a:off x="1634" y="2907"/>
                <a:ext cx="242" cy="455"/>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610" name="Group 10"/>
            <p:cNvGrpSpPr>
              <a:grpSpLocks/>
            </p:cNvGrpSpPr>
            <p:nvPr/>
          </p:nvGrpSpPr>
          <p:grpSpPr bwMode="auto">
            <a:xfrm rot="17101463" flipH="1">
              <a:off x="1267" y="1738"/>
              <a:ext cx="269" cy="943"/>
              <a:chOff x="4830" y="2794"/>
              <a:chExt cx="461" cy="903"/>
            </a:xfrm>
          </p:grpSpPr>
          <p:sp>
            <p:nvSpPr>
              <p:cNvPr id="25611" name="Line 11"/>
              <p:cNvSpPr>
                <a:spLocks noChangeShapeType="1"/>
              </p:cNvSpPr>
              <p:nvPr/>
            </p:nvSpPr>
            <p:spPr bwMode="auto">
              <a:xfrm flipV="1">
                <a:off x="4868" y="2794"/>
                <a:ext cx="423" cy="808"/>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2" name="Line 12"/>
              <p:cNvSpPr>
                <a:spLocks noChangeShapeType="1"/>
              </p:cNvSpPr>
              <p:nvPr/>
            </p:nvSpPr>
            <p:spPr bwMode="auto">
              <a:xfrm flipV="1">
                <a:off x="4830" y="3243"/>
                <a:ext cx="221" cy="454"/>
              </a:xfrm>
              <a:prstGeom prst="line">
                <a:avLst/>
              </a:prstGeom>
              <a:noFill/>
              <a:ln w="165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13" name="Line 13"/>
            <p:cNvSpPr>
              <a:spLocks noChangeShapeType="1"/>
            </p:cNvSpPr>
            <p:nvPr/>
          </p:nvSpPr>
          <p:spPr bwMode="auto">
            <a:xfrm rot="20574132" flipV="1">
              <a:off x="295" y="2315"/>
              <a:ext cx="701" cy="547"/>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25" name="Group 25"/>
            <p:cNvGrpSpPr>
              <a:grpSpLocks/>
            </p:cNvGrpSpPr>
            <p:nvPr/>
          </p:nvGrpSpPr>
          <p:grpSpPr bwMode="auto">
            <a:xfrm rot="11515811">
              <a:off x="1759" y="2326"/>
              <a:ext cx="802" cy="501"/>
              <a:chOff x="2759" y="3233"/>
              <a:chExt cx="657" cy="397"/>
            </a:xfrm>
          </p:grpSpPr>
          <p:sp>
            <p:nvSpPr>
              <p:cNvPr id="25615" name="Line 15"/>
              <p:cNvSpPr>
                <a:spLocks noChangeShapeType="1"/>
              </p:cNvSpPr>
              <p:nvPr/>
            </p:nvSpPr>
            <p:spPr bwMode="auto">
              <a:xfrm rot="17392610" flipH="1">
                <a:off x="2905" y="3087"/>
                <a:ext cx="214" cy="506"/>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8" name="Line 18"/>
              <p:cNvSpPr>
                <a:spLocks noChangeShapeType="1"/>
              </p:cNvSpPr>
              <p:nvPr/>
            </p:nvSpPr>
            <p:spPr bwMode="auto">
              <a:xfrm rot="17392610" flipH="1">
                <a:off x="3165" y="3380"/>
                <a:ext cx="147" cy="354"/>
              </a:xfrm>
              <a:prstGeom prst="line">
                <a:avLst/>
              </a:prstGeom>
              <a:noFill/>
              <a:ln w="165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620" name="Group 20"/>
            <p:cNvGrpSpPr>
              <a:grpSpLocks/>
            </p:cNvGrpSpPr>
            <p:nvPr/>
          </p:nvGrpSpPr>
          <p:grpSpPr bwMode="auto">
            <a:xfrm rot="20574132" flipH="1">
              <a:off x="733" y="1206"/>
              <a:ext cx="170" cy="994"/>
              <a:chOff x="1634" y="2497"/>
              <a:chExt cx="449" cy="865"/>
            </a:xfrm>
          </p:grpSpPr>
          <p:sp>
            <p:nvSpPr>
              <p:cNvPr id="25621" name="Line 21"/>
              <p:cNvSpPr>
                <a:spLocks noChangeShapeType="1"/>
              </p:cNvSpPr>
              <p:nvPr/>
            </p:nvSpPr>
            <p:spPr bwMode="auto">
              <a:xfrm flipH="1">
                <a:off x="1819" y="2497"/>
                <a:ext cx="264" cy="515"/>
              </a:xfrm>
              <a:prstGeom prst="line">
                <a:avLst/>
              </a:prstGeom>
              <a:noFill/>
              <a:ln w="165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2" name="Line 22"/>
              <p:cNvSpPr>
                <a:spLocks noChangeShapeType="1"/>
              </p:cNvSpPr>
              <p:nvPr/>
            </p:nvSpPr>
            <p:spPr bwMode="auto">
              <a:xfrm flipH="1">
                <a:off x="1634" y="2907"/>
                <a:ext cx="242" cy="455"/>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26" name="Oval 26"/>
            <p:cNvSpPr>
              <a:spLocks noChangeArrowheads="1"/>
            </p:cNvSpPr>
            <p:nvPr/>
          </p:nvSpPr>
          <p:spPr bwMode="auto">
            <a:xfrm>
              <a:off x="275" y="2819"/>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C</a:t>
              </a:r>
              <a:r>
                <a:rPr lang="en-US" sz="2800" b="1">
                  <a:latin typeface="Symbol" pitchFamily="18" charset="2"/>
                </a:rPr>
                <a:t>a</a:t>
              </a:r>
            </a:p>
          </p:txBody>
        </p:sp>
        <p:sp>
          <p:nvSpPr>
            <p:cNvPr id="25627" name="Oval 27"/>
            <p:cNvSpPr>
              <a:spLocks noChangeArrowheads="1"/>
            </p:cNvSpPr>
            <p:nvPr/>
          </p:nvSpPr>
          <p:spPr bwMode="auto">
            <a:xfrm>
              <a:off x="817" y="2023"/>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C</a:t>
              </a:r>
              <a:endParaRPr lang="en-US" sz="2800" b="1">
                <a:latin typeface="Symbol" pitchFamily="18" charset="2"/>
              </a:endParaRPr>
            </a:p>
          </p:txBody>
        </p:sp>
        <p:sp>
          <p:nvSpPr>
            <p:cNvPr id="25628" name="Oval 28"/>
            <p:cNvSpPr>
              <a:spLocks noChangeArrowheads="1"/>
            </p:cNvSpPr>
            <p:nvPr/>
          </p:nvSpPr>
          <p:spPr bwMode="auto">
            <a:xfrm>
              <a:off x="343" y="1098"/>
              <a:ext cx="344" cy="374"/>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O</a:t>
              </a:r>
              <a:endParaRPr lang="en-US" sz="2800" b="1">
                <a:latin typeface="Symbol" pitchFamily="18" charset="2"/>
              </a:endParaRPr>
            </a:p>
          </p:txBody>
        </p:sp>
        <p:sp>
          <p:nvSpPr>
            <p:cNvPr id="25629" name="Oval 29"/>
            <p:cNvSpPr>
              <a:spLocks noChangeArrowheads="1"/>
            </p:cNvSpPr>
            <p:nvPr/>
          </p:nvSpPr>
          <p:spPr bwMode="auto">
            <a:xfrm>
              <a:off x="1702" y="2023"/>
              <a:ext cx="344" cy="374"/>
            </a:xfrm>
            <a:prstGeom prst="ellipse">
              <a:avLst/>
            </a:prstGeom>
            <a:solidFill>
              <a:srgbClr val="33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N</a:t>
              </a:r>
              <a:endParaRPr lang="en-US" sz="2800" b="1">
                <a:latin typeface="Symbol" pitchFamily="18" charset="2"/>
              </a:endParaRPr>
            </a:p>
          </p:txBody>
        </p:sp>
        <p:sp>
          <p:nvSpPr>
            <p:cNvPr id="25630" name="Oval 30"/>
            <p:cNvSpPr>
              <a:spLocks noChangeArrowheads="1"/>
            </p:cNvSpPr>
            <p:nvPr/>
          </p:nvSpPr>
          <p:spPr bwMode="auto">
            <a:xfrm>
              <a:off x="2227" y="2795"/>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C</a:t>
              </a:r>
              <a:r>
                <a:rPr lang="en-US" sz="2800" b="1">
                  <a:latin typeface="Symbol" pitchFamily="18" charset="2"/>
                </a:rPr>
                <a:t>a</a:t>
              </a:r>
            </a:p>
          </p:txBody>
        </p:sp>
        <p:sp>
          <p:nvSpPr>
            <p:cNvPr id="25633" name="Text Box 33"/>
            <p:cNvSpPr txBox="1">
              <a:spLocks noChangeArrowheads="1"/>
            </p:cNvSpPr>
            <p:nvPr/>
          </p:nvSpPr>
          <p:spPr bwMode="auto">
            <a:xfrm>
              <a:off x="1138" y="1276"/>
              <a:ext cx="9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peptide plane</a:t>
              </a:r>
            </a:p>
          </p:txBody>
        </p:sp>
      </p:grpSp>
      <p:sp>
        <p:nvSpPr>
          <p:cNvPr id="25654" name="Line 54"/>
          <p:cNvSpPr>
            <a:spLocks noChangeShapeType="1"/>
          </p:cNvSpPr>
          <p:nvPr/>
        </p:nvSpPr>
        <p:spPr bwMode="auto">
          <a:xfrm flipH="1">
            <a:off x="2166938" y="882650"/>
            <a:ext cx="0" cy="78581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5" name="Line 55"/>
          <p:cNvSpPr>
            <a:spLocks noChangeShapeType="1"/>
          </p:cNvSpPr>
          <p:nvPr/>
        </p:nvSpPr>
        <p:spPr bwMode="auto">
          <a:xfrm>
            <a:off x="6673850" y="882650"/>
            <a:ext cx="15875" cy="77152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713" name="Group 113"/>
          <p:cNvGrpSpPr>
            <a:grpSpLocks/>
          </p:cNvGrpSpPr>
          <p:nvPr/>
        </p:nvGrpSpPr>
        <p:grpSpPr bwMode="auto">
          <a:xfrm>
            <a:off x="8278813" y="84138"/>
            <a:ext cx="546100" cy="2359025"/>
            <a:chOff x="5215" y="53"/>
            <a:chExt cx="344" cy="1486"/>
          </a:xfrm>
        </p:grpSpPr>
        <p:sp>
          <p:nvSpPr>
            <p:cNvPr id="25707" name="Line 107"/>
            <p:cNvSpPr>
              <a:spLocks noChangeShapeType="1"/>
            </p:cNvSpPr>
            <p:nvPr/>
          </p:nvSpPr>
          <p:spPr bwMode="auto">
            <a:xfrm rot="-1950192" flipH="1" flipV="1">
              <a:off x="5407" y="1268"/>
              <a:ext cx="115" cy="271"/>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94" name="Group 94"/>
            <p:cNvGrpSpPr>
              <a:grpSpLocks/>
            </p:cNvGrpSpPr>
            <p:nvPr/>
          </p:nvGrpSpPr>
          <p:grpSpPr bwMode="auto">
            <a:xfrm rot="11551208">
              <a:off x="5215" y="53"/>
              <a:ext cx="344" cy="1136"/>
              <a:chOff x="2228" y="3029"/>
              <a:chExt cx="344" cy="1136"/>
            </a:xfrm>
          </p:grpSpPr>
          <p:sp>
            <p:nvSpPr>
              <p:cNvPr id="25695" name="Line 95"/>
              <p:cNvSpPr>
                <a:spLocks noChangeShapeType="1"/>
              </p:cNvSpPr>
              <p:nvPr/>
            </p:nvSpPr>
            <p:spPr bwMode="auto">
              <a:xfrm rot="20574132" flipV="1">
                <a:off x="2290" y="3029"/>
                <a:ext cx="234" cy="819"/>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96" name="Oval 96"/>
              <p:cNvSpPr>
                <a:spLocks noChangeArrowheads="1"/>
              </p:cNvSpPr>
              <p:nvPr/>
            </p:nvSpPr>
            <p:spPr bwMode="auto">
              <a:xfrm>
                <a:off x="2228" y="3791"/>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R</a:t>
                </a:r>
                <a:endParaRPr lang="en-US" sz="2800" b="1">
                  <a:latin typeface="Symbol" pitchFamily="18" charset="2"/>
                </a:endParaRPr>
              </a:p>
            </p:txBody>
          </p:sp>
        </p:grpSp>
      </p:grpSp>
      <p:grpSp>
        <p:nvGrpSpPr>
          <p:cNvPr id="25717" name="Group 117"/>
          <p:cNvGrpSpPr>
            <a:grpSpLocks/>
          </p:cNvGrpSpPr>
          <p:nvPr/>
        </p:nvGrpSpPr>
        <p:grpSpPr bwMode="auto">
          <a:xfrm>
            <a:off x="4746625" y="4506913"/>
            <a:ext cx="4157663" cy="2112962"/>
            <a:chOff x="2990" y="2839"/>
            <a:chExt cx="2619" cy="1331"/>
          </a:xfrm>
        </p:grpSpPr>
        <p:grpSp>
          <p:nvGrpSpPr>
            <p:cNvPr id="25697" name="Group 97"/>
            <p:cNvGrpSpPr>
              <a:grpSpLocks/>
            </p:cNvGrpSpPr>
            <p:nvPr/>
          </p:nvGrpSpPr>
          <p:grpSpPr bwMode="auto">
            <a:xfrm rot="-1769641">
              <a:off x="3427" y="3034"/>
              <a:ext cx="344" cy="1136"/>
              <a:chOff x="2228" y="3029"/>
              <a:chExt cx="344" cy="1136"/>
            </a:xfrm>
          </p:grpSpPr>
          <p:sp>
            <p:nvSpPr>
              <p:cNvPr id="25698" name="Line 98"/>
              <p:cNvSpPr>
                <a:spLocks noChangeShapeType="1"/>
              </p:cNvSpPr>
              <p:nvPr/>
            </p:nvSpPr>
            <p:spPr bwMode="auto">
              <a:xfrm rot="20574132" flipV="1">
                <a:off x="2290" y="3029"/>
                <a:ext cx="234" cy="819"/>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99" name="Oval 99"/>
              <p:cNvSpPr>
                <a:spLocks noChangeArrowheads="1"/>
              </p:cNvSpPr>
              <p:nvPr/>
            </p:nvSpPr>
            <p:spPr bwMode="auto">
              <a:xfrm>
                <a:off x="2228" y="3791"/>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R</a:t>
                </a:r>
                <a:endParaRPr lang="en-US" sz="2800" b="1">
                  <a:latin typeface="Symbol" pitchFamily="18" charset="2"/>
                </a:endParaRPr>
              </a:p>
            </p:txBody>
          </p:sp>
        </p:grpSp>
        <p:sp>
          <p:nvSpPr>
            <p:cNvPr id="25702" name="WordArt 102"/>
            <p:cNvSpPr>
              <a:spLocks noChangeArrowheads="1" noChangeShapeType="1" noTextEdit="1"/>
            </p:cNvSpPr>
            <p:nvPr/>
          </p:nvSpPr>
          <p:spPr bwMode="auto">
            <a:xfrm>
              <a:off x="3809" y="3196"/>
              <a:ext cx="1800" cy="58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2400" kern="10">
                  <a:gradFill rotWithShape="0">
                    <a:gsLst>
                      <a:gs pos="0">
                        <a:srgbClr val="9999FF"/>
                      </a:gs>
                      <a:gs pos="100000">
                        <a:srgbClr val="009999"/>
                      </a:gs>
                    </a:gsLst>
                    <a:lin ang="5400000" scaled="1"/>
                  </a:gradFill>
                  <a:effectLst>
                    <a:outerShdw dist="53882" dir="2700000" algn="ctr" rotWithShape="0">
                      <a:srgbClr val="C0C0C0">
                        <a:alpha val="80000"/>
                      </a:srgbClr>
                    </a:outerShdw>
                  </a:effectLst>
                  <a:latin typeface="Times New Roman"/>
                  <a:cs typeface="Times New Roman"/>
                </a:rPr>
                <a:t>LOTS OF FREEDOM!</a:t>
              </a:r>
            </a:p>
          </p:txBody>
        </p:sp>
        <p:sp>
          <p:nvSpPr>
            <p:cNvPr id="25706" name="Line 106"/>
            <p:cNvSpPr>
              <a:spLocks noChangeShapeType="1"/>
            </p:cNvSpPr>
            <p:nvPr/>
          </p:nvSpPr>
          <p:spPr bwMode="auto">
            <a:xfrm rot="-1950192" flipH="1" flipV="1">
              <a:off x="2990" y="2839"/>
              <a:ext cx="157" cy="225"/>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716" name="Group 116"/>
          <p:cNvGrpSpPr>
            <a:grpSpLocks/>
          </p:cNvGrpSpPr>
          <p:nvPr/>
        </p:nvGrpSpPr>
        <p:grpSpPr bwMode="auto">
          <a:xfrm>
            <a:off x="4976813" y="1700213"/>
            <a:ext cx="3597275" cy="3325812"/>
            <a:chOff x="3135" y="1071"/>
            <a:chExt cx="2266" cy="2095"/>
          </a:xfrm>
        </p:grpSpPr>
        <p:sp>
          <p:nvSpPr>
            <p:cNvPr id="25634" name="Rectangle 34"/>
            <p:cNvSpPr>
              <a:spLocks noChangeArrowheads="1"/>
            </p:cNvSpPr>
            <p:nvPr/>
          </p:nvSpPr>
          <p:spPr bwMode="auto">
            <a:xfrm>
              <a:off x="3288" y="1215"/>
              <a:ext cx="1971" cy="1829"/>
            </a:xfrm>
            <a:prstGeom prst="rect">
              <a:avLst/>
            </a:prstGeom>
            <a:solidFill>
              <a:srgbClr val="DCDCD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nvGrpSpPr>
            <p:cNvPr id="25635" name="Group 35"/>
            <p:cNvGrpSpPr>
              <a:grpSpLocks/>
            </p:cNvGrpSpPr>
            <p:nvPr/>
          </p:nvGrpSpPr>
          <p:grpSpPr bwMode="auto">
            <a:xfrm rot="20574132" flipH="1">
              <a:off x="3466" y="1241"/>
              <a:ext cx="170" cy="994"/>
              <a:chOff x="1634" y="2497"/>
              <a:chExt cx="449" cy="865"/>
            </a:xfrm>
          </p:grpSpPr>
          <p:sp>
            <p:nvSpPr>
              <p:cNvPr id="25636" name="Line 36"/>
              <p:cNvSpPr>
                <a:spLocks noChangeShapeType="1"/>
              </p:cNvSpPr>
              <p:nvPr/>
            </p:nvSpPr>
            <p:spPr bwMode="auto">
              <a:xfrm flipH="1">
                <a:off x="1819" y="2497"/>
                <a:ext cx="264" cy="515"/>
              </a:xfrm>
              <a:prstGeom prst="line">
                <a:avLst/>
              </a:prstGeom>
              <a:noFill/>
              <a:ln w="165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7" name="Line 37"/>
              <p:cNvSpPr>
                <a:spLocks noChangeShapeType="1"/>
              </p:cNvSpPr>
              <p:nvPr/>
            </p:nvSpPr>
            <p:spPr bwMode="auto">
              <a:xfrm flipH="1">
                <a:off x="1634" y="2907"/>
                <a:ext cx="242" cy="455"/>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638" name="Group 38"/>
            <p:cNvGrpSpPr>
              <a:grpSpLocks/>
            </p:cNvGrpSpPr>
            <p:nvPr/>
          </p:nvGrpSpPr>
          <p:grpSpPr bwMode="auto">
            <a:xfrm rot="17101463" flipH="1">
              <a:off x="4127" y="1711"/>
              <a:ext cx="269" cy="943"/>
              <a:chOff x="4830" y="2794"/>
              <a:chExt cx="461" cy="903"/>
            </a:xfrm>
          </p:grpSpPr>
          <p:sp>
            <p:nvSpPr>
              <p:cNvPr id="25639" name="Line 39"/>
              <p:cNvSpPr>
                <a:spLocks noChangeShapeType="1"/>
              </p:cNvSpPr>
              <p:nvPr/>
            </p:nvSpPr>
            <p:spPr bwMode="auto">
              <a:xfrm flipV="1">
                <a:off x="4868" y="2794"/>
                <a:ext cx="423" cy="808"/>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0" name="Line 40"/>
              <p:cNvSpPr>
                <a:spLocks noChangeShapeType="1"/>
              </p:cNvSpPr>
              <p:nvPr/>
            </p:nvSpPr>
            <p:spPr bwMode="auto">
              <a:xfrm flipV="1">
                <a:off x="4830" y="3243"/>
                <a:ext cx="221" cy="454"/>
              </a:xfrm>
              <a:prstGeom prst="line">
                <a:avLst/>
              </a:prstGeom>
              <a:noFill/>
              <a:ln w="165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41" name="Line 41"/>
            <p:cNvSpPr>
              <a:spLocks noChangeShapeType="1"/>
            </p:cNvSpPr>
            <p:nvPr/>
          </p:nvSpPr>
          <p:spPr bwMode="auto">
            <a:xfrm rot="20574132" flipV="1">
              <a:off x="3155" y="2288"/>
              <a:ext cx="701" cy="547"/>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642" name="Group 42"/>
            <p:cNvGrpSpPr>
              <a:grpSpLocks/>
            </p:cNvGrpSpPr>
            <p:nvPr/>
          </p:nvGrpSpPr>
          <p:grpSpPr bwMode="auto">
            <a:xfrm rot="4713040">
              <a:off x="4538" y="1508"/>
              <a:ext cx="802" cy="501"/>
              <a:chOff x="2759" y="3233"/>
              <a:chExt cx="657" cy="397"/>
            </a:xfrm>
          </p:grpSpPr>
          <p:sp>
            <p:nvSpPr>
              <p:cNvPr id="25643" name="Line 43"/>
              <p:cNvSpPr>
                <a:spLocks noChangeShapeType="1"/>
              </p:cNvSpPr>
              <p:nvPr/>
            </p:nvSpPr>
            <p:spPr bwMode="auto">
              <a:xfrm rot="17392610" flipH="1">
                <a:off x="2905" y="3087"/>
                <a:ext cx="214" cy="506"/>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4" name="Line 44"/>
              <p:cNvSpPr>
                <a:spLocks noChangeShapeType="1"/>
              </p:cNvSpPr>
              <p:nvPr/>
            </p:nvSpPr>
            <p:spPr bwMode="auto">
              <a:xfrm rot="17392610" flipH="1">
                <a:off x="3165" y="3380"/>
                <a:ext cx="147" cy="354"/>
              </a:xfrm>
              <a:prstGeom prst="line">
                <a:avLst/>
              </a:prstGeom>
              <a:noFill/>
              <a:ln w="1651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5645" name="Group 45"/>
            <p:cNvGrpSpPr>
              <a:grpSpLocks/>
            </p:cNvGrpSpPr>
            <p:nvPr/>
          </p:nvGrpSpPr>
          <p:grpSpPr bwMode="auto">
            <a:xfrm rot="20574132" flipH="1">
              <a:off x="3593" y="1179"/>
              <a:ext cx="170" cy="994"/>
              <a:chOff x="1634" y="2497"/>
              <a:chExt cx="449" cy="865"/>
            </a:xfrm>
          </p:grpSpPr>
          <p:sp>
            <p:nvSpPr>
              <p:cNvPr id="25646" name="Line 46"/>
              <p:cNvSpPr>
                <a:spLocks noChangeShapeType="1"/>
              </p:cNvSpPr>
              <p:nvPr/>
            </p:nvSpPr>
            <p:spPr bwMode="auto">
              <a:xfrm flipH="1">
                <a:off x="1819" y="2497"/>
                <a:ext cx="264" cy="515"/>
              </a:xfrm>
              <a:prstGeom prst="line">
                <a:avLst/>
              </a:prstGeom>
              <a:noFill/>
              <a:ln w="165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7" name="Line 47"/>
              <p:cNvSpPr>
                <a:spLocks noChangeShapeType="1"/>
              </p:cNvSpPr>
              <p:nvPr/>
            </p:nvSpPr>
            <p:spPr bwMode="auto">
              <a:xfrm flipH="1">
                <a:off x="1634" y="2907"/>
                <a:ext cx="242" cy="455"/>
              </a:xfrm>
              <a:prstGeom prst="line">
                <a:avLst/>
              </a:prstGeom>
              <a:noFill/>
              <a:ln w="1651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649" name="Oval 49"/>
            <p:cNvSpPr>
              <a:spLocks noChangeArrowheads="1"/>
            </p:cNvSpPr>
            <p:nvPr/>
          </p:nvSpPr>
          <p:spPr bwMode="auto">
            <a:xfrm>
              <a:off x="3677" y="1996"/>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C</a:t>
              </a:r>
              <a:endParaRPr lang="en-US" sz="2800" b="1">
                <a:latin typeface="Symbol" pitchFamily="18" charset="2"/>
              </a:endParaRPr>
            </a:p>
          </p:txBody>
        </p:sp>
        <p:sp>
          <p:nvSpPr>
            <p:cNvPr id="25650" name="Oval 50"/>
            <p:cNvSpPr>
              <a:spLocks noChangeArrowheads="1"/>
            </p:cNvSpPr>
            <p:nvPr/>
          </p:nvSpPr>
          <p:spPr bwMode="auto">
            <a:xfrm>
              <a:off x="3203" y="1071"/>
              <a:ext cx="344" cy="374"/>
            </a:xfrm>
            <a:prstGeom prst="ellipse">
              <a:avLst/>
            </a:prstGeom>
            <a:solidFill>
              <a:srgbClr val="FF33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O</a:t>
              </a:r>
              <a:endParaRPr lang="en-US" sz="2800" b="1">
                <a:latin typeface="Symbol" pitchFamily="18" charset="2"/>
              </a:endParaRPr>
            </a:p>
          </p:txBody>
        </p:sp>
        <p:sp>
          <p:nvSpPr>
            <p:cNvPr id="25651" name="Oval 51"/>
            <p:cNvSpPr>
              <a:spLocks noChangeArrowheads="1"/>
            </p:cNvSpPr>
            <p:nvPr/>
          </p:nvSpPr>
          <p:spPr bwMode="auto">
            <a:xfrm>
              <a:off x="4562" y="1996"/>
              <a:ext cx="344" cy="374"/>
            </a:xfrm>
            <a:prstGeom prst="ellipse">
              <a:avLst/>
            </a:prstGeom>
            <a:solidFill>
              <a:srgbClr val="3399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N</a:t>
              </a:r>
              <a:endParaRPr lang="en-US" sz="2800" b="1">
                <a:latin typeface="Symbol" pitchFamily="18" charset="2"/>
              </a:endParaRPr>
            </a:p>
          </p:txBody>
        </p:sp>
        <p:sp>
          <p:nvSpPr>
            <p:cNvPr id="25652" name="Oval 52"/>
            <p:cNvSpPr>
              <a:spLocks noChangeArrowheads="1"/>
            </p:cNvSpPr>
            <p:nvPr/>
          </p:nvSpPr>
          <p:spPr bwMode="auto">
            <a:xfrm>
              <a:off x="5057" y="1091"/>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C</a:t>
              </a:r>
              <a:r>
                <a:rPr lang="en-US" sz="2800" b="1">
                  <a:latin typeface="Symbol" pitchFamily="18" charset="2"/>
                </a:rPr>
                <a:t>a</a:t>
              </a:r>
            </a:p>
          </p:txBody>
        </p:sp>
        <p:sp>
          <p:nvSpPr>
            <p:cNvPr id="25653" name="Text Box 53"/>
            <p:cNvSpPr txBox="1">
              <a:spLocks noChangeArrowheads="1"/>
            </p:cNvSpPr>
            <p:nvPr/>
          </p:nvSpPr>
          <p:spPr bwMode="auto">
            <a:xfrm>
              <a:off x="3758" y="1249"/>
              <a:ext cx="9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peptide plane</a:t>
              </a:r>
            </a:p>
          </p:txBody>
        </p:sp>
        <p:sp>
          <p:nvSpPr>
            <p:cNvPr id="25648" name="Oval 48"/>
            <p:cNvSpPr>
              <a:spLocks noChangeArrowheads="1"/>
            </p:cNvSpPr>
            <p:nvPr/>
          </p:nvSpPr>
          <p:spPr bwMode="auto">
            <a:xfrm>
              <a:off x="3135" y="2792"/>
              <a:ext cx="344" cy="374"/>
            </a:xfrm>
            <a:prstGeom prst="ellipse">
              <a:avLst/>
            </a:prstGeom>
            <a:solidFill>
              <a:srgbClr val="FFCC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800" b="1"/>
                <a:t>C</a:t>
              </a:r>
              <a:r>
                <a:rPr lang="en-US" sz="2800" b="1">
                  <a:latin typeface="Symbol" pitchFamily="18" charset="2"/>
                </a:rPr>
                <a:t>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7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57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74" name="Line 126"/>
          <p:cNvSpPr>
            <a:spLocks noChangeShapeType="1"/>
          </p:cNvSpPr>
          <p:nvPr/>
        </p:nvSpPr>
        <p:spPr bwMode="auto">
          <a:xfrm rot="-1950192" flipH="1" flipV="1">
            <a:off x="5187950" y="4003675"/>
            <a:ext cx="346075" cy="423863"/>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6" name="Rectangle 18"/>
          <p:cNvSpPr>
            <a:spLocks noGrp="1" noChangeArrowheads="1"/>
          </p:cNvSpPr>
          <p:nvPr>
            <p:ph type="title"/>
          </p:nvPr>
        </p:nvSpPr>
        <p:spPr/>
        <p:txBody>
          <a:bodyPr/>
          <a:lstStyle/>
          <a:p>
            <a:r>
              <a:rPr lang="en-US" i="1"/>
              <a:t>Cis OK </a:t>
            </a:r>
            <a:r>
              <a:rPr lang="en-US"/>
              <a:t>with glycine or proline</a:t>
            </a:r>
          </a:p>
        </p:txBody>
      </p:sp>
      <p:grpSp>
        <p:nvGrpSpPr>
          <p:cNvPr id="27747" name="Group 99"/>
          <p:cNvGrpSpPr>
            <a:grpSpLocks/>
          </p:cNvGrpSpPr>
          <p:nvPr/>
        </p:nvGrpSpPr>
        <p:grpSpPr bwMode="auto">
          <a:xfrm>
            <a:off x="285750" y="2206625"/>
            <a:ext cx="3317875" cy="3271838"/>
            <a:chOff x="180" y="1390"/>
            <a:chExt cx="2090" cy="2061"/>
          </a:xfrm>
        </p:grpSpPr>
        <p:sp>
          <p:nvSpPr>
            <p:cNvPr id="27745" name="Line 97"/>
            <p:cNvSpPr>
              <a:spLocks noChangeShapeType="1"/>
            </p:cNvSpPr>
            <p:nvPr/>
          </p:nvSpPr>
          <p:spPr bwMode="auto">
            <a:xfrm rot="19649808" flipH="1">
              <a:off x="1944" y="2530"/>
              <a:ext cx="326" cy="37"/>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2" name="Line 4"/>
            <p:cNvSpPr>
              <a:spLocks noChangeShapeType="1"/>
            </p:cNvSpPr>
            <p:nvPr/>
          </p:nvSpPr>
          <p:spPr bwMode="auto">
            <a:xfrm rot="19649808" flipV="1">
              <a:off x="546" y="2699"/>
              <a:ext cx="166" cy="551"/>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3" name="Oval 5"/>
            <p:cNvSpPr>
              <a:spLocks noChangeArrowheads="1"/>
            </p:cNvSpPr>
            <p:nvPr/>
          </p:nvSpPr>
          <p:spPr bwMode="auto">
            <a:xfrm rot="-924325">
              <a:off x="599" y="3199"/>
              <a:ext cx="244" cy="25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R</a:t>
              </a:r>
              <a:endParaRPr lang="en-US" sz="2000" b="1">
                <a:latin typeface="Symbol" pitchFamily="18" charset="2"/>
              </a:endParaRPr>
            </a:p>
          </p:txBody>
        </p:sp>
        <p:sp>
          <p:nvSpPr>
            <p:cNvPr id="27655" name="Line 7"/>
            <p:cNvSpPr>
              <a:spLocks noChangeShapeType="1"/>
            </p:cNvSpPr>
            <p:nvPr/>
          </p:nvSpPr>
          <p:spPr bwMode="auto">
            <a:xfrm rot="20672151" flipV="1">
              <a:off x="1895" y="2764"/>
              <a:ext cx="75" cy="287"/>
            </a:xfrm>
            <a:prstGeom prst="line">
              <a:avLst/>
            </a:prstGeom>
            <a:noFill/>
            <a:ln w="76200">
              <a:solidFill>
                <a:srgbClr val="C0C0C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56" name="Oval 8"/>
            <p:cNvSpPr>
              <a:spLocks noChangeArrowheads="1"/>
            </p:cNvSpPr>
            <p:nvPr/>
          </p:nvSpPr>
          <p:spPr bwMode="auto">
            <a:xfrm rot="98018">
              <a:off x="1799" y="3008"/>
              <a:ext cx="244" cy="252"/>
            </a:xfrm>
            <a:prstGeom prst="ellipse">
              <a:avLst/>
            </a:prstGeom>
            <a:solidFill>
              <a:srgbClr val="DCDCDC"/>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H</a:t>
              </a:r>
              <a:endParaRPr lang="en-US" sz="2000" b="1">
                <a:latin typeface="Symbol" pitchFamily="18" charset="2"/>
              </a:endParaRPr>
            </a:p>
          </p:txBody>
        </p:sp>
        <p:sp>
          <p:nvSpPr>
            <p:cNvPr id="27667" name="Rectangle 19"/>
            <p:cNvSpPr>
              <a:spLocks noChangeArrowheads="1"/>
            </p:cNvSpPr>
            <p:nvPr/>
          </p:nvSpPr>
          <p:spPr bwMode="auto">
            <a:xfrm>
              <a:off x="535" y="1487"/>
              <a:ext cx="1398" cy="1229"/>
            </a:xfrm>
            <a:prstGeom prst="rect">
              <a:avLst/>
            </a:prstGeom>
            <a:solidFill>
              <a:srgbClr val="DCDCDC"/>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p>
          </p:txBody>
        </p:sp>
        <p:grpSp>
          <p:nvGrpSpPr>
            <p:cNvPr id="27668" name="Group 20"/>
            <p:cNvGrpSpPr>
              <a:grpSpLocks/>
            </p:cNvGrpSpPr>
            <p:nvPr/>
          </p:nvGrpSpPr>
          <p:grpSpPr bwMode="auto">
            <a:xfrm rot="20574132" flipH="1">
              <a:off x="661" y="1504"/>
              <a:ext cx="120" cy="668"/>
              <a:chOff x="1634" y="2497"/>
              <a:chExt cx="449" cy="865"/>
            </a:xfrm>
          </p:grpSpPr>
          <p:sp>
            <p:nvSpPr>
              <p:cNvPr id="27669" name="Line 21"/>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0" name="Line 22"/>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1" name="Group 23"/>
            <p:cNvGrpSpPr>
              <a:grpSpLocks/>
            </p:cNvGrpSpPr>
            <p:nvPr/>
          </p:nvGrpSpPr>
          <p:grpSpPr bwMode="auto">
            <a:xfrm rot="17101463" flipH="1">
              <a:off x="1135" y="1803"/>
              <a:ext cx="181" cy="669"/>
              <a:chOff x="4830" y="2794"/>
              <a:chExt cx="461" cy="903"/>
            </a:xfrm>
          </p:grpSpPr>
          <p:sp>
            <p:nvSpPr>
              <p:cNvPr id="27672" name="Line 24"/>
              <p:cNvSpPr>
                <a:spLocks noChangeShapeType="1"/>
              </p:cNvSpPr>
              <p:nvPr/>
            </p:nvSpPr>
            <p:spPr bwMode="auto">
              <a:xfrm flipV="1">
                <a:off x="4868" y="2794"/>
                <a:ext cx="423" cy="80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3" name="Line 25"/>
              <p:cNvSpPr>
                <a:spLocks noChangeShapeType="1"/>
              </p:cNvSpPr>
              <p:nvPr/>
            </p:nvSpPr>
            <p:spPr bwMode="auto">
              <a:xfrm flipV="1">
                <a:off x="4830" y="3243"/>
                <a:ext cx="221" cy="4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74" name="Line 26"/>
            <p:cNvSpPr>
              <a:spLocks noChangeShapeType="1"/>
            </p:cNvSpPr>
            <p:nvPr/>
          </p:nvSpPr>
          <p:spPr bwMode="auto">
            <a:xfrm rot="20574132" flipV="1">
              <a:off x="440" y="2208"/>
              <a:ext cx="498" cy="36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675" name="Group 27"/>
            <p:cNvGrpSpPr>
              <a:grpSpLocks/>
            </p:cNvGrpSpPr>
            <p:nvPr/>
          </p:nvGrpSpPr>
          <p:grpSpPr bwMode="auto">
            <a:xfrm rot="11515811">
              <a:off x="1479" y="2215"/>
              <a:ext cx="569" cy="337"/>
              <a:chOff x="2759" y="3233"/>
              <a:chExt cx="657" cy="397"/>
            </a:xfrm>
          </p:grpSpPr>
          <p:sp>
            <p:nvSpPr>
              <p:cNvPr id="27676" name="Line 28"/>
              <p:cNvSpPr>
                <a:spLocks noChangeShapeType="1"/>
              </p:cNvSpPr>
              <p:nvPr/>
            </p:nvSpPr>
            <p:spPr bwMode="auto">
              <a:xfrm rot="17392610" flipH="1">
                <a:off x="2905" y="3087"/>
                <a:ext cx="214" cy="506"/>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7" name="Line 29"/>
              <p:cNvSpPr>
                <a:spLocks noChangeShapeType="1"/>
              </p:cNvSpPr>
              <p:nvPr/>
            </p:nvSpPr>
            <p:spPr bwMode="auto">
              <a:xfrm rot="17392610" flipH="1">
                <a:off x="3165" y="3380"/>
                <a:ext cx="147" cy="3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678" name="Group 30"/>
            <p:cNvGrpSpPr>
              <a:grpSpLocks/>
            </p:cNvGrpSpPr>
            <p:nvPr/>
          </p:nvGrpSpPr>
          <p:grpSpPr bwMode="auto">
            <a:xfrm rot="20574132" flipH="1">
              <a:off x="751" y="1463"/>
              <a:ext cx="121" cy="668"/>
              <a:chOff x="1634" y="2497"/>
              <a:chExt cx="449" cy="865"/>
            </a:xfrm>
          </p:grpSpPr>
          <p:sp>
            <p:nvSpPr>
              <p:cNvPr id="27679" name="Line 31"/>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80" name="Line 32"/>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681" name="Oval 33"/>
            <p:cNvSpPr>
              <a:spLocks noChangeArrowheads="1"/>
            </p:cNvSpPr>
            <p:nvPr/>
          </p:nvSpPr>
          <p:spPr bwMode="auto">
            <a:xfrm>
              <a:off x="426" y="2547"/>
              <a:ext cx="244" cy="251"/>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7682" name="Oval 34"/>
            <p:cNvSpPr>
              <a:spLocks noChangeArrowheads="1"/>
            </p:cNvSpPr>
            <p:nvPr/>
          </p:nvSpPr>
          <p:spPr bwMode="auto">
            <a:xfrm>
              <a:off x="811" y="2012"/>
              <a:ext cx="244" cy="251"/>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endParaRPr lang="en-US" sz="2000" b="1">
                <a:latin typeface="Symbol" pitchFamily="18" charset="2"/>
              </a:endParaRPr>
            </a:p>
          </p:txBody>
        </p:sp>
        <p:sp>
          <p:nvSpPr>
            <p:cNvPr id="27683" name="Oval 35"/>
            <p:cNvSpPr>
              <a:spLocks noChangeArrowheads="1"/>
            </p:cNvSpPr>
            <p:nvPr/>
          </p:nvSpPr>
          <p:spPr bwMode="auto">
            <a:xfrm>
              <a:off x="474" y="1390"/>
              <a:ext cx="244" cy="251"/>
            </a:xfrm>
            <a:prstGeom prst="ellipse">
              <a:avLst/>
            </a:prstGeom>
            <a:solidFill>
              <a:srgbClr val="FF33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O</a:t>
              </a:r>
              <a:endParaRPr lang="en-US" sz="2000" b="1">
                <a:latin typeface="Symbol" pitchFamily="18" charset="2"/>
              </a:endParaRPr>
            </a:p>
          </p:txBody>
        </p:sp>
        <p:sp>
          <p:nvSpPr>
            <p:cNvPr id="27684" name="Oval 36"/>
            <p:cNvSpPr>
              <a:spLocks noChangeArrowheads="1"/>
            </p:cNvSpPr>
            <p:nvPr/>
          </p:nvSpPr>
          <p:spPr bwMode="auto">
            <a:xfrm>
              <a:off x="1438" y="2012"/>
              <a:ext cx="244" cy="251"/>
            </a:xfrm>
            <a:prstGeom prst="ellipse">
              <a:avLst/>
            </a:prstGeom>
            <a:solidFill>
              <a:srgbClr val="3399FF"/>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N</a:t>
              </a:r>
              <a:endParaRPr lang="en-US" sz="2000" b="1">
                <a:latin typeface="Symbol" pitchFamily="18" charset="2"/>
              </a:endParaRPr>
            </a:p>
          </p:txBody>
        </p:sp>
        <p:sp>
          <p:nvSpPr>
            <p:cNvPr id="27685" name="Oval 37"/>
            <p:cNvSpPr>
              <a:spLocks noChangeArrowheads="1"/>
            </p:cNvSpPr>
            <p:nvPr/>
          </p:nvSpPr>
          <p:spPr bwMode="auto">
            <a:xfrm>
              <a:off x="1811" y="2531"/>
              <a:ext cx="244" cy="251"/>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7686" name="Text Box 38"/>
            <p:cNvSpPr txBox="1">
              <a:spLocks noChangeArrowheads="1"/>
            </p:cNvSpPr>
            <p:nvPr/>
          </p:nvSpPr>
          <p:spPr bwMode="auto">
            <a:xfrm>
              <a:off x="898" y="1556"/>
              <a:ext cx="6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peptide plane</a:t>
              </a:r>
            </a:p>
          </p:txBody>
        </p:sp>
        <p:sp>
          <p:nvSpPr>
            <p:cNvPr id="27746" name="Line 98"/>
            <p:cNvSpPr>
              <a:spLocks noChangeShapeType="1"/>
            </p:cNvSpPr>
            <p:nvPr/>
          </p:nvSpPr>
          <p:spPr bwMode="auto">
            <a:xfrm rot="-1950192" flipH="1" flipV="1">
              <a:off x="180" y="2506"/>
              <a:ext cx="218" cy="267"/>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749" name="Line 101"/>
          <p:cNvSpPr>
            <a:spLocks noChangeShapeType="1"/>
          </p:cNvSpPr>
          <p:nvPr/>
        </p:nvSpPr>
        <p:spPr bwMode="auto">
          <a:xfrm rot="19649808" flipH="1">
            <a:off x="7943850" y="3900488"/>
            <a:ext cx="922338" cy="9207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50" name="Line 102"/>
          <p:cNvSpPr>
            <a:spLocks noChangeShapeType="1"/>
          </p:cNvSpPr>
          <p:nvPr/>
        </p:nvSpPr>
        <p:spPr bwMode="auto">
          <a:xfrm rot="19649808" flipV="1">
            <a:off x="5768975" y="4310063"/>
            <a:ext cx="263525" cy="874712"/>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51" name="Oval 103"/>
          <p:cNvSpPr>
            <a:spLocks noChangeArrowheads="1"/>
          </p:cNvSpPr>
          <p:nvPr/>
        </p:nvSpPr>
        <p:spPr bwMode="auto">
          <a:xfrm rot="-924325">
            <a:off x="5853113" y="5103813"/>
            <a:ext cx="387350" cy="400050"/>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R</a:t>
            </a:r>
            <a:endParaRPr lang="en-US" sz="2000" b="1">
              <a:latin typeface="Symbol" pitchFamily="18" charset="2"/>
            </a:endParaRPr>
          </a:p>
        </p:txBody>
      </p:sp>
      <p:sp>
        <p:nvSpPr>
          <p:cNvPr id="27752" name="Line 104"/>
          <p:cNvSpPr>
            <a:spLocks noChangeShapeType="1"/>
          </p:cNvSpPr>
          <p:nvPr/>
        </p:nvSpPr>
        <p:spPr bwMode="auto">
          <a:xfrm rot="20672151" flipV="1">
            <a:off x="7974013" y="4403725"/>
            <a:ext cx="87312" cy="70167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54" name="Rectangle 106"/>
          <p:cNvSpPr>
            <a:spLocks noChangeArrowheads="1"/>
          </p:cNvSpPr>
          <p:nvPr/>
        </p:nvSpPr>
        <p:spPr bwMode="auto">
          <a:xfrm>
            <a:off x="5751513" y="2386013"/>
            <a:ext cx="2219325" cy="1951037"/>
          </a:xfrm>
          <a:prstGeom prst="rect">
            <a:avLst/>
          </a:prstGeom>
          <a:solidFill>
            <a:srgbClr val="DCDCDC"/>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p>
        </p:txBody>
      </p:sp>
      <p:grpSp>
        <p:nvGrpSpPr>
          <p:cNvPr id="27755" name="Group 107"/>
          <p:cNvGrpSpPr>
            <a:grpSpLocks/>
          </p:cNvGrpSpPr>
          <p:nvPr/>
        </p:nvGrpSpPr>
        <p:grpSpPr bwMode="auto">
          <a:xfrm rot="20574132" flipH="1">
            <a:off x="5951538" y="2413000"/>
            <a:ext cx="190500" cy="1060450"/>
            <a:chOff x="1634" y="2497"/>
            <a:chExt cx="449" cy="865"/>
          </a:xfrm>
        </p:grpSpPr>
        <p:sp>
          <p:nvSpPr>
            <p:cNvPr id="27756" name="Line 108"/>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57" name="Line 109"/>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758" name="Group 110"/>
          <p:cNvGrpSpPr>
            <a:grpSpLocks/>
          </p:cNvGrpSpPr>
          <p:nvPr/>
        </p:nvGrpSpPr>
        <p:grpSpPr bwMode="auto">
          <a:xfrm rot="17101463" flipH="1">
            <a:off x="6704013" y="2887663"/>
            <a:ext cx="287337" cy="1062037"/>
            <a:chOff x="4830" y="2794"/>
            <a:chExt cx="461" cy="903"/>
          </a:xfrm>
        </p:grpSpPr>
        <p:sp>
          <p:nvSpPr>
            <p:cNvPr id="27759" name="Line 111"/>
            <p:cNvSpPr>
              <a:spLocks noChangeShapeType="1"/>
            </p:cNvSpPr>
            <p:nvPr/>
          </p:nvSpPr>
          <p:spPr bwMode="auto">
            <a:xfrm flipV="1">
              <a:off x="4868" y="2794"/>
              <a:ext cx="423" cy="80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60" name="Line 112"/>
            <p:cNvSpPr>
              <a:spLocks noChangeShapeType="1"/>
            </p:cNvSpPr>
            <p:nvPr/>
          </p:nvSpPr>
          <p:spPr bwMode="auto">
            <a:xfrm flipV="1">
              <a:off x="4830" y="3243"/>
              <a:ext cx="221" cy="4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761" name="Line 113"/>
          <p:cNvSpPr>
            <a:spLocks noChangeShapeType="1"/>
          </p:cNvSpPr>
          <p:nvPr/>
        </p:nvSpPr>
        <p:spPr bwMode="auto">
          <a:xfrm rot="20574132" flipV="1">
            <a:off x="5600700" y="3530600"/>
            <a:ext cx="790575" cy="584200"/>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762" name="Group 114"/>
          <p:cNvGrpSpPr>
            <a:grpSpLocks/>
          </p:cNvGrpSpPr>
          <p:nvPr/>
        </p:nvGrpSpPr>
        <p:grpSpPr bwMode="auto">
          <a:xfrm rot="11515811">
            <a:off x="7250113" y="3541713"/>
            <a:ext cx="903287" cy="534987"/>
            <a:chOff x="2759" y="3233"/>
            <a:chExt cx="657" cy="397"/>
          </a:xfrm>
        </p:grpSpPr>
        <p:sp>
          <p:nvSpPr>
            <p:cNvPr id="27763" name="Line 115"/>
            <p:cNvSpPr>
              <a:spLocks noChangeShapeType="1"/>
            </p:cNvSpPr>
            <p:nvPr/>
          </p:nvSpPr>
          <p:spPr bwMode="auto">
            <a:xfrm rot="17392610" flipH="1">
              <a:off x="2905" y="3087"/>
              <a:ext cx="214" cy="506"/>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64" name="Line 116"/>
            <p:cNvSpPr>
              <a:spLocks noChangeShapeType="1"/>
            </p:cNvSpPr>
            <p:nvPr/>
          </p:nvSpPr>
          <p:spPr bwMode="auto">
            <a:xfrm rot="17392610" flipH="1">
              <a:off x="3165" y="3380"/>
              <a:ext cx="147" cy="3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765" name="Group 117"/>
          <p:cNvGrpSpPr>
            <a:grpSpLocks/>
          </p:cNvGrpSpPr>
          <p:nvPr/>
        </p:nvGrpSpPr>
        <p:grpSpPr bwMode="auto">
          <a:xfrm rot="20574132" flipH="1">
            <a:off x="6094413" y="2347913"/>
            <a:ext cx="192087" cy="1060450"/>
            <a:chOff x="1634" y="2497"/>
            <a:chExt cx="449" cy="865"/>
          </a:xfrm>
        </p:grpSpPr>
        <p:sp>
          <p:nvSpPr>
            <p:cNvPr id="27766" name="Line 118"/>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67" name="Line 119"/>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768" name="Oval 120"/>
          <p:cNvSpPr>
            <a:spLocks noChangeArrowheads="1"/>
          </p:cNvSpPr>
          <p:nvPr/>
        </p:nvSpPr>
        <p:spPr bwMode="auto">
          <a:xfrm>
            <a:off x="5578475" y="4068763"/>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7769" name="Oval 121"/>
          <p:cNvSpPr>
            <a:spLocks noChangeArrowheads="1"/>
          </p:cNvSpPr>
          <p:nvPr/>
        </p:nvSpPr>
        <p:spPr bwMode="auto">
          <a:xfrm>
            <a:off x="6189663" y="3219450"/>
            <a:ext cx="387350" cy="398463"/>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endParaRPr lang="en-US" sz="2000" b="1">
              <a:latin typeface="Symbol" pitchFamily="18" charset="2"/>
            </a:endParaRPr>
          </a:p>
        </p:txBody>
      </p:sp>
      <p:sp>
        <p:nvSpPr>
          <p:cNvPr id="27770" name="Oval 122"/>
          <p:cNvSpPr>
            <a:spLocks noChangeArrowheads="1"/>
          </p:cNvSpPr>
          <p:nvPr/>
        </p:nvSpPr>
        <p:spPr bwMode="auto">
          <a:xfrm>
            <a:off x="5654675" y="2232025"/>
            <a:ext cx="387350" cy="398463"/>
          </a:xfrm>
          <a:prstGeom prst="ellipse">
            <a:avLst/>
          </a:prstGeom>
          <a:solidFill>
            <a:srgbClr val="FF33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O</a:t>
            </a:r>
            <a:endParaRPr lang="en-US" sz="2000" b="1">
              <a:latin typeface="Symbol" pitchFamily="18" charset="2"/>
            </a:endParaRPr>
          </a:p>
        </p:txBody>
      </p:sp>
      <p:sp>
        <p:nvSpPr>
          <p:cNvPr id="27771" name="Oval 123"/>
          <p:cNvSpPr>
            <a:spLocks noChangeArrowheads="1"/>
          </p:cNvSpPr>
          <p:nvPr/>
        </p:nvSpPr>
        <p:spPr bwMode="auto">
          <a:xfrm>
            <a:off x="7185025" y="3219450"/>
            <a:ext cx="387350" cy="398463"/>
          </a:xfrm>
          <a:prstGeom prst="ellipse">
            <a:avLst/>
          </a:prstGeom>
          <a:solidFill>
            <a:srgbClr val="3399FF"/>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N</a:t>
            </a:r>
            <a:endParaRPr lang="en-US" sz="2000" b="1">
              <a:latin typeface="Symbol" pitchFamily="18" charset="2"/>
            </a:endParaRPr>
          </a:p>
        </p:txBody>
      </p:sp>
      <p:sp>
        <p:nvSpPr>
          <p:cNvPr id="27772" name="Oval 124"/>
          <p:cNvSpPr>
            <a:spLocks noChangeArrowheads="1"/>
          </p:cNvSpPr>
          <p:nvPr/>
        </p:nvSpPr>
        <p:spPr bwMode="auto">
          <a:xfrm>
            <a:off x="7777163" y="4043363"/>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7773" name="Text Box 125"/>
          <p:cNvSpPr txBox="1">
            <a:spLocks noChangeArrowheads="1"/>
          </p:cNvSpPr>
          <p:nvPr/>
        </p:nvSpPr>
        <p:spPr bwMode="auto">
          <a:xfrm>
            <a:off x="6327775" y="2495550"/>
            <a:ext cx="10937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peptide plane</a:t>
            </a:r>
          </a:p>
        </p:txBody>
      </p:sp>
      <p:sp>
        <p:nvSpPr>
          <p:cNvPr id="27775" name="Line 127"/>
          <p:cNvSpPr>
            <a:spLocks noChangeShapeType="1"/>
          </p:cNvSpPr>
          <p:nvPr/>
        </p:nvSpPr>
        <p:spPr bwMode="auto">
          <a:xfrm rot="19649808" flipH="1">
            <a:off x="7267575" y="2752725"/>
            <a:ext cx="465138" cy="45402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76" name="Line 128"/>
          <p:cNvSpPr>
            <a:spLocks noChangeShapeType="1"/>
          </p:cNvSpPr>
          <p:nvPr/>
        </p:nvSpPr>
        <p:spPr bwMode="auto">
          <a:xfrm rot="-1950192" flipH="1" flipV="1">
            <a:off x="7639050" y="2427288"/>
            <a:ext cx="646113" cy="54292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77" name="Line 129"/>
          <p:cNvSpPr>
            <a:spLocks noChangeShapeType="1"/>
          </p:cNvSpPr>
          <p:nvPr/>
        </p:nvSpPr>
        <p:spPr bwMode="auto">
          <a:xfrm rot="19649808" flipV="1">
            <a:off x="8496300" y="2730500"/>
            <a:ext cx="161925" cy="101282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79" name="Text Box 131"/>
          <p:cNvSpPr txBox="1">
            <a:spLocks noChangeArrowheads="1"/>
          </p:cNvSpPr>
          <p:nvPr/>
        </p:nvSpPr>
        <p:spPr bwMode="auto">
          <a:xfrm>
            <a:off x="6096000" y="6018213"/>
            <a:ext cx="2940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Steric hindrance equivalent</a:t>
            </a:r>
          </a:p>
          <a:p>
            <a:r>
              <a:rPr lang="en-US"/>
              <a:t>for cis or trans.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sz="4000">
                <a:solidFill>
                  <a:schemeClr val="tx1"/>
                </a:solidFill>
              </a:rPr>
              <a:t>Steric hindrance equivalent</a:t>
            </a:r>
            <a:br>
              <a:rPr lang="en-US" sz="4000">
                <a:solidFill>
                  <a:schemeClr val="tx1"/>
                </a:solidFill>
              </a:rPr>
            </a:br>
            <a:r>
              <a:rPr lang="en-US" sz="4000">
                <a:solidFill>
                  <a:schemeClr val="tx1"/>
                </a:solidFill>
              </a:rPr>
              <a:t>for </a:t>
            </a:r>
            <a:r>
              <a:rPr lang="en-US" sz="4000" i="1">
                <a:solidFill>
                  <a:schemeClr val="tx1"/>
                </a:solidFill>
              </a:rPr>
              <a:t>cis</a:t>
            </a:r>
            <a:r>
              <a:rPr lang="en-US" sz="4000">
                <a:solidFill>
                  <a:schemeClr val="tx1"/>
                </a:solidFill>
              </a:rPr>
              <a:t> or </a:t>
            </a:r>
            <a:r>
              <a:rPr lang="en-US" sz="4000" i="1">
                <a:solidFill>
                  <a:schemeClr val="tx1"/>
                </a:solidFill>
              </a:rPr>
              <a:t>trans</a:t>
            </a:r>
            <a:r>
              <a:rPr lang="en-US" sz="4000">
                <a:solidFill>
                  <a:schemeClr val="tx1"/>
                </a:solidFill>
              </a:rPr>
              <a:t> proline</a:t>
            </a:r>
          </a:p>
        </p:txBody>
      </p:sp>
      <p:sp>
        <p:nvSpPr>
          <p:cNvPr id="28730" name="Text Box 58"/>
          <p:cNvSpPr txBox="1">
            <a:spLocks noChangeArrowheads="1"/>
          </p:cNvSpPr>
          <p:nvPr/>
        </p:nvSpPr>
        <p:spPr bwMode="auto">
          <a:xfrm>
            <a:off x="6096000" y="60182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a:t>
            </a:r>
          </a:p>
        </p:txBody>
      </p:sp>
      <p:grpSp>
        <p:nvGrpSpPr>
          <p:cNvPr id="28783" name="Group 111"/>
          <p:cNvGrpSpPr>
            <a:grpSpLocks/>
          </p:cNvGrpSpPr>
          <p:nvPr/>
        </p:nvGrpSpPr>
        <p:grpSpPr bwMode="auto">
          <a:xfrm>
            <a:off x="5187950" y="2197100"/>
            <a:ext cx="3678238" cy="3306763"/>
            <a:chOff x="3268" y="1384"/>
            <a:chExt cx="2317" cy="2083"/>
          </a:xfrm>
        </p:grpSpPr>
        <p:sp>
          <p:nvSpPr>
            <p:cNvPr id="28707" name="Rectangle 35"/>
            <p:cNvSpPr>
              <a:spLocks noChangeArrowheads="1"/>
            </p:cNvSpPr>
            <p:nvPr/>
          </p:nvSpPr>
          <p:spPr bwMode="auto">
            <a:xfrm>
              <a:off x="3623" y="1503"/>
              <a:ext cx="1398" cy="1229"/>
            </a:xfrm>
            <a:prstGeom prst="rect">
              <a:avLst/>
            </a:prstGeom>
            <a:solidFill>
              <a:srgbClr val="DCDCDC"/>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p>
          </p:txBody>
        </p:sp>
        <p:grpSp>
          <p:nvGrpSpPr>
            <p:cNvPr id="28718" name="Group 46"/>
            <p:cNvGrpSpPr>
              <a:grpSpLocks/>
            </p:cNvGrpSpPr>
            <p:nvPr/>
          </p:nvGrpSpPr>
          <p:grpSpPr bwMode="auto">
            <a:xfrm rot="20574132" flipH="1">
              <a:off x="3839" y="1479"/>
              <a:ext cx="121" cy="668"/>
              <a:chOff x="1634" y="2497"/>
              <a:chExt cx="449" cy="865"/>
            </a:xfrm>
          </p:grpSpPr>
          <p:sp>
            <p:nvSpPr>
              <p:cNvPr id="28719" name="Line 47"/>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0" name="Line 48"/>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54" name="Group 82"/>
            <p:cNvGrpSpPr>
              <a:grpSpLocks/>
            </p:cNvGrpSpPr>
            <p:nvPr/>
          </p:nvGrpSpPr>
          <p:grpSpPr bwMode="auto">
            <a:xfrm>
              <a:off x="3268" y="1520"/>
              <a:ext cx="2317" cy="1947"/>
              <a:chOff x="3268" y="1520"/>
              <a:chExt cx="2317" cy="1947"/>
            </a:xfrm>
          </p:grpSpPr>
          <p:sp>
            <p:nvSpPr>
              <p:cNvPr id="28674" name="Line 2"/>
              <p:cNvSpPr>
                <a:spLocks noChangeShapeType="1"/>
              </p:cNvSpPr>
              <p:nvPr/>
            </p:nvSpPr>
            <p:spPr bwMode="auto">
              <a:xfrm rot="-1950192" flipH="1" flipV="1">
                <a:off x="3268" y="2522"/>
                <a:ext cx="218" cy="267"/>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3" name="Line 31"/>
              <p:cNvSpPr>
                <a:spLocks noChangeShapeType="1"/>
              </p:cNvSpPr>
              <p:nvPr/>
            </p:nvSpPr>
            <p:spPr bwMode="auto">
              <a:xfrm rot="19649808" flipH="1">
                <a:off x="5004" y="2457"/>
                <a:ext cx="581" cy="5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4" name="Line 32"/>
              <p:cNvSpPr>
                <a:spLocks noChangeShapeType="1"/>
              </p:cNvSpPr>
              <p:nvPr/>
            </p:nvSpPr>
            <p:spPr bwMode="auto">
              <a:xfrm rot="19649808" flipV="1">
                <a:off x="3634" y="2715"/>
                <a:ext cx="166" cy="551"/>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05" name="Oval 33"/>
              <p:cNvSpPr>
                <a:spLocks noChangeArrowheads="1"/>
              </p:cNvSpPr>
              <p:nvPr/>
            </p:nvSpPr>
            <p:spPr bwMode="auto">
              <a:xfrm rot="-924325">
                <a:off x="3687" y="3215"/>
                <a:ext cx="244" cy="25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R</a:t>
                </a:r>
                <a:endParaRPr lang="en-US" sz="2000" b="1">
                  <a:latin typeface="Symbol" pitchFamily="18" charset="2"/>
                </a:endParaRPr>
              </a:p>
            </p:txBody>
          </p:sp>
          <p:sp>
            <p:nvSpPr>
              <p:cNvPr id="28706" name="Line 34"/>
              <p:cNvSpPr>
                <a:spLocks noChangeShapeType="1"/>
              </p:cNvSpPr>
              <p:nvPr/>
            </p:nvSpPr>
            <p:spPr bwMode="auto">
              <a:xfrm rot="20672151" flipV="1">
                <a:off x="5023" y="2774"/>
                <a:ext cx="55" cy="442"/>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708" name="Group 36"/>
              <p:cNvGrpSpPr>
                <a:grpSpLocks/>
              </p:cNvGrpSpPr>
              <p:nvPr/>
            </p:nvGrpSpPr>
            <p:grpSpPr bwMode="auto">
              <a:xfrm rot="20574132" flipH="1">
                <a:off x="3749" y="1520"/>
                <a:ext cx="120" cy="668"/>
                <a:chOff x="1634" y="2497"/>
                <a:chExt cx="449" cy="865"/>
              </a:xfrm>
            </p:grpSpPr>
            <p:sp>
              <p:nvSpPr>
                <p:cNvPr id="28709" name="Line 37"/>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0" name="Line 38"/>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11" name="Group 39"/>
              <p:cNvGrpSpPr>
                <a:grpSpLocks/>
              </p:cNvGrpSpPr>
              <p:nvPr/>
            </p:nvGrpSpPr>
            <p:grpSpPr bwMode="auto">
              <a:xfrm rot="17101463" flipH="1">
                <a:off x="4223" y="1819"/>
                <a:ext cx="181" cy="669"/>
                <a:chOff x="4830" y="2794"/>
                <a:chExt cx="461" cy="903"/>
              </a:xfrm>
            </p:grpSpPr>
            <p:sp>
              <p:nvSpPr>
                <p:cNvPr id="28712" name="Line 40"/>
                <p:cNvSpPr>
                  <a:spLocks noChangeShapeType="1"/>
                </p:cNvSpPr>
                <p:nvPr/>
              </p:nvSpPr>
              <p:spPr bwMode="auto">
                <a:xfrm flipV="1">
                  <a:off x="4868" y="2794"/>
                  <a:ext cx="423" cy="80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3" name="Line 41"/>
                <p:cNvSpPr>
                  <a:spLocks noChangeShapeType="1"/>
                </p:cNvSpPr>
                <p:nvPr/>
              </p:nvSpPr>
              <p:spPr bwMode="auto">
                <a:xfrm flipV="1">
                  <a:off x="4830" y="3243"/>
                  <a:ext cx="221" cy="4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714" name="Line 42"/>
              <p:cNvSpPr>
                <a:spLocks noChangeShapeType="1"/>
              </p:cNvSpPr>
              <p:nvPr/>
            </p:nvSpPr>
            <p:spPr bwMode="auto">
              <a:xfrm rot="20574132" flipV="1">
                <a:off x="3528" y="2224"/>
                <a:ext cx="498" cy="36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715" name="Group 43"/>
              <p:cNvGrpSpPr>
                <a:grpSpLocks/>
              </p:cNvGrpSpPr>
              <p:nvPr/>
            </p:nvGrpSpPr>
            <p:grpSpPr bwMode="auto">
              <a:xfrm rot="11515811">
                <a:off x="4567" y="2231"/>
                <a:ext cx="569" cy="337"/>
                <a:chOff x="2759" y="3233"/>
                <a:chExt cx="657" cy="397"/>
              </a:xfrm>
            </p:grpSpPr>
            <p:sp>
              <p:nvSpPr>
                <p:cNvPr id="28716" name="Line 44"/>
                <p:cNvSpPr>
                  <a:spLocks noChangeShapeType="1"/>
                </p:cNvSpPr>
                <p:nvPr/>
              </p:nvSpPr>
              <p:spPr bwMode="auto">
                <a:xfrm rot="17392610" flipH="1">
                  <a:off x="2905" y="3087"/>
                  <a:ext cx="214" cy="506"/>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17" name="Line 45"/>
                <p:cNvSpPr>
                  <a:spLocks noChangeShapeType="1"/>
                </p:cNvSpPr>
                <p:nvPr/>
              </p:nvSpPr>
              <p:spPr bwMode="auto">
                <a:xfrm rot="17392610" flipH="1">
                  <a:off x="3165" y="3380"/>
                  <a:ext cx="147" cy="3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721" name="Oval 49"/>
              <p:cNvSpPr>
                <a:spLocks noChangeArrowheads="1"/>
              </p:cNvSpPr>
              <p:nvPr/>
            </p:nvSpPr>
            <p:spPr bwMode="auto">
              <a:xfrm>
                <a:off x="3514" y="2563"/>
                <a:ext cx="244" cy="251"/>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8722" name="Oval 50"/>
              <p:cNvSpPr>
                <a:spLocks noChangeArrowheads="1"/>
              </p:cNvSpPr>
              <p:nvPr/>
            </p:nvSpPr>
            <p:spPr bwMode="auto">
              <a:xfrm>
                <a:off x="3899" y="2028"/>
                <a:ext cx="244" cy="251"/>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endParaRPr lang="en-US" sz="2000" b="1">
                  <a:latin typeface="Symbol" pitchFamily="18" charset="2"/>
                </a:endParaRPr>
              </a:p>
            </p:txBody>
          </p:sp>
          <p:sp>
            <p:nvSpPr>
              <p:cNvPr id="28724" name="Oval 52"/>
              <p:cNvSpPr>
                <a:spLocks noChangeArrowheads="1"/>
              </p:cNvSpPr>
              <p:nvPr/>
            </p:nvSpPr>
            <p:spPr bwMode="auto">
              <a:xfrm>
                <a:off x="4526" y="2028"/>
                <a:ext cx="244" cy="251"/>
              </a:xfrm>
              <a:prstGeom prst="ellipse">
                <a:avLst/>
              </a:prstGeom>
              <a:solidFill>
                <a:srgbClr val="3399FF"/>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N</a:t>
                </a:r>
                <a:endParaRPr lang="en-US" sz="2000" b="1">
                  <a:latin typeface="Symbol" pitchFamily="18" charset="2"/>
                </a:endParaRPr>
              </a:p>
            </p:txBody>
          </p:sp>
          <p:sp>
            <p:nvSpPr>
              <p:cNvPr id="28725" name="Oval 53"/>
              <p:cNvSpPr>
                <a:spLocks noChangeArrowheads="1"/>
              </p:cNvSpPr>
              <p:nvPr/>
            </p:nvSpPr>
            <p:spPr bwMode="auto">
              <a:xfrm>
                <a:off x="4899" y="2547"/>
                <a:ext cx="244" cy="251"/>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8726" name="Text Box 54"/>
              <p:cNvSpPr txBox="1">
                <a:spLocks noChangeArrowheads="1"/>
              </p:cNvSpPr>
              <p:nvPr/>
            </p:nvSpPr>
            <p:spPr bwMode="auto">
              <a:xfrm>
                <a:off x="3986" y="1572"/>
                <a:ext cx="68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peptide plane</a:t>
                </a:r>
              </a:p>
            </p:txBody>
          </p:sp>
          <p:sp>
            <p:nvSpPr>
              <p:cNvPr id="28727" name="Line 55"/>
              <p:cNvSpPr>
                <a:spLocks noChangeShapeType="1"/>
              </p:cNvSpPr>
              <p:nvPr/>
            </p:nvSpPr>
            <p:spPr bwMode="auto">
              <a:xfrm rot="19649808" flipH="1">
                <a:off x="4578" y="1734"/>
                <a:ext cx="293" cy="286"/>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8" name="Line 56"/>
              <p:cNvSpPr>
                <a:spLocks noChangeShapeType="1"/>
              </p:cNvSpPr>
              <p:nvPr/>
            </p:nvSpPr>
            <p:spPr bwMode="auto">
              <a:xfrm rot="-1950192" flipH="1" flipV="1">
                <a:off x="4812" y="1529"/>
                <a:ext cx="407" cy="342"/>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29" name="Line 57"/>
              <p:cNvSpPr>
                <a:spLocks noChangeShapeType="1"/>
              </p:cNvSpPr>
              <p:nvPr/>
            </p:nvSpPr>
            <p:spPr bwMode="auto">
              <a:xfrm rot="19649808" flipV="1">
                <a:off x="5352" y="1720"/>
                <a:ext cx="102" cy="63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723" name="Oval 51"/>
            <p:cNvSpPr>
              <a:spLocks noChangeArrowheads="1"/>
            </p:cNvSpPr>
            <p:nvPr/>
          </p:nvSpPr>
          <p:spPr bwMode="auto">
            <a:xfrm>
              <a:off x="3571" y="1384"/>
              <a:ext cx="244" cy="251"/>
            </a:xfrm>
            <a:prstGeom prst="ellipse">
              <a:avLst/>
            </a:prstGeom>
            <a:solidFill>
              <a:srgbClr val="FF33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O</a:t>
              </a:r>
              <a:endParaRPr lang="en-US" sz="2000" b="1">
                <a:latin typeface="Symbol" pitchFamily="18" charset="2"/>
              </a:endParaRPr>
            </a:p>
          </p:txBody>
        </p:sp>
      </p:grpSp>
      <p:sp>
        <p:nvSpPr>
          <p:cNvPr id="28785" name="Rectangle 113"/>
          <p:cNvSpPr>
            <a:spLocks noChangeArrowheads="1"/>
          </p:cNvSpPr>
          <p:nvPr/>
        </p:nvSpPr>
        <p:spPr bwMode="auto">
          <a:xfrm>
            <a:off x="1211263" y="2332038"/>
            <a:ext cx="2219325" cy="1951037"/>
          </a:xfrm>
          <a:prstGeom prst="rect">
            <a:avLst/>
          </a:prstGeom>
          <a:solidFill>
            <a:srgbClr val="DCDCDC"/>
          </a:solidFill>
          <a:ln>
            <a:noFill/>
          </a:ln>
          <a:effectLst/>
          <a:extLs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a:p>
        </p:txBody>
      </p:sp>
      <p:grpSp>
        <p:nvGrpSpPr>
          <p:cNvPr id="28786" name="Group 114"/>
          <p:cNvGrpSpPr>
            <a:grpSpLocks/>
          </p:cNvGrpSpPr>
          <p:nvPr/>
        </p:nvGrpSpPr>
        <p:grpSpPr bwMode="auto">
          <a:xfrm rot="20574132" flipH="1">
            <a:off x="1554163" y="2293938"/>
            <a:ext cx="192087" cy="1060450"/>
            <a:chOff x="1634" y="2497"/>
            <a:chExt cx="449" cy="865"/>
          </a:xfrm>
        </p:grpSpPr>
        <p:sp>
          <p:nvSpPr>
            <p:cNvPr id="28787" name="Line 115"/>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88" name="Line 116"/>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790" name="Line 118"/>
          <p:cNvSpPr>
            <a:spLocks noChangeShapeType="1"/>
          </p:cNvSpPr>
          <p:nvPr/>
        </p:nvSpPr>
        <p:spPr bwMode="auto">
          <a:xfrm rot="-1950192" flipH="1" flipV="1">
            <a:off x="647700" y="3949700"/>
            <a:ext cx="346075" cy="423863"/>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91" name="Line 119"/>
          <p:cNvSpPr>
            <a:spLocks noChangeShapeType="1"/>
          </p:cNvSpPr>
          <p:nvPr/>
        </p:nvSpPr>
        <p:spPr bwMode="auto">
          <a:xfrm rot="19649808" flipH="1">
            <a:off x="3403600" y="3846513"/>
            <a:ext cx="922338" cy="9207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92" name="Line 120"/>
          <p:cNvSpPr>
            <a:spLocks noChangeShapeType="1"/>
          </p:cNvSpPr>
          <p:nvPr/>
        </p:nvSpPr>
        <p:spPr bwMode="auto">
          <a:xfrm rot="19649808" flipV="1">
            <a:off x="1228725" y="4256088"/>
            <a:ext cx="263525" cy="874712"/>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93" name="Oval 121"/>
          <p:cNvSpPr>
            <a:spLocks noChangeArrowheads="1"/>
          </p:cNvSpPr>
          <p:nvPr/>
        </p:nvSpPr>
        <p:spPr bwMode="auto">
          <a:xfrm rot="-924325">
            <a:off x="1312863" y="5049838"/>
            <a:ext cx="387350" cy="400050"/>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R</a:t>
            </a:r>
            <a:endParaRPr lang="en-US" sz="2000" b="1">
              <a:latin typeface="Symbol" pitchFamily="18" charset="2"/>
            </a:endParaRPr>
          </a:p>
        </p:txBody>
      </p:sp>
      <p:sp>
        <p:nvSpPr>
          <p:cNvPr id="28794" name="Line 122"/>
          <p:cNvSpPr>
            <a:spLocks noChangeShapeType="1"/>
          </p:cNvSpPr>
          <p:nvPr/>
        </p:nvSpPr>
        <p:spPr bwMode="auto">
          <a:xfrm rot="20672151" flipV="1">
            <a:off x="2936875" y="1793875"/>
            <a:ext cx="87313" cy="70167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795" name="Group 123"/>
          <p:cNvGrpSpPr>
            <a:grpSpLocks/>
          </p:cNvGrpSpPr>
          <p:nvPr/>
        </p:nvGrpSpPr>
        <p:grpSpPr bwMode="auto">
          <a:xfrm rot="20574132" flipH="1">
            <a:off x="1411288" y="2359025"/>
            <a:ext cx="190500" cy="1060450"/>
            <a:chOff x="1634" y="2497"/>
            <a:chExt cx="449" cy="865"/>
          </a:xfrm>
        </p:grpSpPr>
        <p:sp>
          <p:nvSpPr>
            <p:cNvPr id="28796" name="Line 124"/>
            <p:cNvSpPr>
              <a:spLocks noChangeShapeType="1"/>
            </p:cNvSpPr>
            <p:nvPr/>
          </p:nvSpPr>
          <p:spPr bwMode="auto">
            <a:xfrm flipH="1">
              <a:off x="1819" y="2497"/>
              <a:ext cx="264" cy="515"/>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797" name="Line 125"/>
            <p:cNvSpPr>
              <a:spLocks noChangeShapeType="1"/>
            </p:cNvSpPr>
            <p:nvPr/>
          </p:nvSpPr>
          <p:spPr bwMode="auto">
            <a:xfrm flipH="1">
              <a:off x="1634" y="2907"/>
              <a:ext cx="242" cy="45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8798" name="Group 126"/>
          <p:cNvGrpSpPr>
            <a:grpSpLocks/>
          </p:cNvGrpSpPr>
          <p:nvPr/>
        </p:nvGrpSpPr>
        <p:grpSpPr bwMode="auto">
          <a:xfrm rot="17101463" flipH="1">
            <a:off x="2163763" y="2833688"/>
            <a:ext cx="287337" cy="1062037"/>
            <a:chOff x="4830" y="2794"/>
            <a:chExt cx="461" cy="903"/>
          </a:xfrm>
        </p:grpSpPr>
        <p:sp>
          <p:nvSpPr>
            <p:cNvPr id="28799" name="Line 127"/>
            <p:cNvSpPr>
              <a:spLocks noChangeShapeType="1"/>
            </p:cNvSpPr>
            <p:nvPr/>
          </p:nvSpPr>
          <p:spPr bwMode="auto">
            <a:xfrm flipV="1">
              <a:off x="4868" y="2794"/>
              <a:ext cx="423" cy="808"/>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00" name="Line 128"/>
            <p:cNvSpPr>
              <a:spLocks noChangeShapeType="1"/>
            </p:cNvSpPr>
            <p:nvPr/>
          </p:nvSpPr>
          <p:spPr bwMode="auto">
            <a:xfrm flipV="1">
              <a:off x="4830" y="3243"/>
              <a:ext cx="221" cy="4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801" name="Line 129"/>
          <p:cNvSpPr>
            <a:spLocks noChangeShapeType="1"/>
          </p:cNvSpPr>
          <p:nvPr/>
        </p:nvSpPr>
        <p:spPr bwMode="auto">
          <a:xfrm rot="20574132" flipV="1">
            <a:off x="1060450" y="3476625"/>
            <a:ext cx="790575" cy="584200"/>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8802" name="Group 130"/>
          <p:cNvGrpSpPr>
            <a:grpSpLocks/>
          </p:cNvGrpSpPr>
          <p:nvPr/>
        </p:nvGrpSpPr>
        <p:grpSpPr bwMode="auto">
          <a:xfrm rot="11515811">
            <a:off x="2709863" y="3487738"/>
            <a:ext cx="903287" cy="534987"/>
            <a:chOff x="2759" y="3233"/>
            <a:chExt cx="657" cy="397"/>
          </a:xfrm>
        </p:grpSpPr>
        <p:sp>
          <p:nvSpPr>
            <p:cNvPr id="28803" name="Line 131"/>
            <p:cNvSpPr>
              <a:spLocks noChangeShapeType="1"/>
            </p:cNvSpPr>
            <p:nvPr/>
          </p:nvSpPr>
          <p:spPr bwMode="auto">
            <a:xfrm rot="17392610" flipH="1">
              <a:off x="2905" y="3087"/>
              <a:ext cx="214" cy="506"/>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04" name="Line 132"/>
            <p:cNvSpPr>
              <a:spLocks noChangeShapeType="1"/>
            </p:cNvSpPr>
            <p:nvPr/>
          </p:nvSpPr>
          <p:spPr bwMode="auto">
            <a:xfrm rot="17392610" flipH="1">
              <a:off x="3165" y="3380"/>
              <a:ext cx="147" cy="354"/>
            </a:xfrm>
            <a:prstGeom prst="line">
              <a:avLst/>
            </a:prstGeom>
            <a:noFill/>
            <a:ln w="76200">
              <a:solidFill>
                <a:srgbClr val="33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805" name="Oval 133"/>
          <p:cNvSpPr>
            <a:spLocks noChangeArrowheads="1"/>
          </p:cNvSpPr>
          <p:nvPr/>
        </p:nvSpPr>
        <p:spPr bwMode="auto">
          <a:xfrm>
            <a:off x="1038225" y="4014788"/>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8806" name="Oval 134"/>
          <p:cNvSpPr>
            <a:spLocks noChangeArrowheads="1"/>
          </p:cNvSpPr>
          <p:nvPr/>
        </p:nvSpPr>
        <p:spPr bwMode="auto">
          <a:xfrm>
            <a:off x="1649413" y="3165475"/>
            <a:ext cx="387350" cy="398463"/>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endParaRPr lang="en-US" sz="2000" b="1">
              <a:latin typeface="Symbol" pitchFamily="18" charset="2"/>
            </a:endParaRPr>
          </a:p>
        </p:txBody>
      </p:sp>
      <p:sp>
        <p:nvSpPr>
          <p:cNvPr id="28807" name="Oval 135"/>
          <p:cNvSpPr>
            <a:spLocks noChangeArrowheads="1"/>
          </p:cNvSpPr>
          <p:nvPr/>
        </p:nvSpPr>
        <p:spPr bwMode="auto">
          <a:xfrm>
            <a:off x="2644775" y="3165475"/>
            <a:ext cx="387350" cy="398463"/>
          </a:xfrm>
          <a:prstGeom prst="ellipse">
            <a:avLst/>
          </a:prstGeom>
          <a:solidFill>
            <a:srgbClr val="3399FF"/>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N</a:t>
            </a:r>
            <a:endParaRPr lang="en-US" sz="2000" b="1">
              <a:latin typeface="Symbol" pitchFamily="18" charset="2"/>
            </a:endParaRPr>
          </a:p>
        </p:txBody>
      </p:sp>
      <p:sp>
        <p:nvSpPr>
          <p:cNvPr id="28809" name="Text Box 137"/>
          <p:cNvSpPr txBox="1">
            <a:spLocks noChangeArrowheads="1"/>
          </p:cNvSpPr>
          <p:nvPr/>
        </p:nvSpPr>
        <p:spPr bwMode="auto">
          <a:xfrm>
            <a:off x="1787525" y="2441575"/>
            <a:ext cx="10937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a:t>peptide plane</a:t>
            </a:r>
          </a:p>
        </p:txBody>
      </p:sp>
      <p:sp>
        <p:nvSpPr>
          <p:cNvPr id="28810" name="Line 138"/>
          <p:cNvSpPr>
            <a:spLocks noChangeShapeType="1"/>
          </p:cNvSpPr>
          <p:nvPr/>
        </p:nvSpPr>
        <p:spPr bwMode="auto">
          <a:xfrm rot="19649808" flipH="1">
            <a:off x="2727325" y="2698750"/>
            <a:ext cx="465138" cy="45402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11" name="Line 139"/>
          <p:cNvSpPr>
            <a:spLocks noChangeShapeType="1"/>
          </p:cNvSpPr>
          <p:nvPr/>
        </p:nvSpPr>
        <p:spPr bwMode="auto">
          <a:xfrm rot="-1950192" flipH="1" flipV="1">
            <a:off x="3098800" y="2373313"/>
            <a:ext cx="646113" cy="54292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12" name="Line 140"/>
          <p:cNvSpPr>
            <a:spLocks noChangeShapeType="1"/>
          </p:cNvSpPr>
          <p:nvPr/>
        </p:nvSpPr>
        <p:spPr bwMode="auto">
          <a:xfrm rot="19649808" flipV="1">
            <a:off x="3956050" y="2676525"/>
            <a:ext cx="161925" cy="1012825"/>
          </a:xfrm>
          <a:prstGeom prst="line">
            <a:avLst/>
          </a:prstGeom>
          <a:noFill/>
          <a:ln w="76200">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813" name="Oval 141"/>
          <p:cNvSpPr>
            <a:spLocks noChangeArrowheads="1"/>
          </p:cNvSpPr>
          <p:nvPr/>
        </p:nvSpPr>
        <p:spPr bwMode="auto">
          <a:xfrm>
            <a:off x="1128713" y="2143125"/>
            <a:ext cx="387350" cy="398463"/>
          </a:xfrm>
          <a:prstGeom prst="ellipse">
            <a:avLst/>
          </a:prstGeom>
          <a:solidFill>
            <a:srgbClr val="FF33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O</a:t>
            </a:r>
            <a:endParaRPr lang="en-US" sz="2000" b="1">
              <a:latin typeface="Symbol" pitchFamily="18" charset="2"/>
            </a:endParaRPr>
          </a:p>
        </p:txBody>
      </p:sp>
      <p:sp>
        <p:nvSpPr>
          <p:cNvPr id="28838" name="Oval 166"/>
          <p:cNvSpPr>
            <a:spLocks noChangeArrowheads="1"/>
          </p:cNvSpPr>
          <p:nvPr/>
        </p:nvSpPr>
        <p:spPr bwMode="auto">
          <a:xfrm>
            <a:off x="2873375" y="2452688"/>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a</a:t>
            </a:r>
          </a:p>
        </p:txBody>
      </p:sp>
      <p:sp>
        <p:nvSpPr>
          <p:cNvPr id="28839" name="Oval 167"/>
          <p:cNvSpPr>
            <a:spLocks noChangeArrowheads="1"/>
          </p:cNvSpPr>
          <p:nvPr/>
        </p:nvSpPr>
        <p:spPr bwMode="auto">
          <a:xfrm>
            <a:off x="3248025" y="3986213"/>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d</a:t>
            </a:r>
          </a:p>
        </p:txBody>
      </p:sp>
      <p:sp>
        <p:nvSpPr>
          <p:cNvPr id="28840" name="Oval 168"/>
          <p:cNvSpPr>
            <a:spLocks noChangeArrowheads="1"/>
          </p:cNvSpPr>
          <p:nvPr/>
        </p:nvSpPr>
        <p:spPr bwMode="auto">
          <a:xfrm>
            <a:off x="3567113" y="2492375"/>
            <a:ext cx="387350" cy="398463"/>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b</a:t>
            </a:r>
          </a:p>
        </p:txBody>
      </p:sp>
      <p:sp>
        <p:nvSpPr>
          <p:cNvPr id="28841" name="Oval 169"/>
          <p:cNvSpPr>
            <a:spLocks noChangeArrowheads="1"/>
          </p:cNvSpPr>
          <p:nvPr/>
        </p:nvSpPr>
        <p:spPr bwMode="auto">
          <a:xfrm>
            <a:off x="3957638" y="3413125"/>
            <a:ext cx="387350" cy="398463"/>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g</a:t>
            </a:r>
          </a:p>
        </p:txBody>
      </p:sp>
      <p:sp>
        <p:nvSpPr>
          <p:cNvPr id="28842" name="Oval 170"/>
          <p:cNvSpPr>
            <a:spLocks noChangeArrowheads="1"/>
          </p:cNvSpPr>
          <p:nvPr/>
        </p:nvSpPr>
        <p:spPr bwMode="auto">
          <a:xfrm>
            <a:off x="8547100" y="3471863"/>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b</a:t>
            </a:r>
          </a:p>
        </p:txBody>
      </p:sp>
      <p:sp>
        <p:nvSpPr>
          <p:cNvPr id="28843" name="Oval 171"/>
          <p:cNvSpPr>
            <a:spLocks noChangeArrowheads="1"/>
          </p:cNvSpPr>
          <p:nvPr/>
        </p:nvSpPr>
        <p:spPr bwMode="auto">
          <a:xfrm>
            <a:off x="8159750" y="2570163"/>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g</a:t>
            </a:r>
          </a:p>
        </p:txBody>
      </p:sp>
      <p:sp>
        <p:nvSpPr>
          <p:cNvPr id="28844" name="Oval 172"/>
          <p:cNvSpPr>
            <a:spLocks noChangeArrowheads="1"/>
          </p:cNvSpPr>
          <p:nvPr/>
        </p:nvSpPr>
        <p:spPr bwMode="auto">
          <a:xfrm>
            <a:off x="7377113" y="2465388"/>
            <a:ext cx="387350" cy="398462"/>
          </a:xfrm>
          <a:prstGeom prst="ellipse">
            <a:avLst/>
          </a:prstGeom>
          <a:solidFill>
            <a:srgbClr val="FFCC00"/>
          </a:solidFill>
          <a:ln>
            <a:noFill/>
          </a:ln>
          <a:effectLst/>
          <a:extLst>
            <a:ext uri="{91240B29-F687-4F45-9708-019B960494DF}">
              <a14:hiddenLine xmlns:a14="http://schemas.microsoft.com/office/drawing/2010/main" w="762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000" b="1"/>
              <a:t>C</a:t>
            </a:r>
            <a:r>
              <a:rPr lang="en-US" sz="2000" b="1">
                <a:latin typeface="Symbol" pitchFamily="18" charset="2"/>
              </a:rPr>
              <a:t>d</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7287" y="2181339"/>
            <a:ext cx="8956713" cy="4217395"/>
          </a:xfrm>
        </p:spPr>
        <p:txBody>
          <a:bodyPr/>
          <a:lstStyle/>
          <a:p>
            <a:r>
              <a:rPr lang="en-US" sz="1800" dirty="0" smtClean="0"/>
              <a:t>Think about how to get the students to work in unison. Difficult to show details of getting difference map peaks list unless they are doing it as you talk. </a:t>
            </a:r>
            <a:br>
              <a:rPr lang="en-US" sz="1800" dirty="0" smtClean="0"/>
            </a:br>
            <a:r>
              <a:rPr lang="en-US" sz="1800" dirty="0" smtClean="0"/>
              <a:t/>
            </a:r>
            <a:br>
              <a:rPr lang="en-US" sz="1800" dirty="0" smtClean="0"/>
            </a:br>
            <a:r>
              <a:rPr lang="en-US" sz="1800" dirty="0" smtClean="0"/>
              <a:t>Make sure  the student’s coordinates are in one file, not split over two.</a:t>
            </a:r>
            <a:br>
              <a:rPr lang="en-US" sz="1800" dirty="0" smtClean="0"/>
            </a:br>
            <a:r>
              <a:rPr lang="en-US" sz="1800" dirty="0" smtClean="0"/>
              <a:t/>
            </a:r>
            <a:br>
              <a:rPr lang="en-US" sz="1800" dirty="0" smtClean="0"/>
            </a:br>
            <a:r>
              <a:rPr lang="en-US" sz="1800" dirty="0" smtClean="0"/>
              <a:t>We copied the native file to each person's directory for use in refinement.</a:t>
            </a:r>
            <a:br>
              <a:rPr lang="en-US" sz="1800" dirty="0" smtClean="0"/>
            </a:br>
            <a:r>
              <a:rPr lang="en-US" sz="1800" dirty="0" smtClean="0"/>
              <a:t/>
            </a:r>
            <a:br>
              <a:rPr lang="en-US" sz="1800" dirty="0" smtClean="0"/>
            </a:br>
            <a:r>
              <a:rPr lang="en-US" sz="1800" dirty="0" smtClean="0"/>
              <a:t>Never got to the inhibitor complex.</a:t>
            </a:r>
            <a:br>
              <a:rPr lang="en-US" sz="1800" dirty="0" smtClean="0"/>
            </a:br>
            <a:r>
              <a:rPr lang="en-US" sz="1800" dirty="0" smtClean="0"/>
              <a:t/>
            </a:r>
            <a:br>
              <a:rPr lang="en-US" sz="1800" dirty="0" smtClean="0"/>
            </a:br>
            <a:r>
              <a:rPr lang="en-US" sz="1800" dirty="0" smtClean="0"/>
              <a:t>Saves server failed when multiple students overburdened it. </a:t>
            </a:r>
            <a:r>
              <a:rPr lang="en-US" sz="1800" dirty="0" err="1" smtClean="0"/>
              <a:t>Procheck</a:t>
            </a:r>
            <a:r>
              <a:rPr lang="en-US" sz="1800" dirty="0" smtClean="0"/>
              <a:t> only reported one residue.</a:t>
            </a:r>
            <a:br>
              <a:rPr lang="en-US" sz="1800" dirty="0" smtClean="0"/>
            </a:br>
            <a:r>
              <a:rPr lang="en-US" sz="1800" dirty="0" smtClean="0"/>
              <a:t/>
            </a:r>
            <a:br>
              <a:rPr lang="en-US" sz="1800" dirty="0" smtClean="0"/>
            </a:br>
            <a:r>
              <a:rPr lang="en-US" sz="1800" dirty="0" err="1" smtClean="0"/>
              <a:t>Phenix</a:t>
            </a:r>
            <a:r>
              <a:rPr lang="en-US" sz="1800" dirty="0" smtClean="0"/>
              <a:t> did not run. Had to use refmac5.</a:t>
            </a:r>
            <a:br>
              <a:rPr lang="en-US" sz="1800" dirty="0" smtClean="0"/>
            </a:br>
            <a:r>
              <a:rPr lang="en-US" sz="1800" dirty="0"/>
              <a:t/>
            </a:r>
            <a:br>
              <a:rPr lang="en-US" sz="1800" dirty="0"/>
            </a:br>
            <a:r>
              <a:rPr lang="en-US" sz="1800" dirty="0" smtClean="0"/>
              <a:t>time wasted for merging water and glycerol molecules. Make sure students add ligands to the working </a:t>
            </a:r>
            <a:r>
              <a:rPr lang="en-US" sz="1800" dirty="0" err="1" smtClean="0"/>
              <a:t>pdb</a:t>
            </a:r>
            <a:r>
              <a:rPr lang="en-US" sz="1800" dirty="0" smtClean="0"/>
              <a:t> file (not new </a:t>
            </a:r>
            <a:r>
              <a:rPr lang="en-US" sz="1800" dirty="0" err="1" smtClean="0"/>
              <a:t>pdb</a:t>
            </a:r>
            <a:r>
              <a:rPr lang="en-US" sz="1800" dirty="0" smtClean="0"/>
              <a:t> file). If they add glycerol, use the extensions menu so coordinates go in right </a:t>
            </a:r>
            <a:r>
              <a:rPr lang="en-US" sz="1800" dirty="0" err="1" smtClean="0"/>
              <a:t>pdb</a:t>
            </a:r>
            <a:r>
              <a:rPr lang="en-US" sz="1800" dirty="0" smtClean="0"/>
              <a:t>.</a:t>
            </a:r>
            <a:br>
              <a:rPr lang="en-US" sz="1800" dirty="0" smtClean="0"/>
            </a:br>
            <a:r>
              <a:rPr lang="en-US" sz="1800" dirty="0" smtClean="0"/>
              <a:t/>
            </a:r>
            <a:br>
              <a:rPr lang="en-US" sz="1800" dirty="0" smtClean="0"/>
            </a:br>
            <a:r>
              <a:rPr lang="en-US" sz="1800" dirty="0" smtClean="0"/>
              <a:t>Next year: reserve room for 3 hours. Specify a meeting time in the class schedule. </a:t>
            </a:r>
            <a:br>
              <a:rPr lang="en-US" sz="1800" dirty="0" smtClean="0"/>
            </a:br>
            <a:endParaRPr lang="en-US" sz="1800" dirty="0"/>
          </a:p>
        </p:txBody>
      </p:sp>
      <p:sp>
        <p:nvSpPr>
          <p:cNvPr id="3" name="Subtitle 2"/>
          <p:cNvSpPr>
            <a:spLocks noGrp="1"/>
          </p:cNvSpPr>
          <p:nvPr>
            <p:ph type="subTitle" idx="1"/>
          </p:nvPr>
        </p:nvSpPr>
        <p:spPr>
          <a:xfrm>
            <a:off x="1008043" y="294701"/>
            <a:ext cx="6400800" cy="696817"/>
          </a:xfrm>
        </p:spPr>
        <p:txBody>
          <a:bodyPr/>
          <a:lstStyle/>
          <a:p>
            <a:r>
              <a:rPr lang="en-US" dirty="0" smtClean="0"/>
              <a:t>~/HTML/m230d/Refinement/2015/</a:t>
            </a:r>
            <a:endParaRPr lang="en-US" dirty="0"/>
          </a:p>
        </p:txBody>
      </p:sp>
    </p:spTree>
    <p:extLst>
      <p:ext uri="{BB962C8B-B14F-4D97-AF65-F5344CB8AC3E}">
        <p14:creationId xmlns:p14="http://schemas.microsoft.com/office/powerpoint/2010/main" val="3826911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Products of refinement</a:t>
            </a:r>
            <a:endParaRPr lang="en-US" dirty="0">
              <a:solidFill>
                <a:schemeClr val="bg1"/>
              </a:solidFill>
            </a:endParaRPr>
          </a:p>
        </p:txBody>
      </p:sp>
      <p:sp>
        <p:nvSpPr>
          <p:cNvPr id="3" name="Content Placeholder 2"/>
          <p:cNvSpPr>
            <a:spLocks noGrp="1"/>
          </p:cNvSpPr>
          <p:nvPr>
            <p:ph idx="1"/>
          </p:nvPr>
        </p:nvSpPr>
        <p:spPr>
          <a:xfrm>
            <a:off x="255818" y="1666300"/>
            <a:ext cx="4324120" cy="2740447"/>
          </a:xfrm>
        </p:spPr>
        <p:txBody>
          <a:bodyPr/>
          <a:lstStyle/>
          <a:p>
            <a:r>
              <a:rPr lang="en-US" sz="2800" dirty="0" err="1" smtClean="0">
                <a:solidFill>
                  <a:schemeClr val="bg2"/>
                </a:solidFill>
              </a:rPr>
              <a:t>R</a:t>
            </a:r>
            <a:r>
              <a:rPr lang="en-US" sz="2800" baseline="-25000" dirty="0" err="1" smtClean="0">
                <a:solidFill>
                  <a:schemeClr val="bg2"/>
                </a:solidFill>
              </a:rPr>
              <a:t>work</a:t>
            </a:r>
            <a:endParaRPr lang="en-US" sz="2800" baseline="-25000" dirty="0" smtClean="0">
              <a:solidFill>
                <a:schemeClr val="bg2"/>
              </a:solidFill>
            </a:endParaRPr>
          </a:p>
          <a:p>
            <a:r>
              <a:rPr lang="en-US" sz="2800" dirty="0" err="1" smtClean="0">
                <a:solidFill>
                  <a:schemeClr val="bg2"/>
                </a:solidFill>
              </a:rPr>
              <a:t>R</a:t>
            </a:r>
            <a:r>
              <a:rPr lang="en-US" sz="2800" baseline="-25000" dirty="0" err="1" smtClean="0">
                <a:solidFill>
                  <a:schemeClr val="bg2"/>
                </a:solidFill>
              </a:rPr>
              <a:t>free</a:t>
            </a:r>
            <a:endParaRPr lang="en-US" sz="2800" baseline="-25000" dirty="0" smtClean="0">
              <a:solidFill>
                <a:schemeClr val="bg2"/>
              </a:solidFill>
            </a:endParaRPr>
          </a:p>
          <a:p>
            <a:r>
              <a:rPr lang="en-US" sz="2800" dirty="0" smtClean="0">
                <a:solidFill>
                  <a:schemeClr val="bg1"/>
                </a:solidFill>
              </a:rPr>
              <a:t>Geometric quality stats</a:t>
            </a:r>
          </a:p>
          <a:p>
            <a:r>
              <a:rPr lang="en-US" sz="2800" dirty="0" smtClean="0">
                <a:solidFill>
                  <a:schemeClr val="bg1"/>
                </a:solidFill>
              </a:rPr>
              <a:t>native-round1_001.pdb</a:t>
            </a:r>
            <a:endParaRPr lang="en-US" sz="2800" dirty="0">
              <a:solidFill>
                <a:schemeClr val="bg1"/>
              </a:solidFill>
            </a:endParaRPr>
          </a:p>
          <a:p>
            <a:r>
              <a:rPr lang="en-US" sz="2800" dirty="0">
                <a:solidFill>
                  <a:schemeClr val="bg1"/>
                </a:solidFill>
              </a:rPr>
              <a:t>native-round1_001.mtz</a:t>
            </a:r>
          </a:p>
          <a:p>
            <a:endParaRPr lang="en-US" sz="2800" dirty="0">
              <a:solidFill>
                <a:schemeClr val="bg1"/>
              </a:solidFill>
            </a:endParaRPr>
          </a:p>
        </p:txBody>
      </p:sp>
      <p:sp>
        <p:nvSpPr>
          <p:cNvPr id="4" name="TextBox 3"/>
          <p:cNvSpPr txBox="1"/>
          <p:nvPr/>
        </p:nvSpPr>
        <p:spPr>
          <a:xfrm>
            <a:off x="4682166" y="3302508"/>
            <a:ext cx="2590774" cy="369332"/>
          </a:xfrm>
          <a:prstGeom prst="rect">
            <a:avLst/>
          </a:prstGeom>
          <a:noFill/>
        </p:spPr>
        <p:txBody>
          <a:bodyPr wrap="none" rtlCol="0">
            <a:spAutoFit/>
          </a:bodyPr>
          <a:lstStyle/>
          <a:p>
            <a:r>
              <a:rPr lang="en-US" dirty="0" smtClean="0">
                <a:solidFill>
                  <a:schemeClr val="bg1"/>
                </a:solidFill>
                <a:sym typeface="Wingdings" pitchFamily="2" charset="2"/>
              </a:rPr>
              <a:t> Refined coordinates.</a:t>
            </a:r>
            <a:endParaRPr lang="en-US" dirty="0">
              <a:solidFill>
                <a:schemeClr val="bg1"/>
              </a:solidFill>
            </a:endParaRPr>
          </a:p>
        </p:txBody>
      </p:sp>
      <p:sp>
        <p:nvSpPr>
          <p:cNvPr id="5" name="TextBox 4"/>
          <p:cNvSpPr txBox="1"/>
          <p:nvPr/>
        </p:nvSpPr>
        <p:spPr>
          <a:xfrm>
            <a:off x="4682166" y="3804759"/>
            <a:ext cx="4411785" cy="369332"/>
          </a:xfrm>
          <a:prstGeom prst="rect">
            <a:avLst/>
          </a:prstGeom>
          <a:noFill/>
        </p:spPr>
        <p:txBody>
          <a:bodyPr wrap="none" rtlCol="0">
            <a:spAutoFit/>
          </a:bodyPr>
          <a:lstStyle/>
          <a:p>
            <a:r>
              <a:rPr lang="en-US" dirty="0" smtClean="0">
                <a:solidFill>
                  <a:schemeClr val="bg1"/>
                </a:solidFill>
                <a:sym typeface="Wingdings" pitchFamily="2" charset="2"/>
              </a:rPr>
              <a:t> Structure factors with updated phases.</a:t>
            </a:r>
            <a:endParaRPr lang="en-US" dirty="0">
              <a:solidFill>
                <a:schemeClr val="bg1"/>
              </a:solidFill>
            </a:endParaRPr>
          </a:p>
        </p:txBody>
      </p:sp>
      <p:sp>
        <p:nvSpPr>
          <p:cNvPr id="6" name="TextBox 5"/>
          <p:cNvSpPr txBox="1"/>
          <p:nvPr/>
        </p:nvSpPr>
        <p:spPr>
          <a:xfrm>
            <a:off x="4682166" y="2789240"/>
            <a:ext cx="4535729" cy="369332"/>
          </a:xfrm>
          <a:prstGeom prst="rect">
            <a:avLst/>
          </a:prstGeom>
          <a:noFill/>
        </p:spPr>
        <p:txBody>
          <a:bodyPr wrap="none" rtlCol="0">
            <a:spAutoFit/>
          </a:bodyPr>
          <a:lstStyle/>
          <a:p>
            <a:r>
              <a:rPr lang="en-US" dirty="0" smtClean="0">
                <a:solidFill>
                  <a:schemeClr val="bg1"/>
                </a:solidFill>
                <a:sym typeface="Wingdings" pitchFamily="2" charset="2"/>
              </a:rPr>
              <a:t> Indicates deviation from ideal geometry.</a:t>
            </a:r>
            <a:endParaRPr lang="en-US" dirty="0">
              <a:solidFill>
                <a:schemeClr val="bg1"/>
              </a:solidFill>
            </a:endParaRPr>
          </a:p>
        </p:txBody>
      </p:sp>
      <p:sp>
        <p:nvSpPr>
          <p:cNvPr id="7" name="TextBox 6"/>
          <p:cNvSpPr txBox="1"/>
          <p:nvPr/>
        </p:nvSpPr>
        <p:spPr>
          <a:xfrm>
            <a:off x="4682166" y="2253938"/>
            <a:ext cx="3591048" cy="369332"/>
          </a:xfrm>
          <a:prstGeom prst="rect">
            <a:avLst/>
          </a:prstGeom>
          <a:noFill/>
        </p:spPr>
        <p:txBody>
          <a:bodyPr wrap="none" rtlCol="0">
            <a:spAutoFit/>
          </a:bodyPr>
          <a:lstStyle/>
          <a:p>
            <a:r>
              <a:rPr lang="en-US" dirty="0" smtClean="0">
                <a:solidFill>
                  <a:schemeClr val="bg2"/>
                </a:solidFill>
                <a:sym typeface="Wingdings" pitchFamily="2" charset="2"/>
              </a:rPr>
              <a:t> Same as above, but unbiased.</a:t>
            </a:r>
            <a:endParaRPr lang="en-US" dirty="0">
              <a:solidFill>
                <a:schemeClr val="bg2"/>
              </a:solidFill>
            </a:endParaRPr>
          </a:p>
        </p:txBody>
      </p:sp>
      <p:sp>
        <p:nvSpPr>
          <p:cNvPr id="8" name="TextBox 7"/>
          <p:cNvSpPr txBox="1"/>
          <p:nvPr/>
        </p:nvSpPr>
        <p:spPr>
          <a:xfrm>
            <a:off x="4682166" y="1628926"/>
            <a:ext cx="4347666" cy="646331"/>
          </a:xfrm>
          <a:prstGeom prst="rect">
            <a:avLst/>
          </a:prstGeom>
          <a:noFill/>
        </p:spPr>
        <p:txBody>
          <a:bodyPr wrap="square" rtlCol="0">
            <a:spAutoFit/>
          </a:bodyPr>
          <a:lstStyle/>
          <a:p>
            <a:pPr marL="285750" indent="-285750"/>
            <a:r>
              <a:rPr lang="en-US" dirty="0" smtClean="0">
                <a:solidFill>
                  <a:schemeClr val="bg2"/>
                </a:solidFill>
                <a:sym typeface="Wingdings" pitchFamily="2" charset="2"/>
              </a:rPr>
              <a:t> Indicates discrepancy between model and data (Fobs and </a:t>
            </a:r>
            <a:r>
              <a:rPr lang="en-US" dirty="0" err="1" smtClean="0">
                <a:solidFill>
                  <a:schemeClr val="bg2"/>
                </a:solidFill>
                <a:sym typeface="Wingdings" pitchFamily="2" charset="2"/>
              </a:rPr>
              <a:t>Fcalc</a:t>
            </a:r>
            <a:r>
              <a:rPr lang="en-US" dirty="0" smtClean="0">
                <a:solidFill>
                  <a:schemeClr val="bg2"/>
                </a:solidFill>
                <a:sym typeface="Wingdings" pitchFamily="2" charset="2"/>
              </a:rPr>
              <a:t>).</a:t>
            </a:r>
            <a:endParaRPr lang="en-US" dirty="0">
              <a:solidFill>
                <a:schemeClr val="bg2"/>
              </a:solidFill>
            </a:endParaRPr>
          </a:p>
        </p:txBody>
      </p:sp>
    </p:spTree>
    <p:extLst>
      <p:ext uri="{BB962C8B-B14F-4D97-AF65-F5344CB8AC3E}">
        <p14:creationId xmlns:p14="http://schemas.microsoft.com/office/powerpoint/2010/main" val="3970597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What to do with this info</a:t>
            </a:r>
            <a:endParaRPr lang="en-US" dirty="0">
              <a:solidFill>
                <a:schemeClr val="bg1"/>
              </a:solidFill>
            </a:endParaRPr>
          </a:p>
        </p:txBody>
      </p:sp>
      <p:sp>
        <p:nvSpPr>
          <p:cNvPr id="3" name="Content Placeholder 2"/>
          <p:cNvSpPr>
            <a:spLocks noGrp="1"/>
          </p:cNvSpPr>
          <p:nvPr>
            <p:ph idx="1"/>
          </p:nvPr>
        </p:nvSpPr>
        <p:spPr>
          <a:xfrm>
            <a:off x="255818" y="1666300"/>
            <a:ext cx="4324120" cy="2740447"/>
          </a:xfrm>
        </p:spPr>
        <p:txBody>
          <a:bodyPr/>
          <a:lstStyle/>
          <a:p>
            <a:r>
              <a:rPr lang="en-US" sz="2800" dirty="0" err="1" smtClean="0">
                <a:solidFill>
                  <a:schemeClr val="bg1"/>
                </a:solidFill>
              </a:rPr>
              <a:t>R</a:t>
            </a:r>
            <a:r>
              <a:rPr lang="en-US" sz="2800" baseline="-25000" dirty="0" err="1" smtClean="0">
                <a:solidFill>
                  <a:schemeClr val="bg1"/>
                </a:solidFill>
              </a:rPr>
              <a:t>work</a:t>
            </a:r>
            <a:endParaRPr lang="en-US" sz="2800" baseline="-25000" dirty="0" smtClean="0">
              <a:solidFill>
                <a:schemeClr val="bg1"/>
              </a:solidFill>
            </a:endParaRPr>
          </a:p>
          <a:p>
            <a:r>
              <a:rPr lang="en-US" sz="2800" dirty="0" err="1" smtClean="0">
                <a:solidFill>
                  <a:schemeClr val="bg1"/>
                </a:solidFill>
              </a:rPr>
              <a:t>R</a:t>
            </a:r>
            <a:r>
              <a:rPr lang="en-US" sz="2800" baseline="-25000" dirty="0" err="1" smtClean="0">
                <a:solidFill>
                  <a:schemeClr val="bg1"/>
                </a:solidFill>
              </a:rPr>
              <a:t>free</a:t>
            </a:r>
            <a:endParaRPr lang="en-US" sz="2800" baseline="-25000" dirty="0" smtClean="0">
              <a:solidFill>
                <a:schemeClr val="bg1"/>
              </a:solidFill>
            </a:endParaRPr>
          </a:p>
          <a:p>
            <a:r>
              <a:rPr lang="en-US" sz="2800" dirty="0" smtClean="0">
                <a:solidFill>
                  <a:schemeClr val="bg1"/>
                </a:solidFill>
              </a:rPr>
              <a:t>Geometric quality stats</a:t>
            </a:r>
          </a:p>
          <a:p>
            <a:r>
              <a:rPr lang="en-US" sz="2800" dirty="0" smtClean="0">
                <a:solidFill>
                  <a:schemeClr val="bg1"/>
                </a:solidFill>
              </a:rPr>
              <a:t>native-round1_001.pdb</a:t>
            </a:r>
            <a:endParaRPr lang="en-US" sz="2800" dirty="0">
              <a:solidFill>
                <a:schemeClr val="bg1"/>
              </a:solidFill>
            </a:endParaRPr>
          </a:p>
          <a:p>
            <a:r>
              <a:rPr lang="en-US" sz="2800" dirty="0">
                <a:solidFill>
                  <a:schemeClr val="bg1"/>
                </a:solidFill>
              </a:rPr>
              <a:t>native-round1_001.mtz</a:t>
            </a:r>
          </a:p>
          <a:p>
            <a:endParaRPr lang="en-US" sz="2800" dirty="0">
              <a:solidFill>
                <a:schemeClr val="bg1"/>
              </a:solidFill>
            </a:endParaRPr>
          </a:p>
        </p:txBody>
      </p:sp>
      <p:sp>
        <p:nvSpPr>
          <p:cNvPr id="4" name="TextBox 3"/>
          <p:cNvSpPr txBox="1"/>
          <p:nvPr/>
        </p:nvSpPr>
        <p:spPr>
          <a:xfrm>
            <a:off x="4605047" y="3302508"/>
            <a:ext cx="2000932" cy="369332"/>
          </a:xfrm>
          <a:prstGeom prst="rect">
            <a:avLst/>
          </a:prstGeom>
          <a:noFill/>
        </p:spPr>
        <p:txBody>
          <a:bodyPr wrap="none" rtlCol="0">
            <a:spAutoFit/>
          </a:bodyPr>
          <a:lstStyle/>
          <a:p>
            <a:r>
              <a:rPr lang="en-US" dirty="0" smtClean="0">
                <a:solidFill>
                  <a:schemeClr val="bg1"/>
                </a:solidFill>
                <a:sym typeface="Wingdings" pitchFamily="2" charset="2"/>
              </a:rPr>
              <a:t> Load in COOT.</a:t>
            </a:r>
            <a:endParaRPr lang="en-US" dirty="0">
              <a:solidFill>
                <a:schemeClr val="bg1"/>
              </a:solidFill>
            </a:endParaRPr>
          </a:p>
        </p:txBody>
      </p:sp>
      <p:sp>
        <p:nvSpPr>
          <p:cNvPr id="5" name="TextBox 4"/>
          <p:cNvSpPr txBox="1"/>
          <p:nvPr/>
        </p:nvSpPr>
        <p:spPr>
          <a:xfrm>
            <a:off x="4605047" y="3804759"/>
            <a:ext cx="4347665" cy="1477328"/>
          </a:xfrm>
          <a:prstGeom prst="rect">
            <a:avLst/>
          </a:prstGeom>
          <a:noFill/>
        </p:spPr>
        <p:txBody>
          <a:bodyPr wrap="square" rtlCol="0">
            <a:spAutoFit/>
          </a:bodyPr>
          <a:lstStyle/>
          <a:p>
            <a:pPr marL="285750" indent="-285750"/>
            <a:r>
              <a:rPr lang="en-US" dirty="0" smtClean="0">
                <a:solidFill>
                  <a:schemeClr val="bg1"/>
                </a:solidFill>
                <a:sym typeface="Wingdings" pitchFamily="2" charset="2"/>
              </a:rPr>
              <a:t> Load in COOT. </a:t>
            </a:r>
            <a:r>
              <a:rPr lang="en-US" dirty="0">
                <a:solidFill>
                  <a:schemeClr val="bg1"/>
                </a:solidFill>
                <a:sym typeface="Wingdings" pitchFamily="2" charset="2"/>
              </a:rPr>
              <a:t>C</a:t>
            </a:r>
            <a:r>
              <a:rPr lang="en-US" dirty="0" smtClean="0">
                <a:solidFill>
                  <a:schemeClr val="bg1"/>
                </a:solidFill>
                <a:sym typeface="Wingdings" pitchFamily="2" charset="2"/>
              </a:rPr>
              <a:t>alculate and view improved map (new phases). Adjust coordinates to fit the improved map. Write out revised coordinates. Begin refinement round 2.</a:t>
            </a:r>
            <a:endParaRPr lang="en-US" dirty="0">
              <a:solidFill>
                <a:schemeClr val="bg1"/>
              </a:solidFill>
            </a:endParaRPr>
          </a:p>
        </p:txBody>
      </p:sp>
      <p:sp>
        <p:nvSpPr>
          <p:cNvPr id="6" name="TextBox 5"/>
          <p:cNvSpPr txBox="1"/>
          <p:nvPr/>
        </p:nvSpPr>
        <p:spPr>
          <a:xfrm>
            <a:off x="4605047" y="2789240"/>
            <a:ext cx="4461834" cy="646331"/>
          </a:xfrm>
          <a:prstGeom prst="rect">
            <a:avLst/>
          </a:prstGeom>
          <a:noFill/>
        </p:spPr>
        <p:txBody>
          <a:bodyPr wrap="square" rtlCol="0">
            <a:spAutoFit/>
          </a:bodyPr>
          <a:lstStyle/>
          <a:p>
            <a:pPr marL="285750" indent="-285750"/>
            <a:r>
              <a:rPr lang="en-US" dirty="0" smtClean="0">
                <a:solidFill>
                  <a:schemeClr val="bg1"/>
                </a:solidFill>
                <a:sym typeface="Wingdings" pitchFamily="2" charset="2"/>
              </a:rPr>
              <a:t> Note values. RMSD bonds &lt;0.02 </a:t>
            </a:r>
            <a:r>
              <a:rPr lang="en-US" dirty="0" smtClean="0">
                <a:solidFill>
                  <a:schemeClr val="bg1"/>
                </a:solidFill>
                <a:latin typeface="Calibri"/>
                <a:sym typeface="Wingdings" pitchFamily="2" charset="2"/>
              </a:rPr>
              <a:t>Å. </a:t>
            </a:r>
            <a:r>
              <a:rPr lang="en-US" dirty="0" smtClean="0">
                <a:solidFill>
                  <a:schemeClr val="bg1"/>
                </a:solidFill>
                <a:latin typeface="+mj-lt"/>
                <a:sym typeface="Wingdings" pitchFamily="2" charset="2"/>
              </a:rPr>
              <a:t>RMSD angles &lt; 2.5</a:t>
            </a:r>
            <a:r>
              <a:rPr lang="en-US" dirty="0" smtClean="0">
                <a:solidFill>
                  <a:schemeClr val="bg1"/>
                </a:solidFill>
                <a:latin typeface="Calibri"/>
                <a:sym typeface="Wingdings" pitchFamily="2" charset="2"/>
              </a:rPr>
              <a:t>°</a:t>
            </a:r>
            <a:endParaRPr lang="en-US" dirty="0">
              <a:solidFill>
                <a:schemeClr val="bg1"/>
              </a:solidFill>
            </a:endParaRPr>
          </a:p>
        </p:txBody>
      </p:sp>
      <p:sp>
        <p:nvSpPr>
          <p:cNvPr id="7" name="TextBox 6"/>
          <p:cNvSpPr txBox="1"/>
          <p:nvPr/>
        </p:nvSpPr>
        <p:spPr>
          <a:xfrm>
            <a:off x="4605046" y="2253938"/>
            <a:ext cx="4726240" cy="369332"/>
          </a:xfrm>
          <a:prstGeom prst="rect">
            <a:avLst/>
          </a:prstGeom>
          <a:noFill/>
        </p:spPr>
        <p:txBody>
          <a:bodyPr wrap="square" rtlCol="0">
            <a:spAutoFit/>
          </a:bodyPr>
          <a:lstStyle/>
          <a:p>
            <a:pPr marL="285750" indent="-285750"/>
            <a:r>
              <a:rPr lang="en-US" dirty="0" smtClean="0">
                <a:solidFill>
                  <a:schemeClr val="bg1"/>
                </a:solidFill>
                <a:sym typeface="Wingdings" pitchFamily="2" charset="2"/>
              </a:rPr>
              <a:t> Note it’s value. Maintain </a:t>
            </a:r>
            <a:r>
              <a:rPr lang="en-US" dirty="0" err="1" smtClean="0">
                <a:solidFill>
                  <a:schemeClr val="bg1"/>
                </a:solidFill>
                <a:sym typeface="Wingdings" pitchFamily="2" charset="2"/>
              </a:rPr>
              <a:t>R</a:t>
            </a:r>
            <a:r>
              <a:rPr lang="en-US" baseline="-25000" dirty="0" err="1" smtClean="0">
                <a:solidFill>
                  <a:schemeClr val="bg1"/>
                </a:solidFill>
                <a:sym typeface="Wingdings" pitchFamily="2" charset="2"/>
              </a:rPr>
              <a:t>free</a:t>
            </a:r>
            <a:r>
              <a:rPr lang="en-US" dirty="0" smtClean="0">
                <a:solidFill>
                  <a:schemeClr val="bg1"/>
                </a:solidFill>
                <a:sym typeface="Wingdings" pitchFamily="2" charset="2"/>
              </a:rPr>
              <a:t> &lt; </a:t>
            </a:r>
            <a:r>
              <a:rPr lang="en-US" dirty="0" smtClean="0">
                <a:solidFill>
                  <a:schemeClr val="bg1"/>
                </a:solidFill>
                <a:sym typeface="Wingdings" pitchFamily="2" charset="2"/>
              </a:rPr>
              <a:t>R</a:t>
            </a:r>
            <a:r>
              <a:rPr lang="en-US" baseline="-25000" dirty="0" smtClean="0">
                <a:solidFill>
                  <a:schemeClr val="bg1"/>
                </a:solidFill>
                <a:sym typeface="Wingdings" pitchFamily="2" charset="2"/>
              </a:rPr>
              <a:t>work</a:t>
            </a:r>
            <a:r>
              <a:rPr lang="en-US" dirty="0" smtClean="0">
                <a:solidFill>
                  <a:schemeClr val="bg1"/>
                </a:solidFill>
                <a:sym typeface="Wingdings" pitchFamily="2" charset="2"/>
              </a:rPr>
              <a:t>+5</a:t>
            </a:r>
            <a:r>
              <a:rPr lang="en-US" dirty="0" smtClean="0">
                <a:solidFill>
                  <a:schemeClr val="bg1"/>
                </a:solidFill>
                <a:sym typeface="Wingdings" pitchFamily="2" charset="2"/>
              </a:rPr>
              <a:t>%</a:t>
            </a:r>
            <a:endParaRPr lang="en-US" dirty="0">
              <a:solidFill>
                <a:schemeClr val="bg1"/>
              </a:solidFill>
            </a:endParaRPr>
          </a:p>
        </p:txBody>
      </p:sp>
      <p:sp>
        <p:nvSpPr>
          <p:cNvPr id="8" name="TextBox 7"/>
          <p:cNvSpPr txBox="1"/>
          <p:nvPr/>
        </p:nvSpPr>
        <p:spPr>
          <a:xfrm>
            <a:off x="4605047" y="1628926"/>
            <a:ext cx="4347666" cy="646331"/>
          </a:xfrm>
          <a:prstGeom prst="rect">
            <a:avLst/>
          </a:prstGeom>
          <a:noFill/>
        </p:spPr>
        <p:txBody>
          <a:bodyPr wrap="square" rtlCol="0">
            <a:spAutoFit/>
          </a:bodyPr>
          <a:lstStyle/>
          <a:p>
            <a:pPr marL="285750" indent="-285750"/>
            <a:r>
              <a:rPr lang="en-US" dirty="0" smtClean="0">
                <a:solidFill>
                  <a:schemeClr val="bg1"/>
                </a:solidFill>
                <a:sym typeface="Wingdings" pitchFamily="2" charset="2"/>
              </a:rPr>
              <a:t> Note it’s value. It should decrease in subsequent rounds.</a:t>
            </a:r>
            <a:endParaRPr lang="en-US" dirty="0">
              <a:solidFill>
                <a:schemeClr val="bg1"/>
              </a:solidFill>
            </a:endParaRPr>
          </a:p>
        </p:txBody>
      </p:sp>
    </p:spTree>
    <p:extLst>
      <p:ext uri="{BB962C8B-B14F-4D97-AF65-F5344CB8AC3E}">
        <p14:creationId xmlns:p14="http://schemas.microsoft.com/office/powerpoint/2010/main" val="3017604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chemeClr val="bg1"/>
                </a:solidFill>
              </a:rPr>
              <a:t>What to expect in the refined coordinates and new maps</a:t>
            </a:r>
            <a:endParaRPr lang="en-US" dirty="0">
              <a:solidFill>
                <a:schemeClr val="bg1"/>
              </a:solidFill>
            </a:endParaRPr>
          </a:p>
        </p:txBody>
      </p:sp>
      <p:sp>
        <p:nvSpPr>
          <p:cNvPr id="3" name="Content Placeholder 2"/>
          <p:cNvSpPr>
            <a:spLocks noGrp="1"/>
          </p:cNvSpPr>
          <p:nvPr>
            <p:ph idx="1"/>
          </p:nvPr>
        </p:nvSpPr>
        <p:spPr>
          <a:xfrm>
            <a:off x="255818" y="1666300"/>
            <a:ext cx="4324120" cy="2740447"/>
          </a:xfrm>
        </p:spPr>
        <p:txBody>
          <a:bodyPr/>
          <a:lstStyle/>
          <a:p>
            <a:r>
              <a:rPr lang="en-US" sz="2800" dirty="0" err="1" smtClean="0"/>
              <a:t>R</a:t>
            </a:r>
            <a:r>
              <a:rPr lang="en-US" sz="2800" baseline="-25000" dirty="0" err="1" smtClean="0"/>
              <a:t>work</a:t>
            </a:r>
            <a:r>
              <a:rPr lang="en-US" sz="2800" dirty="0" err="1" smtClean="0"/>
              <a:t>quality</a:t>
            </a:r>
            <a:r>
              <a:rPr lang="en-US" sz="2800" dirty="0" smtClean="0"/>
              <a:t> stats</a:t>
            </a:r>
          </a:p>
          <a:p>
            <a:r>
              <a:rPr lang="en-US" sz="2800" dirty="0" smtClean="0">
                <a:solidFill>
                  <a:schemeClr val="bg1"/>
                </a:solidFill>
              </a:rPr>
              <a:t>native-round1_001.pdb</a:t>
            </a:r>
          </a:p>
          <a:p>
            <a:endParaRPr lang="en-US" sz="2800" dirty="0">
              <a:solidFill>
                <a:schemeClr val="bg1"/>
              </a:solidFill>
            </a:endParaRPr>
          </a:p>
          <a:p>
            <a:endParaRPr lang="en-US" sz="2800" dirty="0" smtClean="0">
              <a:solidFill>
                <a:schemeClr val="bg1"/>
              </a:solidFill>
            </a:endParaRPr>
          </a:p>
          <a:p>
            <a:endParaRPr lang="en-US" sz="2800" dirty="0">
              <a:solidFill>
                <a:schemeClr val="bg1"/>
              </a:solidFill>
            </a:endParaRPr>
          </a:p>
          <a:p>
            <a:r>
              <a:rPr lang="en-US" sz="2800" dirty="0">
                <a:solidFill>
                  <a:schemeClr val="bg1"/>
                </a:solidFill>
              </a:rPr>
              <a:t>native-round1_001.mtz</a:t>
            </a:r>
          </a:p>
          <a:p>
            <a:endParaRPr lang="en-US" sz="2800" dirty="0">
              <a:solidFill>
                <a:schemeClr val="bg1"/>
              </a:solidFill>
            </a:endParaRPr>
          </a:p>
        </p:txBody>
      </p:sp>
      <p:sp>
        <p:nvSpPr>
          <p:cNvPr id="4" name="TextBox 3"/>
          <p:cNvSpPr txBox="1"/>
          <p:nvPr/>
        </p:nvSpPr>
        <p:spPr>
          <a:xfrm>
            <a:off x="4417764" y="2170043"/>
            <a:ext cx="4726235" cy="1754326"/>
          </a:xfrm>
          <a:prstGeom prst="rect">
            <a:avLst/>
          </a:prstGeom>
          <a:noFill/>
        </p:spPr>
        <p:txBody>
          <a:bodyPr wrap="square" rtlCol="0">
            <a:spAutoFit/>
          </a:bodyPr>
          <a:lstStyle/>
          <a:p>
            <a:pPr marL="285750" indent="-285750"/>
            <a:r>
              <a:rPr lang="en-US" dirty="0" smtClean="0">
                <a:solidFill>
                  <a:schemeClr val="bg1"/>
                </a:solidFill>
                <a:sym typeface="Wingdings" pitchFamily="2" charset="2"/>
              </a:rPr>
              <a:t> Changes to the structure (a.k.a. “the model”) will be small, barely noticeable. But, the output model will have greatly improved geometry and fit to data providing the </a:t>
            </a:r>
            <a:r>
              <a:rPr lang="en-US" dirty="0">
                <a:solidFill>
                  <a:schemeClr val="bg1"/>
                </a:solidFill>
                <a:sym typeface="Wingdings" pitchFamily="2" charset="2"/>
              </a:rPr>
              <a:t>input structure was within the radius of </a:t>
            </a:r>
            <a:r>
              <a:rPr lang="en-US" dirty="0" smtClean="0">
                <a:solidFill>
                  <a:schemeClr val="bg1"/>
                </a:solidFill>
                <a:sym typeface="Wingdings" pitchFamily="2" charset="2"/>
              </a:rPr>
              <a:t>convergence of refinement. </a:t>
            </a:r>
            <a:endParaRPr lang="en-US" dirty="0">
              <a:solidFill>
                <a:schemeClr val="bg1"/>
              </a:solidFill>
            </a:endParaRPr>
          </a:p>
        </p:txBody>
      </p:sp>
      <p:sp>
        <p:nvSpPr>
          <p:cNvPr id="5" name="TextBox 4"/>
          <p:cNvSpPr txBox="1"/>
          <p:nvPr/>
        </p:nvSpPr>
        <p:spPr>
          <a:xfrm>
            <a:off x="4417764" y="4278490"/>
            <a:ext cx="4612067" cy="1200329"/>
          </a:xfrm>
          <a:prstGeom prst="rect">
            <a:avLst/>
          </a:prstGeom>
          <a:noFill/>
        </p:spPr>
        <p:txBody>
          <a:bodyPr wrap="square" rtlCol="0">
            <a:spAutoFit/>
          </a:bodyPr>
          <a:lstStyle/>
          <a:p>
            <a:pPr marL="285750" indent="-285750">
              <a:buFont typeface="Wingdings"/>
              <a:buChar char="ß"/>
              <a:tabLst>
                <a:tab pos="285750" algn="l"/>
              </a:tabLst>
            </a:pPr>
            <a:r>
              <a:rPr lang="en-US" dirty="0" smtClean="0">
                <a:solidFill>
                  <a:schemeClr val="bg1"/>
                </a:solidFill>
                <a:sym typeface="Wingdings" pitchFamily="2" charset="2"/>
              </a:rPr>
              <a:t>2F</a:t>
            </a:r>
            <a:r>
              <a:rPr lang="en-US" baseline="-25000" dirty="0" smtClean="0">
                <a:solidFill>
                  <a:schemeClr val="bg1"/>
                </a:solidFill>
                <a:sym typeface="Wingdings" pitchFamily="2" charset="2"/>
              </a:rPr>
              <a:t>obs</a:t>
            </a:r>
            <a:r>
              <a:rPr lang="en-US" dirty="0" smtClean="0">
                <a:solidFill>
                  <a:schemeClr val="bg1"/>
                </a:solidFill>
                <a:sym typeface="Wingdings" pitchFamily="2" charset="2"/>
              </a:rPr>
              <a:t>-F</a:t>
            </a:r>
            <a:r>
              <a:rPr lang="en-US" baseline="-25000" dirty="0" smtClean="0">
                <a:solidFill>
                  <a:schemeClr val="bg1"/>
                </a:solidFill>
                <a:sym typeface="Wingdings" pitchFamily="2" charset="2"/>
              </a:rPr>
              <a:t>calc</a:t>
            </a:r>
            <a:r>
              <a:rPr lang="en-US" dirty="0" smtClean="0">
                <a:solidFill>
                  <a:schemeClr val="bg1"/>
                </a:solidFill>
                <a:sym typeface="Wingdings" pitchFamily="2" charset="2"/>
              </a:rPr>
              <a:t> map will have clearer features.</a:t>
            </a:r>
          </a:p>
          <a:p>
            <a:pPr marL="285750" indent="-285750">
              <a:buFont typeface="Wingdings"/>
              <a:buChar char="ß"/>
              <a:tabLst>
                <a:tab pos="285750" algn="l"/>
              </a:tabLst>
            </a:pPr>
            <a:r>
              <a:rPr lang="en-US" dirty="0" smtClean="0">
                <a:solidFill>
                  <a:schemeClr val="bg1"/>
                </a:solidFill>
                <a:sym typeface="Wingdings" pitchFamily="2" charset="2"/>
              </a:rPr>
              <a:t>F</a:t>
            </a:r>
            <a:r>
              <a:rPr lang="en-US" baseline="-25000" dirty="0" smtClean="0">
                <a:solidFill>
                  <a:schemeClr val="bg1"/>
                </a:solidFill>
                <a:sym typeface="Wingdings" pitchFamily="2" charset="2"/>
              </a:rPr>
              <a:t>obs</a:t>
            </a:r>
            <a:r>
              <a:rPr lang="en-US" dirty="0" smtClean="0">
                <a:solidFill>
                  <a:schemeClr val="bg1"/>
                </a:solidFill>
                <a:sym typeface="Wingdings" pitchFamily="2" charset="2"/>
              </a:rPr>
              <a:t>-</a:t>
            </a:r>
            <a:r>
              <a:rPr lang="en-US" dirty="0" err="1" smtClean="0">
                <a:solidFill>
                  <a:schemeClr val="bg1"/>
                </a:solidFill>
                <a:sym typeface="Wingdings" pitchFamily="2" charset="2"/>
              </a:rPr>
              <a:t>F</a:t>
            </a:r>
            <a:r>
              <a:rPr lang="en-US" baseline="-25000" dirty="0" err="1" smtClean="0">
                <a:solidFill>
                  <a:schemeClr val="bg1"/>
                </a:solidFill>
                <a:sym typeface="Wingdings" pitchFamily="2" charset="2"/>
              </a:rPr>
              <a:t>calc</a:t>
            </a:r>
            <a:r>
              <a:rPr lang="en-US" dirty="0" smtClean="0">
                <a:solidFill>
                  <a:schemeClr val="bg1"/>
                </a:solidFill>
                <a:sym typeface="Wingdings" pitchFamily="2" charset="2"/>
              </a:rPr>
              <a:t> map will highlight the errors in your current model</a:t>
            </a:r>
            <a:endParaRPr lang="en-US" dirty="0">
              <a:solidFill>
                <a:schemeClr val="bg1"/>
              </a:solidFill>
            </a:endParaRPr>
          </a:p>
        </p:txBody>
      </p:sp>
    </p:spTree>
    <p:extLst>
      <p:ext uri="{BB962C8B-B14F-4D97-AF65-F5344CB8AC3E}">
        <p14:creationId xmlns:p14="http://schemas.microsoft.com/office/powerpoint/2010/main" val="34838073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60" name="Rectangle 4"/>
          <p:cNvSpPr>
            <a:spLocks noGrp="1" noChangeArrowheads="1"/>
          </p:cNvSpPr>
          <p:nvPr>
            <p:ph type="title"/>
          </p:nvPr>
        </p:nvSpPr>
        <p:spPr/>
        <p:txBody>
          <a:bodyPr/>
          <a:lstStyle/>
          <a:p>
            <a:r>
              <a:rPr lang="en-US" b="1" dirty="0" err="1">
                <a:solidFill>
                  <a:schemeClr val="bg1"/>
                </a:solidFill>
              </a:rPr>
              <a:t>F</a:t>
            </a:r>
            <a:r>
              <a:rPr lang="en-US" b="1" baseline="-25000" dirty="0" err="1">
                <a:solidFill>
                  <a:schemeClr val="bg1"/>
                </a:solidFill>
              </a:rPr>
              <a:t>o</a:t>
            </a:r>
            <a:r>
              <a:rPr lang="en-US" b="1" dirty="0">
                <a:solidFill>
                  <a:schemeClr val="bg1"/>
                </a:solidFill>
              </a:rPr>
              <a:t>-F</a:t>
            </a:r>
            <a:r>
              <a:rPr lang="en-US" b="1" baseline="-25000" dirty="0">
                <a:solidFill>
                  <a:schemeClr val="bg1"/>
                </a:solidFill>
              </a:rPr>
              <a:t>c</a:t>
            </a:r>
            <a:r>
              <a:rPr lang="en-US" b="1" dirty="0">
                <a:solidFill>
                  <a:schemeClr val="bg1"/>
                </a:solidFill>
              </a:rPr>
              <a:t> Difference Fourier map</a:t>
            </a:r>
          </a:p>
        </p:txBody>
      </p:sp>
      <p:sp>
        <p:nvSpPr>
          <p:cNvPr id="19461" name="Text Box 5"/>
          <p:cNvSpPr txBox="1">
            <a:spLocks noChangeArrowheads="1"/>
          </p:cNvSpPr>
          <p:nvPr/>
        </p:nvSpPr>
        <p:spPr bwMode="auto">
          <a:xfrm>
            <a:off x="-57150" y="1441450"/>
            <a:ext cx="92456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4000" b="1" dirty="0">
                <a:solidFill>
                  <a:schemeClr val="bg1"/>
                </a:solidFill>
                <a:latin typeface="Symbol" pitchFamily="18" charset="2"/>
              </a:rPr>
              <a:t>r(</a:t>
            </a:r>
            <a:r>
              <a:rPr lang="en-US" sz="4000" b="1" dirty="0" err="1">
                <a:solidFill>
                  <a:schemeClr val="bg1"/>
                </a:solidFill>
                <a:latin typeface="Helvetica" pitchFamily="34" charset="0"/>
              </a:rPr>
              <a:t>x,y,z</a:t>
            </a:r>
            <a:r>
              <a:rPr lang="en-US" sz="4000" b="1" dirty="0">
                <a:solidFill>
                  <a:schemeClr val="bg1"/>
                </a:solidFill>
                <a:latin typeface="Symbol" pitchFamily="18" charset="2"/>
              </a:rPr>
              <a:t>)</a:t>
            </a:r>
            <a:r>
              <a:rPr lang="en-US" sz="4000" b="1" dirty="0">
                <a:solidFill>
                  <a:schemeClr val="bg1"/>
                </a:solidFill>
                <a:latin typeface="Helvetica" pitchFamily="34" charset="0"/>
              </a:rPr>
              <a:t>=1/V*</a:t>
            </a:r>
            <a:r>
              <a:rPr lang="en-US" sz="4000" b="1" dirty="0">
                <a:solidFill>
                  <a:schemeClr val="bg1"/>
                </a:solidFill>
                <a:latin typeface="Symbol" pitchFamily="18" charset="2"/>
              </a:rPr>
              <a:t>S</a:t>
            </a:r>
            <a:r>
              <a:rPr lang="en-US" sz="4000" b="1" dirty="0">
                <a:solidFill>
                  <a:schemeClr val="bg1"/>
                </a:solidFill>
                <a:latin typeface="Helvetica" pitchFamily="34" charset="0"/>
              </a:rPr>
              <a:t>|</a:t>
            </a:r>
            <a:r>
              <a:rPr lang="en-US" sz="4000" b="1" dirty="0">
                <a:solidFill>
                  <a:srgbClr val="00CC99"/>
                </a:solidFill>
                <a:latin typeface="Helvetica" pitchFamily="34" charset="0"/>
              </a:rPr>
              <a:t>F</a:t>
            </a:r>
            <a:r>
              <a:rPr lang="en-US" sz="4000" b="1" baseline="-25000" dirty="0">
                <a:solidFill>
                  <a:srgbClr val="00CC99"/>
                </a:solidFill>
                <a:latin typeface="Helvetica" pitchFamily="34" charset="0"/>
              </a:rPr>
              <a:t>obs</a:t>
            </a:r>
            <a:r>
              <a:rPr lang="en-US" sz="4000" b="1" dirty="0">
                <a:solidFill>
                  <a:schemeClr val="bg1"/>
                </a:solidFill>
                <a:latin typeface="Helvetica" pitchFamily="34" charset="0"/>
              </a:rPr>
              <a:t>-</a:t>
            </a:r>
            <a:r>
              <a:rPr lang="en-US" sz="4000" b="1" dirty="0">
                <a:solidFill>
                  <a:srgbClr val="3366FF"/>
                </a:solidFill>
                <a:latin typeface="Helvetica" pitchFamily="34" charset="0"/>
              </a:rPr>
              <a:t>F</a:t>
            </a:r>
            <a:r>
              <a:rPr lang="en-US" sz="4000" b="1" baseline="-25000" dirty="0">
                <a:solidFill>
                  <a:srgbClr val="3366FF"/>
                </a:solidFill>
                <a:latin typeface="Helvetica" pitchFamily="34" charset="0"/>
              </a:rPr>
              <a:t>calc</a:t>
            </a:r>
            <a:r>
              <a:rPr lang="en-US" sz="4000" b="1" dirty="0">
                <a:solidFill>
                  <a:schemeClr val="bg1"/>
                </a:solidFill>
                <a:latin typeface="Helvetica" pitchFamily="34" charset="0"/>
              </a:rPr>
              <a:t>|e</a:t>
            </a:r>
            <a:r>
              <a:rPr lang="en-US" sz="4000" b="1" baseline="30000" dirty="0">
                <a:solidFill>
                  <a:schemeClr val="bg1"/>
                </a:solidFill>
                <a:latin typeface="Helvetica" pitchFamily="34" charset="0"/>
              </a:rPr>
              <a:t>-2</a:t>
            </a:r>
            <a:r>
              <a:rPr lang="en-US" sz="4000" b="1" baseline="30000" dirty="0">
                <a:solidFill>
                  <a:schemeClr val="bg1"/>
                </a:solidFill>
                <a:latin typeface="Symbol" pitchFamily="18" charset="2"/>
              </a:rPr>
              <a:t>p</a:t>
            </a:r>
            <a:r>
              <a:rPr lang="en-US" sz="4000" b="1" baseline="30000" dirty="0">
                <a:solidFill>
                  <a:schemeClr val="bg1"/>
                </a:solidFill>
                <a:latin typeface="Helvetica" pitchFamily="34" charset="0"/>
              </a:rPr>
              <a:t>i(</a:t>
            </a:r>
            <a:r>
              <a:rPr lang="en-US" sz="4000" b="1" baseline="30000" dirty="0" err="1">
                <a:solidFill>
                  <a:schemeClr val="bg1"/>
                </a:solidFill>
                <a:latin typeface="Helvetica" pitchFamily="34" charset="0"/>
              </a:rPr>
              <a:t>hx+ky+lz-</a:t>
            </a:r>
            <a:r>
              <a:rPr lang="en-US" sz="4000" b="1" baseline="30000" dirty="0" err="1">
                <a:solidFill>
                  <a:srgbClr val="00CC66"/>
                </a:solidFill>
                <a:latin typeface="Symbol" pitchFamily="18" charset="2"/>
              </a:rPr>
              <a:t>f</a:t>
            </a:r>
            <a:r>
              <a:rPr lang="en-US" sz="3600" b="1" baseline="-25000" dirty="0" err="1">
                <a:solidFill>
                  <a:srgbClr val="00CC66"/>
                </a:solidFill>
                <a:latin typeface="Helvetica" pitchFamily="34" charset="0"/>
              </a:rPr>
              <a:t>calc</a:t>
            </a:r>
            <a:r>
              <a:rPr lang="en-US" sz="4000" b="1" baseline="30000" dirty="0">
                <a:solidFill>
                  <a:schemeClr val="bg1"/>
                </a:solidFill>
                <a:latin typeface="Helvetica" pitchFamily="34" charset="0"/>
              </a:rPr>
              <a:t>)</a:t>
            </a:r>
          </a:p>
          <a:p>
            <a:endParaRPr lang="en-US" sz="3600" dirty="0"/>
          </a:p>
        </p:txBody>
      </p:sp>
      <p:sp>
        <p:nvSpPr>
          <p:cNvPr id="19462" name="Text Box 6"/>
          <p:cNvSpPr txBox="1">
            <a:spLocks noChangeArrowheads="1"/>
          </p:cNvSpPr>
          <p:nvPr/>
        </p:nvSpPr>
        <p:spPr bwMode="auto">
          <a:xfrm>
            <a:off x="220663" y="2416175"/>
            <a:ext cx="44767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dirty="0">
                <a:solidFill>
                  <a:schemeClr val="bg1"/>
                </a:solidFill>
              </a:rPr>
              <a:t>Here, </a:t>
            </a:r>
            <a:r>
              <a:rPr lang="en-US" b="1" dirty="0">
                <a:solidFill>
                  <a:schemeClr val="bg1"/>
                </a:solidFill>
              </a:rPr>
              <a:t>F</a:t>
            </a:r>
            <a:r>
              <a:rPr lang="en-US" baseline="-25000" dirty="0">
                <a:solidFill>
                  <a:schemeClr val="bg1"/>
                </a:solidFill>
              </a:rPr>
              <a:t>obs</a:t>
            </a:r>
            <a:r>
              <a:rPr lang="en-US" dirty="0">
                <a:solidFill>
                  <a:schemeClr val="bg1"/>
                </a:solidFill>
              </a:rPr>
              <a:t> </a:t>
            </a:r>
            <a:r>
              <a:rPr lang="en-US" dirty="0" smtClean="0">
                <a:solidFill>
                  <a:schemeClr val="bg1"/>
                </a:solidFill>
              </a:rPr>
              <a:t>= </a:t>
            </a:r>
            <a:r>
              <a:rPr lang="en-US" dirty="0" err="1" smtClean="0">
                <a:solidFill>
                  <a:schemeClr val="bg1"/>
                </a:solidFill>
              </a:rPr>
              <a:t>FP_native_jeannette</a:t>
            </a:r>
            <a:r>
              <a:rPr lang="en-US" dirty="0" smtClean="0">
                <a:solidFill>
                  <a:schemeClr val="bg1"/>
                </a:solidFill>
              </a:rPr>
              <a:t>.</a:t>
            </a:r>
            <a:endParaRPr lang="en-US" dirty="0">
              <a:solidFill>
                <a:schemeClr val="bg1"/>
              </a:solidFill>
            </a:endParaRPr>
          </a:p>
          <a:p>
            <a:pPr>
              <a:buFontTx/>
              <a:buChar char="•"/>
            </a:pPr>
            <a:r>
              <a:rPr lang="en-US" b="1" dirty="0" err="1">
                <a:solidFill>
                  <a:schemeClr val="bg1"/>
                </a:solidFill>
              </a:rPr>
              <a:t>F</a:t>
            </a:r>
            <a:r>
              <a:rPr lang="en-US" baseline="-25000" dirty="0" err="1">
                <a:solidFill>
                  <a:schemeClr val="bg1"/>
                </a:solidFill>
              </a:rPr>
              <a:t>calc</a:t>
            </a:r>
            <a:r>
              <a:rPr lang="en-US" dirty="0">
                <a:solidFill>
                  <a:schemeClr val="bg1"/>
                </a:solidFill>
              </a:rPr>
              <a:t> </a:t>
            </a:r>
            <a:r>
              <a:rPr lang="en-US" dirty="0" smtClean="0">
                <a:solidFill>
                  <a:schemeClr val="bg1"/>
                </a:solidFill>
              </a:rPr>
              <a:t>are calculated from </a:t>
            </a:r>
            <a:r>
              <a:rPr lang="en-US" dirty="0">
                <a:solidFill>
                  <a:schemeClr val="bg1"/>
                </a:solidFill>
              </a:rPr>
              <a:t>the </a:t>
            </a:r>
            <a:r>
              <a:rPr lang="en-US" dirty="0" smtClean="0">
                <a:solidFill>
                  <a:schemeClr val="bg1"/>
                </a:solidFill>
              </a:rPr>
              <a:t>current model </a:t>
            </a:r>
            <a:r>
              <a:rPr lang="en-US" dirty="0">
                <a:solidFill>
                  <a:schemeClr val="bg1"/>
                </a:solidFill>
              </a:rPr>
              <a:t>of </a:t>
            </a:r>
            <a:r>
              <a:rPr lang="en-US" dirty="0" smtClean="0">
                <a:solidFill>
                  <a:schemeClr val="bg1"/>
                </a:solidFill>
              </a:rPr>
              <a:t>the protein.</a:t>
            </a:r>
            <a:endParaRPr lang="en-US" dirty="0">
              <a:solidFill>
                <a:schemeClr val="bg1"/>
              </a:solidFill>
            </a:endParaRPr>
          </a:p>
          <a:p>
            <a:pPr>
              <a:buFontTx/>
              <a:buChar char="•"/>
            </a:pPr>
            <a:r>
              <a:rPr lang="en-US" dirty="0">
                <a:solidFill>
                  <a:srgbClr val="00B050"/>
                </a:solidFill>
              </a:rPr>
              <a:t>Positive </a:t>
            </a:r>
            <a:r>
              <a:rPr lang="en-US" dirty="0" smtClean="0">
                <a:solidFill>
                  <a:srgbClr val="00B050"/>
                </a:solidFill>
              </a:rPr>
              <a:t>contours correspond </a:t>
            </a:r>
            <a:r>
              <a:rPr lang="en-US" dirty="0">
                <a:solidFill>
                  <a:srgbClr val="00B050"/>
                </a:solidFill>
              </a:rPr>
              <a:t>to features present in the </a:t>
            </a:r>
            <a:r>
              <a:rPr lang="en-US" dirty="0" smtClean="0">
                <a:solidFill>
                  <a:srgbClr val="00B050"/>
                </a:solidFill>
              </a:rPr>
              <a:t>crystal that </a:t>
            </a:r>
            <a:r>
              <a:rPr lang="en-US" dirty="0">
                <a:solidFill>
                  <a:srgbClr val="00B050"/>
                </a:solidFill>
              </a:rPr>
              <a:t>are not in the </a:t>
            </a:r>
            <a:r>
              <a:rPr lang="en-US" dirty="0" smtClean="0">
                <a:solidFill>
                  <a:srgbClr val="00B050"/>
                </a:solidFill>
              </a:rPr>
              <a:t>current model</a:t>
            </a:r>
            <a:r>
              <a:rPr lang="en-US" dirty="0" smtClean="0"/>
              <a:t>.</a:t>
            </a:r>
            <a:endParaRPr lang="en-US" dirty="0"/>
          </a:p>
          <a:p>
            <a:pPr>
              <a:buFontTx/>
              <a:buChar char="•"/>
            </a:pPr>
            <a:r>
              <a:rPr lang="en-US" dirty="0">
                <a:solidFill>
                  <a:srgbClr val="C00000"/>
                </a:solidFill>
              </a:rPr>
              <a:t>Negative </a:t>
            </a:r>
            <a:r>
              <a:rPr lang="en-US" dirty="0" smtClean="0">
                <a:solidFill>
                  <a:srgbClr val="C00000"/>
                </a:solidFill>
              </a:rPr>
              <a:t>contours correspond </a:t>
            </a:r>
            <a:r>
              <a:rPr lang="en-US" dirty="0">
                <a:solidFill>
                  <a:srgbClr val="C00000"/>
                </a:solidFill>
              </a:rPr>
              <a:t>to features present in the native structure that should be removed </a:t>
            </a:r>
            <a:r>
              <a:rPr lang="en-US" dirty="0" smtClean="0">
                <a:solidFill>
                  <a:srgbClr val="C00000"/>
                </a:solidFill>
              </a:rPr>
              <a:t>from the current model</a:t>
            </a:r>
            <a:r>
              <a:rPr lang="en-US" dirty="0" smtClean="0"/>
              <a:t>.</a:t>
            </a:r>
            <a:endParaRPr lang="en-US" dirty="0"/>
          </a:p>
          <a:p>
            <a:pPr>
              <a:buFontTx/>
              <a:buChar char="•"/>
            </a:pPr>
            <a:r>
              <a:rPr lang="en-US" dirty="0" smtClean="0">
                <a:solidFill>
                  <a:schemeClr val="bg1"/>
                </a:solidFill>
              </a:rPr>
              <a:t>Address all peaks in the difference Fourier map greater than 5 sigma.</a:t>
            </a:r>
            <a:endParaRPr lang="en-US" dirty="0">
              <a:solidFill>
                <a:schemeClr val="bg1"/>
              </a:solidFill>
            </a:endParaRPr>
          </a:p>
        </p:txBody>
      </p:sp>
      <p:pic>
        <p:nvPicPr>
          <p:cNvPr id="8" name="Picture 6" descr="coot-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0338" y="2876204"/>
            <a:ext cx="4243662" cy="26127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10956</TotalTime>
  <Words>2311</Words>
  <Application>Microsoft Office PowerPoint</Application>
  <PresentationFormat>On-screen Show (4:3)</PresentationFormat>
  <Paragraphs>561</Paragraphs>
  <Slides>58</Slides>
  <Notes>1</Notes>
  <HiddenSlides>0</HiddenSlides>
  <MMClips>0</MMClips>
  <ScaleCrop>false</ScaleCrop>
  <HeadingPairs>
    <vt:vector size="4" baseType="variant">
      <vt:variant>
        <vt:lpstr>Theme</vt:lpstr>
      </vt:variant>
      <vt:variant>
        <vt:i4>3</vt:i4>
      </vt:variant>
      <vt:variant>
        <vt:lpstr>Slide Titles</vt:lpstr>
      </vt:variant>
      <vt:variant>
        <vt:i4>58</vt:i4>
      </vt:variant>
    </vt:vector>
  </HeadingPairs>
  <TitlesOfParts>
    <vt:vector size="61" baseType="lpstr">
      <vt:lpstr>Default Design</vt:lpstr>
      <vt:lpstr>1_Default Design</vt:lpstr>
      <vt:lpstr>2_Default Design</vt:lpstr>
      <vt:lpstr>Note for 2019</vt:lpstr>
      <vt:lpstr>Perform your first round of refinement …many other rounds to follow</vt:lpstr>
      <vt:lpstr>Products of refinement</vt:lpstr>
      <vt:lpstr>Why Rfree is necessary</vt:lpstr>
      <vt:lpstr>Why Rfree is necessary</vt:lpstr>
      <vt:lpstr>Products of refinement</vt:lpstr>
      <vt:lpstr>What to do with this info</vt:lpstr>
      <vt:lpstr>What to expect in the refined coordinates and new maps</vt:lpstr>
      <vt:lpstr>Fo-Fc Difference Fourier map</vt:lpstr>
      <vt:lpstr>Get a sorted list of Fobs-Fcalc peaks</vt:lpstr>
      <vt:lpstr>Fobs-Fcalc reveals errors in model</vt:lpstr>
      <vt:lpstr>Fobs-Fcalc reveals errors in model</vt:lpstr>
      <vt:lpstr>water</vt:lpstr>
      <vt:lpstr>water</vt:lpstr>
      <vt:lpstr>Other solvent</vt:lpstr>
      <vt:lpstr>Other solvent</vt:lpstr>
      <vt:lpstr>Fix Ramchandran Outliers</vt:lpstr>
      <vt:lpstr>Structure Refinement Schematic</vt:lpstr>
      <vt:lpstr>PowerPoint Presentation</vt:lpstr>
      <vt:lpstr>Validation statistics</vt:lpstr>
      <vt:lpstr>PowerPoint Presentation</vt:lpstr>
      <vt:lpstr>PowerPoint Presentation</vt:lpstr>
      <vt:lpstr>PowerPoint Presentation</vt:lpstr>
      <vt:lpstr>PowerPoint Presentation</vt:lpstr>
      <vt:lpstr>PowerPoint Presentation</vt:lpstr>
      <vt:lpstr>Refinement</vt:lpstr>
      <vt:lpstr>Compare &amp; Contrast Refinement Algorithms</vt:lpstr>
      <vt:lpstr>Importance of the geometric restraints in boosting the Data to Parameter Ratio </vt:lpstr>
      <vt:lpstr>Geometry</vt:lpstr>
      <vt:lpstr>Automated Refinement</vt:lpstr>
      <vt:lpstr>Jeopardy clue:    The appearance of the atomic model when stereochemical restraints are not included in crystallographic refinement.</vt:lpstr>
      <vt:lpstr>restrained        not restrained</vt:lpstr>
      <vt:lpstr>2nd Jeopardy clue:    The value of the R-factor resulting when stereochemical restraints are not included in crystallographic refinement.</vt:lpstr>
      <vt:lpstr>Ramachandran plot offers a means of Cross Validation.</vt:lpstr>
      <vt:lpstr>Native Structure Refinement</vt:lpstr>
      <vt:lpstr>Native Structure Refinement</vt:lpstr>
      <vt:lpstr>Refinement procedure for native structure</vt:lpstr>
      <vt:lpstr>At 6:15 PM stop building. Save coordinates. Start 2nd round of automated refinement of the native structure</vt:lpstr>
      <vt:lpstr>Plan for later today: Solve structure of ProK-inhibitor complex</vt:lpstr>
      <vt:lpstr>Plan for later today: Solve structure of ProK-inhibitor complex</vt:lpstr>
      <vt:lpstr>The benefit of isomorphism</vt:lpstr>
      <vt:lpstr>Fo-Fc Difference Fourier map</vt:lpstr>
      <vt:lpstr>Goals for Later Today</vt:lpstr>
      <vt:lpstr>Refinement procedure for inhibitor structure</vt:lpstr>
      <vt:lpstr>PowerPoint Presentation</vt:lpstr>
      <vt:lpstr>PowerPoint Presentation</vt:lpstr>
      <vt:lpstr>PowerPoint Presentation</vt:lpstr>
      <vt:lpstr>Peptide bond</vt:lpstr>
      <vt:lpstr>Peptide bond</vt:lpstr>
      <vt:lpstr>Stop Here</vt:lpstr>
      <vt:lpstr>Submit coordinates to SAVS server</vt:lpstr>
      <vt:lpstr>4 Key Concepts</vt:lpstr>
      <vt:lpstr>PowerPoint Presentation</vt:lpstr>
      <vt:lpstr>PowerPoint Presentation</vt:lpstr>
      <vt:lpstr>Cis           vs.         Trans  peptide</vt:lpstr>
      <vt:lpstr>Cis OK with glycine or proline</vt:lpstr>
      <vt:lpstr>Steric hindrance equivalent for cis or trans proline</vt:lpstr>
      <vt:lpstr>Think about how to get the students to work in unison. Difficult to show details of getting difference map peaks list unless they are doing it as you talk.   Make sure  the student’s coordinates are in one file, not split over two.  We copied the native file to each person's directory for use in refinement.  Never got to the inhibitor complex.  Saves server failed when multiple students overburdened it. Procheck only reported one residue.  Phenix did not run. Had to use refmac5.  time wasted for merging water and glycerol molecules. Make sure students add ligands to the working pdb file (not new pdb file). If they add glycerol, use the extensions menu so coordinates go in right pdb.  Next year: reserve room for 3 hours. Specify a meeting time in the class schedule.  </vt:lpstr>
    </vt:vector>
  </TitlesOfParts>
  <Company>UCLA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Refinement</dc:title>
  <dc:creator>DC</dc:creator>
  <cp:lastModifiedBy>sawaya</cp:lastModifiedBy>
  <cp:revision>265</cp:revision>
  <dcterms:created xsi:type="dcterms:W3CDTF">2004-02-23T09:09:17Z</dcterms:created>
  <dcterms:modified xsi:type="dcterms:W3CDTF">2019-02-20T21:39:49Z</dcterms:modified>
</cp:coreProperties>
</file>